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71" r:id="rId2"/>
    <p:sldId id="274" r:id="rId3"/>
    <p:sldId id="332" r:id="rId4"/>
    <p:sldId id="357" r:id="rId5"/>
    <p:sldId id="362" r:id="rId6"/>
    <p:sldId id="337" r:id="rId7"/>
    <p:sldId id="326" r:id="rId8"/>
    <p:sldId id="363" r:id="rId9"/>
    <p:sldId id="282" r:id="rId10"/>
    <p:sldId id="318" r:id="rId11"/>
    <p:sldId id="320" r:id="rId12"/>
    <p:sldId id="348" r:id="rId13"/>
    <p:sldId id="360" r:id="rId14"/>
    <p:sldId id="361" r:id="rId15"/>
    <p:sldId id="358" r:id="rId16"/>
    <p:sldId id="359" r:id="rId17"/>
    <p:sldId id="327" r:id="rId18"/>
    <p:sldId id="355" r:id="rId19"/>
    <p:sldId id="356" r:id="rId20"/>
    <p:sldId id="352" r:id="rId21"/>
    <p:sldId id="353" r:id="rId22"/>
    <p:sldId id="351" r:id="rId23"/>
    <p:sldId id="354" r:id="rId24"/>
    <p:sldId id="309"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22CB5-4303-C744-8567-B5D8A5AF4687}" type="datetimeFigureOut">
              <a:rPr lang="ru-RU" smtClean="0"/>
              <a:t>27.06.2023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0D8EE-3FC3-BC4C-9604-1D14C0DC8C03}" type="slidenum">
              <a:rPr lang="ru-RU" smtClean="0"/>
              <a:t>‹#›</a:t>
            </a:fld>
            <a:endParaRPr lang="ru-RU"/>
          </a:p>
        </p:txBody>
      </p:sp>
    </p:spTree>
    <p:extLst>
      <p:ext uri="{BB962C8B-B14F-4D97-AF65-F5344CB8AC3E}">
        <p14:creationId xmlns:p14="http://schemas.microsoft.com/office/powerpoint/2010/main" val="413251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B0478D-192F-43FB-9CDF-C07EEF0DAA1A}" type="slidenum">
              <a:rPr lang="ru-RU" smtClean="0"/>
              <a:t>1</a:t>
            </a:fld>
            <a:endParaRPr lang="ru-RU" dirty="0"/>
          </a:p>
        </p:txBody>
      </p:sp>
    </p:spTree>
    <p:extLst>
      <p:ext uri="{BB962C8B-B14F-4D97-AF65-F5344CB8AC3E}">
        <p14:creationId xmlns:p14="http://schemas.microsoft.com/office/powerpoint/2010/main" val="366397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10D8EE-3FC3-BC4C-9604-1D14C0DC8C03}" type="slidenum">
              <a:rPr lang="ru-RU" smtClean="0"/>
              <a:t>14</a:t>
            </a:fld>
            <a:endParaRPr lang="ru-RU"/>
          </a:p>
        </p:txBody>
      </p:sp>
    </p:spTree>
    <p:extLst>
      <p:ext uri="{BB962C8B-B14F-4D97-AF65-F5344CB8AC3E}">
        <p14:creationId xmlns:p14="http://schemas.microsoft.com/office/powerpoint/2010/main" val="345848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10D8EE-3FC3-BC4C-9604-1D14C0DC8C03}" type="slidenum">
              <a:rPr lang="ru-RU" smtClean="0"/>
              <a:t>15</a:t>
            </a:fld>
            <a:endParaRPr lang="ru-RU"/>
          </a:p>
        </p:txBody>
      </p:sp>
    </p:spTree>
    <p:extLst>
      <p:ext uri="{BB962C8B-B14F-4D97-AF65-F5344CB8AC3E}">
        <p14:creationId xmlns:p14="http://schemas.microsoft.com/office/powerpoint/2010/main" val="64056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10D8EE-3FC3-BC4C-9604-1D14C0DC8C03}" type="slidenum">
              <a:rPr lang="ru-RU" smtClean="0"/>
              <a:t>16</a:t>
            </a:fld>
            <a:endParaRPr lang="ru-RU"/>
          </a:p>
        </p:txBody>
      </p:sp>
    </p:spTree>
    <p:extLst>
      <p:ext uri="{BB962C8B-B14F-4D97-AF65-F5344CB8AC3E}">
        <p14:creationId xmlns:p14="http://schemas.microsoft.com/office/powerpoint/2010/main" val="494411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10D8EE-3FC3-BC4C-9604-1D14C0DC8C03}" type="slidenum">
              <a:rPr lang="ru-RU" smtClean="0"/>
              <a:t>22</a:t>
            </a:fld>
            <a:endParaRPr lang="ru-RU"/>
          </a:p>
        </p:txBody>
      </p:sp>
    </p:spTree>
    <p:extLst>
      <p:ext uri="{BB962C8B-B14F-4D97-AF65-F5344CB8AC3E}">
        <p14:creationId xmlns:p14="http://schemas.microsoft.com/office/powerpoint/2010/main" val="356282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10D8EE-3FC3-BC4C-9604-1D14C0DC8C03}" type="slidenum">
              <a:rPr lang="ru-RU" smtClean="0"/>
              <a:t>2</a:t>
            </a:fld>
            <a:endParaRPr lang="ru-RU" dirty="0"/>
          </a:p>
        </p:txBody>
      </p:sp>
    </p:spTree>
    <p:extLst>
      <p:ext uri="{BB962C8B-B14F-4D97-AF65-F5344CB8AC3E}">
        <p14:creationId xmlns:p14="http://schemas.microsoft.com/office/powerpoint/2010/main" val="249034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10D8EE-3FC3-BC4C-9604-1D14C0DC8C03}" type="slidenum">
              <a:rPr lang="ru-RU" smtClean="0"/>
              <a:t>3</a:t>
            </a:fld>
            <a:endParaRPr lang="ru-RU" dirty="0"/>
          </a:p>
        </p:txBody>
      </p:sp>
    </p:spTree>
    <p:extLst>
      <p:ext uri="{BB962C8B-B14F-4D97-AF65-F5344CB8AC3E}">
        <p14:creationId xmlns:p14="http://schemas.microsoft.com/office/powerpoint/2010/main" val="326668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10D8EE-3FC3-BC4C-9604-1D14C0DC8C03}" type="slidenum">
              <a:rPr lang="ru-RU" smtClean="0"/>
              <a:t>4</a:t>
            </a:fld>
            <a:endParaRPr lang="ru-RU" dirty="0"/>
          </a:p>
        </p:txBody>
      </p:sp>
    </p:spTree>
    <p:extLst>
      <p:ext uri="{BB962C8B-B14F-4D97-AF65-F5344CB8AC3E}">
        <p14:creationId xmlns:p14="http://schemas.microsoft.com/office/powerpoint/2010/main" val="85917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10D8EE-3FC3-BC4C-9604-1D14C0DC8C03}" type="slidenum">
              <a:rPr lang="ru-RU" smtClean="0"/>
              <a:t>5</a:t>
            </a:fld>
            <a:endParaRPr lang="ru-RU" dirty="0"/>
          </a:p>
        </p:txBody>
      </p:sp>
    </p:spTree>
    <p:extLst>
      <p:ext uri="{BB962C8B-B14F-4D97-AF65-F5344CB8AC3E}">
        <p14:creationId xmlns:p14="http://schemas.microsoft.com/office/powerpoint/2010/main" val="297815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610D8EE-3FC3-BC4C-9604-1D14C0DC8C03}" type="slidenum">
              <a:rPr lang="ru-RU" smtClean="0"/>
              <a:t>6</a:t>
            </a:fld>
            <a:endParaRPr lang="ru-RU"/>
          </a:p>
        </p:txBody>
      </p:sp>
    </p:spTree>
    <p:extLst>
      <p:ext uri="{BB962C8B-B14F-4D97-AF65-F5344CB8AC3E}">
        <p14:creationId xmlns:p14="http://schemas.microsoft.com/office/powerpoint/2010/main" val="117955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10D8EE-3FC3-BC4C-9604-1D14C0DC8C03}" type="slidenum">
              <a:rPr lang="ru-RU" smtClean="0"/>
              <a:t>8</a:t>
            </a:fld>
            <a:endParaRPr lang="ru-RU"/>
          </a:p>
        </p:txBody>
      </p:sp>
    </p:spTree>
    <p:extLst>
      <p:ext uri="{BB962C8B-B14F-4D97-AF65-F5344CB8AC3E}">
        <p14:creationId xmlns:p14="http://schemas.microsoft.com/office/powerpoint/2010/main" val="392792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10D8EE-3FC3-BC4C-9604-1D14C0DC8C03}" type="slidenum">
              <a:rPr lang="ru-RU" smtClean="0"/>
              <a:t>12</a:t>
            </a:fld>
            <a:endParaRPr lang="ru-RU"/>
          </a:p>
        </p:txBody>
      </p:sp>
    </p:spTree>
    <p:extLst>
      <p:ext uri="{BB962C8B-B14F-4D97-AF65-F5344CB8AC3E}">
        <p14:creationId xmlns:p14="http://schemas.microsoft.com/office/powerpoint/2010/main" val="296919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10D8EE-3FC3-BC4C-9604-1D14C0DC8C03}" type="slidenum">
              <a:rPr lang="ru-RU" smtClean="0"/>
              <a:t>13</a:t>
            </a:fld>
            <a:endParaRPr lang="ru-RU"/>
          </a:p>
        </p:txBody>
      </p:sp>
    </p:spTree>
    <p:extLst>
      <p:ext uri="{BB962C8B-B14F-4D97-AF65-F5344CB8AC3E}">
        <p14:creationId xmlns:p14="http://schemas.microsoft.com/office/powerpoint/2010/main" val="250152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91E3DD2-0D97-4692-92AA-F0359913F4BB}" type="datetime1">
              <a:rPr lang="ru-RU" smtClean="0"/>
              <a:t>27.06.2023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0AFC9-8EF4-4DB5-AEFB-1FCF46146F8D}" type="slidenum">
              <a:rPr lang="ru-RU" smtClean="0"/>
              <a:t>‹#›</a:t>
            </a:fld>
            <a:endParaRPr lang="ru-RU"/>
          </a:p>
        </p:txBody>
      </p:sp>
    </p:spTree>
    <p:extLst>
      <p:ext uri="{BB962C8B-B14F-4D97-AF65-F5344CB8AC3E}">
        <p14:creationId xmlns:p14="http://schemas.microsoft.com/office/powerpoint/2010/main" val="203831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D9AFF68-872D-4B53-B84C-1E336F34454B}" type="datetime1">
              <a:rPr lang="ru-RU" smtClean="0"/>
              <a:t>27.06.2023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0AFC9-8EF4-4DB5-AEFB-1FCF46146F8D}" type="slidenum">
              <a:rPr lang="ru-RU" smtClean="0"/>
              <a:t>‹#›</a:t>
            </a:fld>
            <a:endParaRPr lang="ru-RU"/>
          </a:p>
        </p:txBody>
      </p:sp>
    </p:spTree>
    <p:extLst>
      <p:ext uri="{BB962C8B-B14F-4D97-AF65-F5344CB8AC3E}">
        <p14:creationId xmlns:p14="http://schemas.microsoft.com/office/powerpoint/2010/main" val="172522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DD3727E-2C88-4362-8007-F72F52267080}" type="datetime1">
              <a:rPr lang="ru-RU" smtClean="0"/>
              <a:t>27.06.2023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0AFC9-8EF4-4DB5-AEFB-1FCF46146F8D}" type="slidenum">
              <a:rPr lang="ru-RU" smtClean="0"/>
              <a:t>‹#›</a:t>
            </a:fld>
            <a:endParaRPr lang="ru-RU"/>
          </a:p>
        </p:txBody>
      </p:sp>
    </p:spTree>
    <p:extLst>
      <p:ext uri="{BB962C8B-B14F-4D97-AF65-F5344CB8AC3E}">
        <p14:creationId xmlns:p14="http://schemas.microsoft.com/office/powerpoint/2010/main" val="115621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43" b="1" i="0">
                <a:solidFill>
                  <a:srgbClr val="4561AD"/>
                </a:solidFill>
                <a:latin typeface="Verdana"/>
                <a:cs typeface="Verdana"/>
              </a:defRPr>
            </a:lvl1pPr>
          </a:lstStyle>
          <a:p>
            <a:endParaRPr/>
          </a:p>
        </p:txBody>
      </p:sp>
      <p:sp>
        <p:nvSpPr>
          <p:cNvPr id="3" name="Holder 3"/>
          <p:cNvSpPr>
            <a:spLocks noGrp="1"/>
          </p:cNvSpPr>
          <p:nvPr>
            <p:ph sz="half" idx="2"/>
          </p:nvPr>
        </p:nvSpPr>
        <p:spPr>
          <a:xfrm>
            <a:off x="609912" y="1577340"/>
            <a:ext cx="5306234"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169067" y="1487217"/>
            <a:ext cx="3563382" cy="241413"/>
          </a:xfrm>
          <a:prstGeom prst="rect">
            <a:avLst/>
          </a:prstGeom>
        </p:spPr>
        <p:txBody>
          <a:bodyPr wrap="square" lIns="0" tIns="0" rIns="0" bIns="0">
            <a:spAutoFit/>
          </a:bodyPr>
          <a:lstStyle>
            <a:lvl1pPr>
              <a:defRPr sz="1743" b="1" i="0">
                <a:solidFill>
                  <a:srgbClr val="4859A7"/>
                </a:solidFill>
                <a:latin typeface="Verdana"/>
                <a:cs typeface="Verdana"/>
              </a:defRPr>
            </a:lvl1pPr>
          </a:lstStyle>
          <a:p>
            <a:endParaRPr/>
          </a:p>
        </p:txBody>
      </p:sp>
      <p:sp>
        <p:nvSpPr>
          <p:cNvPr id="5" name="Holder 5"/>
          <p:cNvSpPr>
            <a:spLocks noGrp="1"/>
          </p:cNvSpPr>
          <p:nvPr>
            <p:ph type="ftr" sz="quarter" idx="5"/>
          </p:nvPr>
        </p:nvSpPr>
        <p:spPr/>
        <p:txBody>
          <a:bodyPr lIns="0" tIns="0" rIns="0" bIns="0"/>
          <a:lstStyle>
            <a:lvl1pPr>
              <a:defRPr sz="1162" b="0" i="0">
                <a:solidFill>
                  <a:srgbClr val="4561AD"/>
                </a:solidFill>
                <a:latin typeface="Verdana"/>
                <a:cs typeface="Verdana"/>
              </a:defRPr>
            </a:lvl1pPr>
          </a:lstStyle>
          <a:p>
            <a:pPr marL="12301">
              <a:spcBef>
                <a:spcPts val="102"/>
              </a:spcBef>
            </a:pPr>
            <a:r>
              <a:rPr lang="ru-RU" smtClean="0"/>
              <a:t>«СТРОИТЕЛЬНАЯ</a:t>
            </a:r>
            <a:r>
              <a:rPr lang="ru-RU" spc="-15" smtClean="0"/>
              <a:t> </a:t>
            </a:r>
            <a:r>
              <a:rPr lang="ru-RU" spc="-5" smtClean="0"/>
              <a:t>ОТРАСЛЬ</a:t>
            </a:r>
            <a:r>
              <a:rPr lang="ru-RU" spc="-10" smtClean="0"/>
              <a:t> </a:t>
            </a:r>
            <a:r>
              <a:rPr lang="ru-RU" smtClean="0"/>
              <a:t>—</a:t>
            </a:r>
            <a:r>
              <a:rPr lang="ru-RU" spc="-15" smtClean="0"/>
              <a:t> </a:t>
            </a:r>
            <a:r>
              <a:rPr lang="ru-RU" smtClean="0"/>
              <a:t>2021:</a:t>
            </a:r>
            <a:r>
              <a:rPr lang="ru-RU" spc="-10" smtClean="0"/>
              <a:t> </a:t>
            </a:r>
            <a:r>
              <a:rPr lang="ru-RU" spc="-5" smtClean="0"/>
              <a:t>законы,</a:t>
            </a:r>
            <a:r>
              <a:rPr lang="ru-RU" spc="-15" smtClean="0"/>
              <a:t> </a:t>
            </a:r>
            <a:r>
              <a:rPr lang="ru-RU" smtClean="0"/>
              <a:t>цены,</a:t>
            </a:r>
            <a:r>
              <a:rPr lang="ru-RU" spc="-15" smtClean="0"/>
              <a:t> </a:t>
            </a:r>
            <a:r>
              <a:rPr lang="ru-RU" smtClean="0"/>
              <a:t>кадры,</a:t>
            </a:r>
            <a:r>
              <a:rPr lang="ru-RU" spc="-10" smtClean="0"/>
              <a:t> </a:t>
            </a:r>
            <a:r>
              <a:rPr lang="ru-RU" spc="-5" smtClean="0"/>
              <a:t>спрос»</a:t>
            </a:r>
            <a:endParaRPr lang="ru-RU"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15DF741-F196-4452-A8EB-34B19219ECEB}" type="datetime1">
              <a:rPr lang="en-US" smtClean="0"/>
              <a:t>6/27/2023</a:t>
            </a:fld>
            <a:endParaRPr lang="en-US"/>
          </a:p>
        </p:txBody>
      </p:sp>
      <p:sp>
        <p:nvSpPr>
          <p:cNvPr id="7" name="Holder 7"/>
          <p:cNvSpPr>
            <a:spLocks noGrp="1"/>
          </p:cNvSpPr>
          <p:nvPr>
            <p:ph type="sldNum" sz="quarter" idx="7"/>
          </p:nvPr>
        </p:nvSpPr>
        <p:spPr/>
        <p:txBody>
          <a:bodyPr lIns="0" tIns="0" rIns="0" bIns="0"/>
          <a:lstStyle>
            <a:lvl1pPr>
              <a:defRPr sz="1162" b="1" i="0">
                <a:solidFill>
                  <a:srgbClr val="4561AD"/>
                </a:solidFill>
                <a:latin typeface="Verdana"/>
                <a:cs typeface="Verdana"/>
              </a:defRPr>
            </a:lvl1pPr>
          </a:lstStyle>
          <a:p>
            <a:pPr marL="49820">
              <a:spcBef>
                <a:spcPts val="102"/>
              </a:spcBef>
            </a:pPr>
            <a:fld id="{81D60167-4931-47E6-BA6A-407CBD079E47}" type="slidenum">
              <a:rPr lang="ru-RU" smtClean="0"/>
              <a:pPr marL="49820">
                <a:spcBef>
                  <a:spcPts val="102"/>
                </a:spcBef>
              </a:pPr>
              <a:t>‹#›</a:t>
            </a:fld>
            <a:endParaRPr lang="ru-RU" dirty="0"/>
          </a:p>
        </p:txBody>
      </p:sp>
    </p:spTree>
    <p:extLst>
      <p:ext uri="{BB962C8B-B14F-4D97-AF65-F5344CB8AC3E}">
        <p14:creationId xmlns:p14="http://schemas.microsoft.com/office/powerpoint/2010/main" val="16170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EB8CF3D-D5D9-455B-AD5A-8A22044DA6E2}" type="datetime1">
              <a:rPr lang="ru-RU" smtClean="0"/>
              <a:t>27.06.2023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0AFC9-8EF4-4DB5-AEFB-1FCF46146F8D}" type="slidenum">
              <a:rPr lang="ru-RU" smtClean="0"/>
              <a:t>‹#›</a:t>
            </a:fld>
            <a:endParaRPr lang="ru-RU"/>
          </a:p>
        </p:txBody>
      </p:sp>
    </p:spTree>
    <p:extLst>
      <p:ext uri="{BB962C8B-B14F-4D97-AF65-F5344CB8AC3E}">
        <p14:creationId xmlns:p14="http://schemas.microsoft.com/office/powerpoint/2010/main" val="303985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D93AE10-8B83-476E-B722-2D501DF289A2}" type="datetime1">
              <a:rPr lang="ru-RU" smtClean="0"/>
              <a:t>27.06.2023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0AFC9-8EF4-4DB5-AEFB-1FCF46146F8D}" type="slidenum">
              <a:rPr lang="ru-RU" smtClean="0"/>
              <a:t>‹#›</a:t>
            </a:fld>
            <a:endParaRPr lang="ru-RU"/>
          </a:p>
        </p:txBody>
      </p:sp>
    </p:spTree>
    <p:extLst>
      <p:ext uri="{BB962C8B-B14F-4D97-AF65-F5344CB8AC3E}">
        <p14:creationId xmlns:p14="http://schemas.microsoft.com/office/powerpoint/2010/main" val="202767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7A482B2-11F9-4346-A786-4465ACF7CFF6}" type="datetime1">
              <a:rPr lang="ru-RU" smtClean="0"/>
              <a:t>27.06.2023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D0AFC9-8EF4-4DB5-AEFB-1FCF46146F8D}" type="slidenum">
              <a:rPr lang="ru-RU" smtClean="0"/>
              <a:t>‹#›</a:t>
            </a:fld>
            <a:endParaRPr lang="ru-RU"/>
          </a:p>
        </p:txBody>
      </p:sp>
    </p:spTree>
    <p:extLst>
      <p:ext uri="{BB962C8B-B14F-4D97-AF65-F5344CB8AC3E}">
        <p14:creationId xmlns:p14="http://schemas.microsoft.com/office/powerpoint/2010/main" val="94131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7A1F9E5-ADC3-4184-B53E-F62CC6730F3B}" type="datetime1">
              <a:rPr lang="ru-RU" smtClean="0"/>
              <a:t>27.06.2023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3D0AFC9-8EF4-4DB5-AEFB-1FCF46146F8D}" type="slidenum">
              <a:rPr lang="ru-RU" smtClean="0"/>
              <a:t>‹#›</a:t>
            </a:fld>
            <a:endParaRPr lang="ru-RU"/>
          </a:p>
        </p:txBody>
      </p:sp>
    </p:spTree>
    <p:extLst>
      <p:ext uri="{BB962C8B-B14F-4D97-AF65-F5344CB8AC3E}">
        <p14:creationId xmlns:p14="http://schemas.microsoft.com/office/powerpoint/2010/main" val="330681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F772073-14B0-4E3B-9299-5F7F7B28FE94}" type="datetime1">
              <a:rPr lang="ru-RU" smtClean="0"/>
              <a:t>27.06.2023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3D0AFC9-8EF4-4DB5-AEFB-1FCF46146F8D}" type="slidenum">
              <a:rPr lang="ru-RU" smtClean="0"/>
              <a:t>‹#›</a:t>
            </a:fld>
            <a:endParaRPr lang="ru-RU"/>
          </a:p>
        </p:txBody>
      </p:sp>
    </p:spTree>
    <p:extLst>
      <p:ext uri="{BB962C8B-B14F-4D97-AF65-F5344CB8AC3E}">
        <p14:creationId xmlns:p14="http://schemas.microsoft.com/office/powerpoint/2010/main" val="274003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410D59-D57D-4A62-A518-A209820E39B1}" type="datetime1">
              <a:rPr lang="ru-RU" smtClean="0"/>
              <a:t>27.06.2023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3D0AFC9-8EF4-4DB5-AEFB-1FCF46146F8D}" type="slidenum">
              <a:rPr lang="ru-RU" smtClean="0"/>
              <a:t>‹#›</a:t>
            </a:fld>
            <a:endParaRPr lang="ru-RU"/>
          </a:p>
        </p:txBody>
      </p:sp>
    </p:spTree>
    <p:extLst>
      <p:ext uri="{BB962C8B-B14F-4D97-AF65-F5344CB8AC3E}">
        <p14:creationId xmlns:p14="http://schemas.microsoft.com/office/powerpoint/2010/main" val="70152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72FEACB-3C98-478E-B858-902C0A17B4E6}" type="datetime1">
              <a:rPr lang="ru-RU" smtClean="0"/>
              <a:t>27.06.2023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D0AFC9-8EF4-4DB5-AEFB-1FCF46146F8D}" type="slidenum">
              <a:rPr lang="ru-RU" smtClean="0"/>
              <a:t>‹#›</a:t>
            </a:fld>
            <a:endParaRPr lang="ru-RU"/>
          </a:p>
        </p:txBody>
      </p:sp>
    </p:spTree>
    <p:extLst>
      <p:ext uri="{BB962C8B-B14F-4D97-AF65-F5344CB8AC3E}">
        <p14:creationId xmlns:p14="http://schemas.microsoft.com/office/powerpoint/2010/main" val="371362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7140A80-0773-4CF4-A3C4-538E0E716C7D}" type="datetime1">
              <a:rPr lang="ru-RU" smtClean="0"/>
              <a:t>27.06.2023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D0AFC9-8EF4-4DB5-AEFB-1FCF46146F8D}" type="slidenum">
              <a:rPr lang="ru-RU" smtClean="0"/>
              <a:t>‹#›</a:t>
            </a:fld>
            <a:endParaRPr lang="ru-RU"/>
          </a:p>
        </p:txBody>
      </p:sp>
    </p:spTree>
    <p:extLst>
      <p:ext uri="{BB962C8B-B14F-4D97-AF65-F5344CB8AC3E}">
        <p14:creationId xmlns:p14="http://schemas.microsoft.com/office/powerpoint/2010/main" val="103246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7A4CE-4240-4FEE-BB81-D929B7950DBA}" type="datetime1">
              <a:rPr lang="ru-RU" smtClean="0"/>
              <a:t>27.06.2023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0AFC9-8EF4-4DB5-AEFB-1FCF46146F8D}" type="slidenum">
              <a:rPr lang="ru-RU" smtClean="0"/>
              <a:t>‹#›</a:t>
            </a:fld>
            <a:endParaRPr lang="ru-RU"/>
          </a:p>
        </p:txBody>
      </p:sp>
    </p:spTree>
    <p:extLst>
      <p:ext uri="{BB962C8B-B14F-4D97-AF65-F5344CB8AC3E}">
        <p14:creationId xmlns:p14="http://schemas.microsoft.com/office/powerpoint/2010/main" val="399572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consultantplus://offline/ref=B09957A40A7180CC718F419BB4CF593B39718B48D2E74EADDD461FACBD5F878F593A449CF4012ED6B4D1A6546795A4E7EF1BAD932112E2A0lBb7J"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nopriz.ru/"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pk.nopriz.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Прямоугольник 5"/>
          <p:cNvSpPr/>
          <p:nvPr/>
        </p:nvSpPr>
        <p:spPr>
          <a:xfrm>
            <a:off x="348342" y="1776232"/>
            <a:ext cx="11547567" cy="4708981"/>
          </a:xfrm>
          <a:prstGeom prst="rect">
            <a:avLst/>
          </a:prstGeom>
        </p:spPr>
        <p:txBody>
          <a:bodyPr wrap="square">
            <a:spAutoFit/>
          </a:bodyPr>
          <a:lstStyle/>
          <a:p>
            <a:pPr algn="just">
              <a:spcAft>
                <a:spcPts val="0"/>
              </a:spcAft>
            </a:pPr>
            <a:endParaRPr lang="ru-RU" sz="800" dirty="0">
              <a:solidFill>
                <a:schemeClr val="bg1"/>
              </a:solidFill>
              <a:latin typeface="DIN Pro Medium" panose="020B0604020202020204" charset="0"/>
              <a:cs typeface="DIN Pro Medium" panose="020B0604020202020204" charset="0"/>
            </a:endParaRPr>
          </a:p>
          <a:p>
            <a:pPr algn="just">
              <a:spcAft>
                <a:spcPts val="0"/>
              </a:spcAft>
            </a:pPr>
            <a:r>
              <a:rPr lang="ru-RU" sz="3600" b="1" dirty="0">
                <a:solidFill>
                  <a:schemeClr val="bg1"/>
                </a:solidFill>
                <a:latin typeface="DIN Pro Medium" panose="020B0604020202020204" charset="0"/>
                <a:cs typeface="DIN Pro Medium" panose="020B0604020202020204" charset="0"/>
              </a:rPr>
              <a:t>Практика реализации процедуры независимой оценки квалификации </a:t>
            </a:r>
            <a:r>
              <a:rPr lang="ru-RU" sz="3600" b="1" dirty="0" smtClean="0">
                <a:solidFill>
                  <a:schemeClr val="bg1"/>
                </a:solidFill>
                <a:latin typeface="DIN Pro Medium" panose="020B0604020202020204" charset="0"/>
                <a:cs typeface="DIN Pro Medium" panose="020B0604020202020204" charset="0"/>
              </a:rPr>
              <a:t>для</a:t>
            </a:r>
            <a:r>
              <a:rPr lang="en-US" sz="3600" b="1" dirty="0" smtClean="0">
                <a:solidFill>
                  <a:schemeClr val="bg1"/>
                </a:solidFill>
                <a:latin typeface="DIN Pro Medium" panose="020B0604020202020204" charset="0"/>
                <a:cs typeface="DIN Pro Medium" panose="020B0604020202020204" charset="0"/>
              </a:rPr>
              <a:t> </a:t>
            </a:r>
            <a:r>
              <a:rPr lang="ru-RU" sz="3600" b="1" dirty="0" smtClean="0">
                <a:solidFill>
                  <a:schemeClr val="bg1"/>
                </a:solidFill>
                <a:latin typeface="DIN Pro Medium" panose="020B0604020202020204" charset="0"/>
                <a:cs typeface="DIN Pro Medium" panose="020B0604020202020204" charset="0"/>
              </a:rPr>
              <a:t>ГИП </a:t>
            </a:r>
            <a:r>
              <a:rPr lang="ru-RU" sz="3600" b="1" dirty="0">
                <a:solidFill>
                  <a:schemeClr val="bg1"/>
                </a:solidFill>
                <a:latin typeface="DIN Pro Medium" panose="020B0604020202020204" charset="0"/>
                <a:cs typeface="DIN Pro Medium" panose="020B0604020202020204" charset="0"/>
              </a:rPr>
              <a:t>и ГАП.</a:t>
            </a:r>
          </a:p>
          <a:p>
            <a:pPr algn="just">
              <a:spcAft>
                <a:spcPts val="0"/>
              </a:spcAft>
            </a:pPr>
            <a:endParaRPr lang="ru-RU" sz="3600" b="1" dirty="0">
              <a:solidFill>
                <a:schemeClr val="bg1"/>
              </a:solidFill>
              <a:latin typeface="DIN Pro Medium" panose="020B0604020202020204" charset="0"/>
              <a:cs typeface="DIN Pro Medium" panose="020B0604020202020204" charset="0"/>
            </a:endParaRPr>
          </a:p>
          <a:p>
            <a:pPr algn="r">
              <a:spcAft>
                <a:spcPts val="0"/>
              </a:spcAft>
            </a:pPr>
            <a:r>
              <a:rPr lang="ru-RU" sz="3600" b="1" dirty="0" smtClean="0">
                <a:solidFill>
                  <a:schemeClr val="bg1"/>
                </a:solidFill>
                <a:latin typeface="DIN Pro Medium" panose="020B0604020202020204" charset="0"/>
                <a:cs typeface="DIN Pro Medium" panose="020B0604020202020204" charset="0"/>
              </a:rPr>
              <a:t>  </a:t>
            </a:r>
            <a:r>
              <a:rPr lang="ru-RU" sz="2400" b="1" dirty="0" smtClean="0">
                <a:solidFill>
                  <a:schemeClr val="bg1"/>
                </a:solidFill>
                <a:latin typeface="DIN Pro Medium" panose="020B0604020202020204" charset="0"/>
                <a:cs typeface="DIN Pro Medium" panose="020B0604020202020204" charset="0"/>
              </a:rPr>
              <a:t>Заместитель руководителя аппарата НОПРИЗ, </a:t>
            </a:r>
          </a:p>
          <a:p>
            <a:pPr algn="r">
              <a:spcAft>
                <a:spcPts val="0"/>
              </a:spcAft>
            </a:pPr>
            <a:r>
              <a:rPr lang="ru-RU" sz="2400" b="1" dirty="0" smtClean="0">
                <a:solidFill>
                  <a:schemeClr val="bg1"/>
                </a:solidFill>
                <a:latin typeface="DIN Pro Medium" panose="020B0604020202020204" charset="0"/>
                <a:cs typeface="DIN Pro Medium" panose="020B0604020202020204" charset="0"/>
              </a:rPr>
              <a:t>Председатель Комитета РСС </a:t>
            </a:r>
            <a:r>
              <a:rPr lang="ru-RU" sz="2400" b="1" dirty="0">
                <a:solidFill>
                  <a:schemeClr val="bg1"/>
                </a:solidFill>
                <a:latin typeface="DIN Pro Medium" panose="020B0604020202020204" charset="0"/>
                <a:cs typeface="DIN Pro Medium" panose="020B0604020202020204" charset="0"/>
              </a:rPr>
              <a:t>по </a:t>
            </a:r>
            <a:endParaRPr lang="ru-RU" sz="2400" b="1" dirty="0" smtClean="0">
              <a:solidFill>
                <a:schemeClr val="bg1"/>
              </a:solidFill>
              <a:latin typeface="DIN Pro Medium" panose="020B0604020202020204" charset="0"/>
              <a:cs typeface="DIN Pro Medium" panose="020B0604020202020204" charset="0"/>
            </a:endParaRPr>
          </a:p>
          <a:p>
            <a:pPr algn="r">
              <a:spcAft>
                <a:spcPts val="0"/>
              </a:spcAft>
            </a:pPr>
            <a:r>
              <a:rPr lang="ru-RU" sz="2400" b="1" dirty="0" smtClean="0">
                <a:solidFill>
                  <a:schemeClr val="bg1"/>
                </a:solidFill>
                <a:latin typeface="DIN Pro Medium" panose="020B0604020202020204" charset="0"/>
                <a:cs typeface="DIN Pro Medium" panose="020B0604020202020204" charset="0"/>
              </a:rPr>
              <a:t>развитию </a:t>
            </a:r>
            <a:r>
              <a:rPr lang="ru-RU" sz="2400" b="1" dirty="0">
                <a:solidFill>
                  <a:schemeClr val="bg1"/>
                </a:solidFill>
                <a:latin typeface="DIN Pro Medium" panose="020B0604020202020204" charset="0"/>
                <a:cs typeface="DIN Pro Medium" panose="020B0604020202020204" charset="0"/>
              </a:rPr>
              <a:t>профессионального </a:t>
            </a:r>
            <a:endParaRPr lang="ru-RU" sz="2400" b="1" dirty="0" smtClean="0">
              <a:solidFill>
                <a:schemeClr val="bg1"/>
              </a:solidFill>
              <a:latin typeface="DIN Pro Medium" panose="020B0604020202020204" charset="0"/>
              <a:cs typeface="DIN Pro Medium" panose="020B0604020202020204" charset="0"/>
            </a:endParaRPr>
          </a:p>
          <a:p>
            <a:pPr algn="r">
              <a:spcAft>
                <a:spcPts val="0"/>
              </a:spcAft>
            </a:pPr>
            <a:r>
              <a:rPr lang="ru-RU" sz="2400" b="1" dirty="0" smtClean="0">
                <a:solidFill>
                  <a:schemeClr val="bg1"/>
                </a:solidFill>
                <a:latin typeface="DIN Pro Medium" panose="020B0604020202020204" charset="0"/>
                <a:cs typeface="DIN Pro Medium" panose="020B0604020202020204" charset="0"/>
              </a:rPr>
              <a:t>образования </a:t>
            </a:r>
            <a:r>
              <a:rPr lang="ru-RU" sz="2400" b="1" dirty="0">
                <a:solidFill>
                  <a:schemeClr val="bg1"/>
                </a:solidFill>
                <a:latin typeface="DIN Pro Medium" panose="020B0604020202020204" charset="0"/>
                <a:cs typeface="DIN Pro Medium" panose="020B0604020202020204" charset="0"/>
              </a:rPr>
              <a:t>и содействию </a:t>
            </a:r>
            <a:endParaRPr lang="ru-RU" sz="2400" b="1" dirty="0" smtClean="0">
              <a:solidFill>
                <a:schemeClr val="bg1"/>
              </a:solidFill>
              <a:latin typeface="DIN Pro Medium" panose="020B0604020202020204" charset="0"/>
              <a:cs typeface="DIN Pro Medium" panose="020B0604020202020204" charset="0"/>
            </a:endParaRPr>
          </a:p>
          <a:p>
            <a:pPr algn="r">
              <a:spcAft>
                <a:spcPts val="0"/>
              </a:spcAft>
            </a:pPr>
            <a:r>
              <a:rPr lang="ru-RU" sz="2400" b="1" dirty="0" smtClean="0">
                <a:solidFill>
                  <a:schemeClr val="bg1"/>
                </a:solidFill>
                <a:latin typeface="DIN Pro Medium" panose="020B0604020202020204" charset="0"/>
                <a:cs typeface="DIN Pro Medium" panose="020B0604020202020204" charset="0"/>
              </a:rPr>
              <a:t>занятости </a:t>
            </a:r>
            <a:r>
              <a:rPr lang="ru-RU" sz="2400" b="1" dirty="0">
                <a:solidFill>
                  <a:schemeClr val="bg1"/>
                </a:solidFill>
                <a:latin typeface="DIN Pro Medium" panose="020B0604020202020204" charset="0"/>
                <a:cs typeface="DIN Pro Medium" panose="020B0604020202020204" charset="0"/>
              </a:rPr>
              <a:t>в строительной отрасли</a:t>
            </a:r>
            <a:endParaRPr lang="ru-RU" sz="2400" b="1" dirty="0" smtClean="0">
              <a:solidFill>
                <a:schemeClr val="bg1"/>
              </a:solidFill>
              <a:latin typeface="DIN Pro Medium" panose="020B0604020202020204" charset="0"/>
              <a:cs typeface="DIN Pro Medium" panose="020B0604020202020204" charset="0"/>
            </a:endParaRPr>
          </a:p>
          <a:p>
            <a:pPr algn="r">
              <a:spcAft>
                <a:spcPts val="0"/>
              </a:spcAft>
            </a:pPr>
            <a:r>
              <a:rPr lang="ru-RU" sz="1000" b="1" dirty="0" smtClean="0">
                <a:solidFill>
                  <a:schemeClr val="bg1"/>
                </a:solidFill>
                <a:latin typeface="DIN Pro Medium" panose="020B0604020202020204" charset="0"/>
                <a:cs typeface="DIN Pro Medium" panose="020B0604020202020204" charset="0"/>
              </a:rPr>
              <a:t> </a:t>
            </a:r>
            <a:endParaRPr lang="ru-RU" sz="1000" b="1" dirty="0">
              <a:solidFill>
                <a:schemeClr val="bg1"/>
              </a:solidFill>
              <a:latin typeface="DIN Pro Medium" panose="020B0604020202020204" charset="0"/>
              <a:cs typeface="DIN Pro Medium" panose="020B0604020202020204" charset="0"/>
            </a:endParaRPr>
          </a:p>
          <a:p>
            <a:pPr algn="r">
              <a:spcAft>
                <a:spcPts val="0"/>
              </a:spcAft>
            </a:pPr>
            <a:endParaRPr lang="ru-RU" sz="1000" b="1" dirty="0">
              <a:solidFill>
                <a:schemeClr val="bg1"/>
              </a:solidFill>
              <a:latin typeface="DIN Pro Medium" panose="020B0604020202020204" charset="0"/>
              <a:cs typeface="DIN Pro Medium" panose="020B0604020202020204" charset="0"/>
            </a:endParaRPr>
          </a:p>
          <a:p>
            <a:pPr algn="r">
              <a:spcAft>
                <a:spcPts val="0"/>
              </a:spcAft>
            </a:pPr>
            <a:r>
              <a:rPr lang="ru-RU" sz="3200" b="1" dirty="0" smtClean="0">
                <a:solidFill>
                  <a:schemeClr val="bg1"/>
                </a:solidFill>
                <a:latin typeface="DIN Pro Medium" panose="020B0604020202020204" charset="0"/>
                <a:cs typeface="DIN Pro Medium" panose="020B0604020202020204" charset="0"/>
              </a:rPr>
              <a:t>Н.А. Прокопьева</a:t>
            </a:r>
            <a:r>
              <a:rPr lang="ru-RU" sz="3200" dirty="0" smtClean="0">
                <a:solidFill>
                  <a:schemeClr val="bg1"/>
                </a:solidFill>
                <a:latin typeface="DIN Pro Medium" panose="020B0604020202020204" charset="0"/>
                <a:cs typeface="DIN Pro Medium" panose="020B0604020202020204" charset="0"/>
              </a:rPr>
              <a:t> </a:t>
            </a:r>
            <a:endParaRPr lang="ru-RU" b="1" dirty="0">
              <a:latin typeface="DIN Pro Medium" panose="020B0604020101020102" pitchFamily="34" charset="0"/>
              <a:cs typeface="DIN Pro Medium" panose="020B0604020101020102" pitchFamily="34" charset="0"/>
            </a:endParaRPr>
          </a:p>
        </p:txBody>
      </p:sp>
    </p:spTree>
    <p:extLst>
      <p:ext uri="{BB962C8B-B14F-4D97-AF65-F5344CB8AC3E}">
        <p14:creationId xmlns:p14="http://schemas.microsoft.com/office/powerpoint/2010/main" val="24197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a:extLst>
              <a:ext uri="{FF2B5EF4-FFF2-40B4-BE49-F238E27FC236}">
                <a16:creationId xmlns="" xmlns:a16="http://schemas.microsoft.com/office/drawing/2014/main" id="{F4342E22-5696-F448-9F5B-7BA94AFDE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Прямоугольник 16"/>
          <p:cNvSpPr/>
          <p:nvPr/>
        </p:nvSpPr>
        <p:spPr>
          <a:xfrm>
            <a:off x="1275169" y="112256"/>
            <a:ext cx="9535640" cy="523220"/>
          </a:xfrm>
          <a:prstGeom prst="rect">
            <a:avLst/>
          </a:prstGeom>
        </p:spPr>
        <p:txBody>
          <a:bodyPr wrap="square">
            <a:spAutoFit/>
          </a:bodyPr>
          <a:lstStyle/>
          <a:p>
            <a:pPr algn="ctr">
              <a:spcAft>
                <a:spcPts val="0"/>
              </a:spcAft>
            </a:pPr>
            <a:r>
              <a:rPr lang="ru-RU" sz="28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Оценочные средства</a:t>
            </a:r>
          </a:p>
        </p:txBody>
      </p:sp>
      <p:sp>
        <p:nvSpPr>
          <p:cNvPr id="62" name="Прямоугольник 61"/>
          <p:cNvSpPr/>
          <p:nvPr/>
        </p:nvSpPr>
        <p:spPr>
          <a:xfrm>
            <a:off x="10715623" y="30354"/>
            <a:ext cx="1456735" cy="577081"/>
          </a:xfrm>
          <a:prstGeom prst="rect">
            <a:avLst/>
          </a:prstGeom>
          <a:ln w="38100">
            <a:solidFill>
              <a:schemeClr val="tx2">
                <a:lumMod val="75000"/>
              </a:schemeClr>
            </a:solidFill>
          </a:ln>
        </p:spPr>
        <p:txBody>
          <a:bodyPr wrap="square">
            <a:spAutoFit/>
          </a:bodyPr>
          <a:lstStyle/>
          <a:p>
            <a:pPr algn="ctr"/>
            <a:r>
              <a:rPr lang="ru-RU" sz="1050" dirty="0">
                <a:latin typeface="DIN Pro Medium" panose="020B0604020202020204" charset="0"/>
                <a:cs typeface="DIN Pro Medium" panose="020B0604020202020204" charset="0"/>
              </a:rPr>
              <a:t>Приказ Минтруда от 1 ноября 2016 года №601н</a:t>
            </a:r>
            <a:endParaRPr lang="ru-RU" sz="1000" dirty="0">
              <a:latin typeface="DIN Pro Medium" panose="020B0604020202020204" charset="0"/>
              <a:cs typeface="DIN Pro Medium" panose="020B0604020202020204" charset="0"/>
            </a:endParaRPr>
          </a:p>
        </p:txBody>
      </p:sp>
      <p:sp>
        <p:nvSpPr>
          <p:cNvPr id="2" name="TextBox 1"/>
          <p:cNvSpPr txBox="1"/>
          <p:nvPr/>
        </p:nvSpPr>
        <p:spPr>
          <a:xfrm>
            <a:off x="3190548" y="1005524"/>
            <a:ext cx="6976146" cy="400110"/>
          </a:xfrm>
          <a:prstGeom prst="rect">
            <a:avLst/>
          </a:prstGeom>
          <a:noFill/>
        </p:spPr>
        <p:txBody>
          <a:bodyPr wrap="square" rtlCol="0">
            <a:spAutoFit/>
          </a:bodyPr>
          <a:lstStyle/>
          <a:p>
            <a:r>
              <a:rPr lang="ru-RU" sz="2000" b="1" dirty="0">
                <a:solidFill>
                  <a:schemeClr val="tx1">
                    <a:lumMod val="95000"/>
                    <a:lumOff val="5000"/>
                  </a:schemeClr>
                </a:solidFill>
                <a:latin typeface="DIN Pro Medium" panose="020B0604020202020204" charset="0"/>
                <a:cs typeface="DIN Pro Medium" panose="020B0604020202020204" charset="0"/>
              </a:rPr>
              <a:t>Профессиональный стандарт «Архитектор»</a:t>
            </a:r>
          </a:p>
        </p:txBody>
      </p:sp>
      <p:sp>
        <p:nvSpPr>
          <p:cNvPr id="75" name="Прямоугольник 74"/>
          <p:cNvSpPr/>
          <p:nvPr/>
        </p:nvSpPr>
        <p:spPr>
          <a:xfrm>
            <a:off x="1055683" y="2190352"/>
            <a:ext cx="9588750" cy="1015663"/>
          </a:xfrm>
          <a:prstGeom prst="rect">
            <a:avLst/>
          </a:prstGeom>
        </p:spPr>
        <p:txBody>
          <a:bodyPr wrap="square">
            <a:spAutoFit/>
          </a:bodyPr>
          <a:lstStyle/>
          <a:p>
            <a:pPr algn="ctr"/>
            <a:r>
              <a:rPr lang="ru-RU" sz="2000" b="1" dirty="0">
                <a:latin typeface="DIN Pro Medium" panose="020B0604020202020204" charset="0"/>
                <a:cs typeface="DIN Pro Medium" panose="020B0604020202020204" charset="0"/>
              </a:rPr>
              <a:t>Профессиональный экзамен</a:t>
            </a:r>
          </a:p>
          <a:p>
            <a:pPr algn="ctr"/>
            <a:r>
              <a:rPr lang="ru-RU" sz="2000" b="1" dirty="0" smtClean="0">
                <a:latin typeface="DIN Pro Medium" panose="020B0604020202020204" charset="0"/>
                <a:cs typeface="DIN Pro Medium" panose="020B0604020202020204" charset="0"/>
              </a:rPr>
              <a:t>Главный архитектор проекта (</a:t>
            </a:r>
            <a:r>
              <a:rPr lang="ru-RU" sz="2000" b="1" dirty="0">
                <a:latin typeface="DIN Pro Medium" panose="020B0604020202020204" charset="0"/>
                <a:cs typeface="DIN Pro Medium" panose="020B0604020202020204" charset="0"/>
              </a:rPr>
              <a:t>специалист по организации архитектурно-строительного проектирования</a:t>
            </a:r>
            <a:r>
              <a:rPr lang="ru-RU" sz="2000" b="1" dirty="0" smtClean="0">
                <a:latin typeface="DIN Pro Medium" panose="020B0604020202020204" charset="0"/>
                <a:cs typeface="DIN Pro Medium" panose="020B0604020202020204" charset="0"/>
              </a:rPr>
              <a:t>) (7 </a:t>
            </a:r>
            <a:r>
              <a:rPr lang="ru-RU" sz="2000" b="1" dirty="0">
                <a:latin typeface="DIN Pro Medium" panose="020B0604020202020204" charset="0"/>
                <a:cs typeface="DIN Pro Medium" panose="020B0604020202020204" charset="0"/>
              </a:rPr>
              <a:t>уровень квалификации)</a:t>
            </a:r>
          </a:p>
        </p:txBody>
      </p:sp>
      <p:grpSp>
        <p:nvGrpSpPr>
          <p:cNvPr id="76" name="Группа 75">
            <a:extLst>
              <a:ext uri="{FF2B5EF4-FFF2-40B4-BE49-F238E27FC236}">
                <a16:creationId xmlns="" xmlns:a16="http://schemas.microsoft.com/office/drawing/2014/main" id="{D91E8037-A431-44C5-A9AB-84D772419248}"/>
              </a:ext>
            </a:extLst>
          </p:cNvPr>
          <p:cNvGrpSpPr/>
          <p:nvPr/>
        </p:nvGrpSpPr>
        <p:grpSpPr>
          <a:xfrm>
            <a:off x="900086" y="4711172"/>
            <a:ext cx="504055" cy="282954"/>
            <a:chOff x="2245898" y="999068"/>
            <a:chExt cx="574690" cy="450909"/>
          </a:xfrm>
        </p:grpSpPr>
        <p:sp>
          <p:nvSpPr>
            <p:cNvPr id="77"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78"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sp>
        <p:nvSpPr>
          <p:cNvPr id="79" name="TextBox 78"/>
          <p:cNvSpPr txBox="1"/>
          <p:nvPr/>
        </p:nvSpPr>
        <p:spPr>
          <a:xfrm>
            <a:off x="0" y="6064755"/>
            <a:ext cx="538930" cy="646331"/>
          </a:xfrm>
          <a:prstGeom prst="rect">
            <a:avLst/>
          </a:prstGeom>
          <a:noFill/>
        </p:spPr>
        <p:txBody>
          <a:bodyPr wrap="none" rtlCol="0">
            <a:spAutoFit/>
          </a:bodyPr>
          <a:lstStyle/>
          <a:p>
            <a:r>
              <a:rPr lang="ru-RU" sz="3600" b="1" dirty="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80" name="Прямоугольник 79"/>
          <p:cNvSpPr/>
          <p:nvPr/>
        </p:nvSpPr>
        <p:spPr>
          <a:xfrm>
            <a:off x="1597002" y="4189354"/>
            <a:ext cx="3055415" cy="369332"/>
          </a:xfrm>
          <a:prstGeom prst="rect">
            <a:avLst/>
          </a:prstGeom>
          <a:ln w="19050">
            <a:solidFill>
              <a:schemeClr val="tx2">
                <a:lumMod val="75000"/>
              </a:schemeClr>
            </a:solidFill>
          </a:ln>
        </p:spPr>
        <p:txBody>
          <a:bodyPr wrap="square">
            <a:spAutoFit/>
          </a:bodyPr>
          <a:lstStyle/>
          <a:p>
            <a:r>
              <a:rPr lang="ru-RU" dirty="0">
                <a:solidFill>
                  <a:schemeClr val="tx1">
                    <a:lumMod val="95000"/>
                    <a:lumOff val="5000"/>
                  </a:schemeClr>
                </a:solidFill>
                <a:latin typeface="DIN Pro Medium" panose="020B0604020202020204" charset="0"/>
                <a:cs typeface="DIN Pro Medium" panose="020B0604020202020204" charset="0"/>
              </a:rPr>
              <a:t>разработано </a:t>
            </a:r>
            <a:r>
              <a:rPr lang="ru-RU" b="1" dirty="0" smtClean="0">
                <a:solidFill>
                  <a:srgbClr val="FF0000"/>
                </a:solidFill>
                <a:latin typeface="DIN Pro Medium" panose="020B0604020202020204" charset="0"/>
                <a:cs typeface="DIN Pro Medium" panose="020B0604020202020204" charset="0"/>
              </a:rPr>
              <a:t>85</a:t>
            </a:r>
            <a:r>
              <a:rPr lang="ru-RU" dirty="0" smtClean="0">
                <a:solidFill>
                  <a:schemeClr val="tx1">
                    <a:lumMod val="95000"/>
                    <a:lumOff val="5000"/>
                  </a:schemeClr>
                </a:solidFill>
                <a:latin typeface="DIN Pro Medium" panose="020B0604020202020204" charset="0"/>
                <a:cs typeface="DIN Pro Medium" panose="020B0604020202020204" charset="0"/>
              </a:rPr>
              <a:t> </a:t>
            </a:r>
            <a:r>
              <a:rPr lang="ru-RU" dirty="0">
                <a:solidFill>
                  <a:schemeClr val="tx1">
                    <a:lumMod val="95000"/>
                    <a:lumOff val="5000"/>
                  </a:schemeClr>
                </a:solidFill>
                <a:latin typeface="DIN Pro Medium" panose="020B0604020202020204" charset="0"/>
                <a:cs typeface="DIN Pro Medium" panose="020B0604020202020204" charset="0"/>
              </a:rPr>
              <a:t>вопросов</a:t>
            </a:r>
          </a:p>
        </p:txBody>
      </p:sp>
      <p:sp>
        <p:nvSpPr>
          <p:cNvPr id="81" name="Прямоугольник 80"/>
          <p:cNvSpPr/>
          <p:nvPr/>
        </p:nvSpPr>
        <p:spPr>
          <a:xfrm>
            <a:off x="1597002" y="4667983"/>
            <a:ext cx="3055415" cy="369332"/>
          </a:xfrm>
          <a:prstGeom prst="rect">
            <a:avLst/>
          </a:prstGeom>
          <a:ln w="19050">
            <a:solidFill>
              <a:schemeClr val="tx2">
                <a:lumMod val="7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в тесте </a:t>
            </a:r>
            <a:r>
              <a:rPr lang="ru-RU" b="1" dirty="0">
                <a:solidFill>
                  <a:srgbClr val="FF0000"/>
                </a:solidFill>
                <a:latin typeface="DIN Pro Medium" panose="020B0604020202020204" charset="0"/>
                <a:cs typeface="DIN Pro Medium" panose="020B0604020202020204" charset="0"/>
              </a:rPr>
              <a:t>40</a:t>
            </a:r>
            <a:r>
              <a:rPr lang="ru-RU" dirty="0">
                <a:solidFill>
                  <a:schemeClr val="tx1">
                    <a:lumMod val="95000"/>
                    <a:lumOff val="5000"/>
                  </a:schemeClr>
                </a:solidFill>
                <a:latin typeface="DIN Pro Medium" panose="020B0604020202020204" charset="0"/>
                <a:cs typeface="DIN Pro Medium" panose="020B0604020202020204" charset="0"/>
              </a:rPr>
              <a:t> вопросов</a:t>
            </a:r>
          </a:p>
        </p:txBody>
      </p:sp>
      <p:sp>
        <p:nvSpPr>
          <p:cNvPr id="82" name="Прямоугольник 81"/>
          <p:cNvSpPr/>
          <p:nvPr/>
        </p:nvSpPr>
        <p:spPr>
          <a:xfrm>
            <a:off x="590040" y="5977800"/>
            <a:ext cx="4062377" cy="646331"/>
          </a:xfrm>
          <a:prstGeom prst="rect">
            <a:avLst/>
          </a:prstGeom>
          <a:ln w="19050">
            <a:solidFill>
              <a:schemeClr val="tx2">
                <a:lumMod val="75000"/>
              </a:schemeClr>
            </a:solidFill>
          </a:ln>
        </p:spPr>
        <p:txBody>
          <a:bodyPr wrap="square">
            <a:spAutoFit/>
          </a:bodyPr>
          <a:lstStyle/>
          <a:p>
            <a:pPr algn="just"/>
            <a:r>
              <a:rPr lang="ru-RU" dirty="0">
                <a:solidFill>
                  <a:schemeClr val="tx1">
                    <a:lumMod val="95000"/>
                    <a:lumOff val="5000"/>
                  </a:schemeClr>
                </a:solidFill>
                <a:latin typeface="DIN Pro Medium" panose="020B0604020202020204" charset="0"/>
                <a:cs typeface="DIN Pro Medium" panose="020B0604020202020204" charset="0"/>
              </a:rPr>
              <a:t>для прохождения теста необходимо дать </a:t>
            </a:r>
            <a:r>
              <a:rPr lang="ru-RU" b="1" dirty="0">
                <a:solidFill>
                  <a:srgbClr val="FF0000"/>
                </a:solidFill>
                <a:latin typeface="DIN Pro Medium" panose="020B0604020202020204" charset="0"/>
                <a:cs typeface="DIN Pro Medium" panose="020B0604020202020204" charset="0"/>
              </a:rPr>
              <a:t>30</a:t>
            </a:r>
            <a:r>
              <a:rPr lang="ru-RU" dirty="0">
                <a:solidFill>
                  <a:schemeClr val="tx1">
                    <a:lumMod val="95000"/>
                    <a:lumOff val="5000"/>
                  </a:schemeClr>
                </a:solidFill>
                <a:latin typeface="DIN Pro Medium" panose="020B0604020202020204" charset="0"/>
                <a:cs typeface="DIN Pro Medium" panose="020B0604020202020204" charset="0"/>
              </a:rPr>
              <a:t> правильных ответов</a:t>
            </a:r>
          </a:p>
        </p:txBody>
      </p:sp>
      <p:grpSp>
        <p:nvGrpSpPr>
          <p:cNvPr id="83" name="Группа 82">
            <a:extLst>
              <a:ext uri="{FF2B5EF4-FFF2-40B4-BE49-F238E27FC236}">
                <a16:creationId xmlns="" xmlns:a16="http://schemas.microsoft.com/office/drawing/2014/main" id="{D91E8037-A431-44C5-A9AB-84D772419248}"/>
              </a:ext>
            </a:extLst>
          </p:cNvPr>
          <p:cNvGrpSpPr/>
          <p:nvPr/>
        </p:nvGrpSpPr>
        <p:grpSpPr>
          <a:xfrm>
            <a:off x="900086" y="4225293"/>
            <a:ext cx="504055" cy="282954"/>
            <a:chOff x="2245898" y="999068"/>
            <a:chExt cx="574690" cy="450909"/>
          </a:xfrm>
        </p:grpSpPr>
        <p:sp>
          <p:nvSpPr>
            <p:cNvPr id="84"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85"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sp>
        <p:nvSpPr>
          <p:cNvPr id="90" name="Прямоугольник 89"/>
          <p:cNvSpPr/>
          <p:nvPr/>
        </p:nvSpPr>
        <p:spPr>
          <a:xfrm>
            <a:off x="7333175" y="4184089"/>
            <a:ext cx="3409537"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7</a:t>
            </a:r>
            <a:r>
              <a:rPr lang="ru-RU" dirty="0" smtClean="0">
                <a:solidFill>
                  <a:schemeClr val="tx1">
                    <a:lumMod val="95000"/>
                    <a:lumOff val="5000"/>
                  </a:schemeClr>
                </a:solidFill>
                <a:latin typeface="DIN Pro Medium" panose="020B0604020202020204" charset="0"/>
                <a:cs typeface="DIN Pro Medium" panose="020B0604020202020204" charset="0"/>
              </a:rPr>
              <a:t> </a:t>
            </a:r>
            <a:r>
              <a:rPr lang="ru-RU" dirty="0">
                <a:solidFill>
                  <a:schemeClr val="tx1">
                    <a:lumMod val="95000"/>
                    <a:lumOff val="5000"/>
                  </a:schemeClr>
                </a:solidFill>
                <a:latin typeface="DIN Pro Medium" panose="020B0604020202020204" charset="0"/>
                <a:cs typeface="DIN Pro Medium" panose="020B0604020202020204" charset="0"/>
              </a:rPr>
              <a:t>критериев оценки</a:t>
            </a:r>
          </a:p>
        </p:txBody>
      </p:sp>
      <p:sp>
        <p:nvSpPr>
          <p:cNvPr id="94" name="Прямоугольник 93"/>
          <p:cNvSpPr/>
          <p:nvPr/>
        </p:nvSpPr>
        <p:spPr>
          <a:xfrm>
            <a:off x="7333175" y="4662718"/>
            <a:ext cx="3409537"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10</a:t>
            </a:r>
            <a:r>
              <a:rPr lang="ru-RU" dirty="0" smtClean="0">
                <a:solidFill>
                  <a:schemeClr val="tx1">
                    <a:lumMod val="95000"/>
                    <a:lumOff val="5000"/>
                  </a:schemeClr>
                </a:solidFill>
                <a:latin typeface="DIN Pro Medium" panose="020B0604020202020204" charset="0"/>
                <a:cs typeface="DIN Pro Medium" panose="020B0604020202020204" charset="0"/>
              </a:rPr>
              <a:t> балльная </a:t>
            </a:r>
            <a:r>
              <a:rPr lang="ru-RU" dirty="0">
                <a:solidFill>
                  <a:schemeClr val="tx1">
                    <a:lumMod val="95000"/>
                    <a:lumOff val="5000"/>
                  </a:schemeClr>
                </a:solidFill>
                <a:latin typeface="DIN Pro Medium" panose="020B0604020202020204" charset="0"/>
                <a:cs typeface="DIN Pro Medium" panose="020B0604020202020204" charset="0"/>
              </a:rPr>
              <a:t>шкала</a:t>
            </a:r>
          </a:p>
        </p:txBody>
      </p:sp>
      <p:sp>
        <p:nvSpPr>
          <p:cNvPr id="95" name="Прямоугольник 94"/>
          <p:cNvSpPr/>
          <p:nvPr/>
        </p:nvSpPr>
        <p:spPr>
          <a:xfrm>
            <a:off x="6465434" y="5947521"/>
            <a:ext cx="4250189" cy="646331"/>
          </a:xfrm>
          <a:prstGeom prst="rect">
            <a:avLst/>
          </a:prstGeom>
          <a:ln w="19050">
            <a:solidFill>
              <a:schemeClr val="bg2">
                <a:lumMod val="2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для </a:t>
            </a:r>
            <a:r>
              <a:rPr lang="ru-RU" dirty="0" smtClean="0">
                <a:solidFill>
                  <a:schemeClr val="tx1">
                    <a:lumMod val="95000"/>
                    <a:lumOff val="5000"/>
                  </a:schemeClr>
                </a:solidFill>
                <a:latin typeface="DIN Pro Medium" panose="020B0604020202020204" charset="0"/>
                <a:cs typeface="DIN Pro Medium" panose="020B0604020202020204" charset="0"/>
              </a:rPr>
              <a:t>защиты портфолио необходимо набрать не менее </a:t>
            </a:r>
            <a:r>
              <a:rPr lang="ru-RU" b="1" dirty="0" smtClean="0">
                <a:solidFill>
                  <a:srgbClr val="FF0000"/>
                </a:solidFill>
                <a:latin typeface="DIN Pro Medium" panose="020B0604020202020204" charset="0"/>
                <a:cs typeface="DIN Pro Medium" panose="020B0604020202020204" charset="0"/>
              </a:rPr>
              <a:t>70</a:t>
            </a:r>
            <a:r>
              <a:rPr lang="ru-RU" dirty="0" smtClean="0">
                <a:solidFill>
                  <a:schemeClr val="tx1">
                    <a:lumMod val="95000"/>
                    <a:lumOff val="5000"/>
                  </a:schemeClr>
                </a:solidFill>
                <a:latin typeface="DIN Pro Medium" panose="020B0604020202020204" charset="0"/>
                <a:cs typeface="DIN Pro Medium" panose="020B0604020202020204" charset="0"/>
              </a:rPr>
              <a:t> баллов</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99" name="TextBox 98"/>
          <p:cNvSpPr txBox="1"/>
          <p:nvPr/>
        </p:nvSpPr>
        <p:spPr>
          <a:xfrm>
            <a:off x="5926504" y="6037117"/>
            <a:ext cx="538930" cy="646331"/>
          </a:xfrm>
          <a:prstGeom prst="rect">
            <a:avLst/>
          </a:prstGeom>
          <a:noFill/>
        </p:spPr>
        <p:txBody>
          <a:bodyPr wrap="none" rtlCol="0">
            <a:spAutoFit/>
          </a:bodyPr>
          <a:lstStyle/>
          <a:p>
            <a:r>
              <a:rPr lang="ru-RU" sz="3600" b="1" dirty="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100" name="Прямоугольник 99"/>
          <p:cNvSpPr/>
          <p:nvPr/>
        </p:nvSpPr>
        <p:spPr>
          <a:xfrm>
            <a:off x="7333175" y="3486941"/>
            <a:ext cx="3409536" cy="584775"/>
          </a:xfrm>
          <a:prstGeom prst="rect">
            <a:avLst/>
          </a:prstGeom>
          <a:ln w="19050">
            <a:solidFill>
              <a:schemeClr val="tx2">
                <a:lumMod val="75000"/>
              </a:schemeClr>
            </a:solidFill>
          </a:ln>
        </p:spPr>
        <p:txBody>
          <a:bodyPr wrap="square">
            <a:spAutoFit/>
          </a:bodyPr>
          <a:lstStyle/>
          <a:p>
            <a:pPr algn="ctr"/>
            <a:r>
              <a:rPr 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ПОРТФОЛИО</a:t>
            </a: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01" name="Прямоугольник 100"/>
          <p:cNvSpPr/>
          <p:nvPr/>
        </p:nvSpPr>
        <p:spPr>
          <a:xfrm>
            <a:off x="1597002" y="3489608"/>
            <a:ext cx="3055415" cy="584775"/>
          </a:xfrm>
          <a:prstGeom prst="rect">
            <a:avLst/>
          </a:prstGeom>
          <a:ln w="19050">
            <a:solidFill>
              <a:schemeClr val="tx2">
                <a:lumMod val="75000"/>
              </a:schemeClr>
            </a:solidFill>
          </a:ln>
        </p:spPr>
        <p:txBody>
          <a:bodyPr wrap="square">
            <a:spAutoFit/>
          </a:bodyPr>
          <a:lstStyle/>
          <a:p>
            <a:pPr algn="ct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ТЕОРИЯ</a:t>
            </a: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1597002" y="5141347"/>
            <a:ext cx="3055415"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90</a:t>
            </a:r>
            <a:r>
              <a:rPr lang="ru-RU" dirty="0" smtClean="0">
                <a:solidFill>
                  <a:schemeClr val="tx1">
                    <a:lumMod val="95000"/>
                    <a:lumOff val="5000"/>
                  </a:schemeClr>
                </a:solidFill>
                <a:latin typeface="DIN Pro Medium" panose="020B0604020202020204" charset="0"/>
                <a:cs typeface="DIN Pro Medium" panose="020B0604020202020204" charset="0"/>
              </a:rPr>
              <a:t> минут</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39" name="Прямоугольник 38"/>
          <p:cNvSpPr/>
          <p:nvPr/>
        </p:nvSpPr>
        <p:spPr>
          <a:xfrm>
            <a:off x="7333175" y="5141347"/>
            <a:ext cx="3409537" cy="369332"/>
          </a:xfrm>
          <a:prstGeom prst="rect">
            <a:avLst/>
          </a:prstGeom>
          <a:ln w="19050">
            <a:solidFill>
              <a:schemeClr val="tx2">
                <a:lumMod val="75000"/>
              </a:schemeClr>
            </a:solidFill>
          </a:ln>
        </p:spPr>
        <p:txBody>
          <a:bodyPr wrap="square">
            <a:spAutoFit/>
          </a:bodyPr>
          <a:lstStyle/>
          <a:p>
            <a:pPr algn="ctr"/>
            <a:r>
              <a:rPr lang="ru-RU" dirty="0" smtClean="0">
                <a:solidFill>
                  <a:schemeClr val="tx1">
                    <a:lumMod val="95000"/>
                    <a:lumOff val="5000"/>
                  </a:schemeClr>
                </a:solidFill>
                <a:latin typeface="DIN Pro Medium" panose="020B0604020202020204" charset="0"/>
                <a:cs typeface="DIN Pro Medium" panose="020B0604020202020204" charset="0"/>
              </a:rPr>
              <a:t>Доклад на </a:t>
            </a:r>
            <a:r>
              <a:rPr lang="ru-RU" b="1" dirty="0" smtClean="0">
                <a:solidFill>
                  <a:srgbClr val="FF0000"/>
                </a:solidFill>
                <a:latin typeface="DIN Pro Medium" panose="020B0604020202020204" charset="0"/>
                <a:cs typeface="DIN Pro Medium" panose="020B0604020202020204" charset="0"/>
              </a:rPr>
              <a:t>10-15</a:t>
            </a:r>
            <a:r>
              <a:rPr lang="ru-RU" dirty="0" smtClean="0">
                <a:solidFill>
                  <a:schemeClr val="tx1">
                    <a:lumMod val="95000"/>
                    <a:lumOff val="5000"/>
                  </a:schemeClr>
                </a:solidFill>
                <a:latin typeface="DIN Pro Medium" panose="020B0604020202020204" charset="0"/>
                <a:cs typeface="DIN Pro Medium" panose="020B0604020202020204" charset="0"/>
              </a:rPr>
              <a:t> минут</a:t>
            </a:r>
            <a:endParaRPr lang="ru-RU" dirty="0">
              <a:solidFill>
                <a:schemeClr val="tx1">
                  <a:lumMod val="95000"/>
                  <a:lumOff val="5000"/>
                </a:schemeClr>
              </a:solidFill>
              <a:latin typeface="DIN Pro Medium" panose="020B0604020202020204" charset="0"/>
              <a:cs typeface="DIN Pro Medium" panose="020B0604020202020204" charset="0"/>
            </a:endParaRPr>
          </a:p>
        </p:txBody>
      </p:sp>
      <p:grpSp>
        <p:nvGrpSpPr>
          <p:cNvPr id="40" name="Группа 39">
            <a:extLst>
              <a:ext uri="{FF2B5EF4-FFF2-40B4-BE49-F238E27FC236}">
                <a16:creationId xmlns="" xmlns:a16="http://schemas.microsoft.com/office/drawing/2014/main" id="{D91E8037-A431-44C5-A9AB-84D772419248}"/>
              </a:ext>
            </a:extLst>
          </p:cNvPr>
          <p:cNvGrpSpPr/>
          <p:nvPr/>
        </p:nvGrpSpPr>
        <p:grpSpPr>
          <a:xfrm>
            <a:off x="6658162" y="4705907"/>
            <a:ext cx="504055" cy="282954"/>
            <a:chOff x="2245898" y="999068"/>
            <a:chExt cx="574690" cy="450909"/>
          </a:xfrm>
        </p:grpSpPr>
        <p:sp>
          <p:nvSpPr>
            <p:cNvPr id="41"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42"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grpSp>
        <p:nvGrpSpPr>
          <p:cNvPr id="43" name="Группа 42">
            <a:extLst>
              <a:ext uri="{FF2B5EF4-FFF2-40B4-BE49-F238E27FC236}">
                <a16:creationId xmlns="" xmlns:a16="http://schemas.microsoft.com/office/drawing/2014/main" id="{D91E8037-A431-44C5-A9AB-84D772419248}"/>
              </a:ext>
            </a:extLst>
          </p:cNvPr>
          <p:cNvGrpSpPr/>
          <p:nvPr/>
        </p:nvGrpSpPr>
        <p:grpSpPr>
          <a:xfrm>
            <a:off x="900086" y="5174830"/>
            <a:ext cx="504055" cy="282954"/>
            <a:chOff x="2245898" y="999068"/>
            <a:chExt cx="574690" cy="450909"/>
          </a:xfrm>
        </p:grpSpPr>
        <p:sp>
          <p:nvSpPr>
            <p:cNvPr id="44"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45"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grpSp>
        <p:nvGrpSpPr>
          <p:cNvPr id="46" name="Группа 45">
            <a:extLst>
              <a:ext uri="{FF2B5EF4-FFF2-40B4-BE49-F238E27FC236}">
                <a16:creationId xmlns="" xmlns:a16="http://schemas.microsoft.com/office/drawing/2014/main" id="{D91E8037-A431-44C5-A9AB-84D772419248}"/>
              </a:ext>
            </a:extLst>
          </p:cNvPr>
          <p:cNvGrpSpPr/>
          <p:nvPr/>
        </p:nvGrpSpPr>
        <p:grpSpPr>
          <a:xfrm>
            <a:off x="6678621" y="5184536"/>
            <a:ext cx="504055" cy="282954"/>
            <a:chOff x="2245898" y="999068"/>
            <a:chExt cx="574690" cy="450909"/>
          </a:xfrm>
        </p:grpSpPr>
        <p:sp>
          <p:nvSpPr>
            <p:cNvPr id="47"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48"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grpSp>
        <p:nvGrpSpPr>
          <p:cNvPr id="49" name="Группа 48">
            <a:extLst>
              <a:ext uri="{FF2B5EF4-FFF2-40B4-BE49-F238E27FC236}">
                <a16:creationId xmlns="" xmlns:a16="http://schemas.microsoft.com/office/drawing/2014/main" id="{D91E8037-A431-44C5-A9AB-84D772419248}"/>
              </a:ext>
            </a:extLst>
          </p:cNvPr>
          <p:cNvGrpSpPr/>
          <p:nvPr/>
        </p:nvGrpSpPr>
        <p:grpSpPr>
          <a:xfrm>
            <a:off x="6678621" y="4265502"/>
            <a:ext cx="504055" cy="282954"/>
            <a:chOff x="2245898" y="999068"/>
            <a:chExt cx="574690" cy="450909"/>
          </a:xfrm>
        </p:grpSpPr>
        <p:sp>
          <p:nvSpPr>
            <p:cNvPr id="50"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51"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sp>
        <p:nvSpPr>
          <p:cNvPr id="53" name="TextBox 52"/>
          <p:cNvSpPr txBox="1"/>
          <p:nvPr/>
        </p:nvSpPr>
        <p:spPr>
          <a:xfrm>
            <a:off x="11776233" y="6304359"/>
            <a:ext cx="367408" cy="307777"/>
          </a:xfrm>
          <a:prstGeom prst="rect">
            <a:avLst/>
          </a:prstGeom>
          <a:noFill/>
        </p:spPr>
        <p:txBody>
          <a:bodyPr wrap="none" rtlCol="0">
            <a:spAutoFit/>
          </a:bodyPr>
          <a:lstStyle/>
          <a:p>
            <a:r>
              <a:rPr lang="ru-RU" sz="1400" dirty="0" smtClean="0"/>
              <a:t>10</a:t>
            </a:r>
            <a:endParaRPr lang="ru-RU" sz="1400" dirty="0"/>
          </a:p>
        </p:txBody>
      </p:sp>
    </p:spTree>
    <p:extLst>
      <p:ext uri="{BB962C8B-B14F-4D97-AF65-F5344CB8AC3E}">
        <p14:creationId xmlns:p14="http://schemas.microsoft.com/office/powerpoint/2010/main" val="4192771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Рисунок 43">
            <a:extLst>
              <a:ext uri="{FF2B5EF4-FFF2-40B4-BE49-F238E27FC236}">
                <a16:creationId xmlns="" xmlns:a16="http://schemas.microsoft.com/office/drawing/2014/main" id="{F4342E22-5696-F448-9F5B-7BA94AFDE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Прямоугольник 16"/>
          <p:cNvSpPr/>
          <p:nvPr/>
        </p:nvSpPr>
        <p:spPr>
          <a:xfrm>
            <a:off x="1399486" y="80204"/>
            <a:ext cx="9535640" cy="523220"/>
          </a:xfrm>
          <a:prstGeom prst="rect">
            <a:avLst/>
          </a:prstGeom>
        </p:spPr>
        <p:txBody>
          <a:bodyPr wrap="square">
            <a:spAutoFit/>
          </a:bodyPr>
          <a:lstStyle/>
          <a:p>
            <a:pPr algn="ctr">
              <a:spcAft>
                <a:spcPts val="0"/>
              </a:spcAft>
            </a:pPr>
            <a:r>
              <a:rPr lang="ru-RU" sz="28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Оценочные средства</a:t>
            </a:r>
          </a:p>
        </p:txBody>
      </p:sp>
      <p:sp>
        <p:nvSpPr>
          <p:cNvPr id="62" name="Прямоугольник 61"/>
          <p:cNvSpPr/>
          <p:nvPr/>
        </p:nvSpPr>
        <p:spPr>
          <a:xfrm>
            <a:off x="10735265" y="0"/>
            <a:ext cx="1456735" cy="577081"/>
          </a:xfrm>
          <a:prstGeom prst="rect">
            <a:avLst/>
          </a:prstGeom>
          <a:ln w="38100">
            <a:solidFill>
              <a:schemeClr val="tx2">
                <a:lumMod val="75000"/>
              </a:schemeClr>
            </a:solidFill>
          </a:ln>
        </p:spPr>
        <p:txBody>
          <a:bodyPr wrap="square">
            <a:spAutoFit/>
          </a:bodyPr>
          <a:lstStyle/>
          <a:p>
            <a:pPr algn="ctr"/>
            <a:r>
              <a:rPr lang="ru-RU" sz="1050" dirty="0">
                <a:latin typeface="DIN Pro Medium" panose="020B0604020202020204" charset="0"/>
                <a:cs typeface="DIN Pro Medium" panose="020B0604020202020204" charset="0"/>
              </a:rPr>
              <a:t>Приказ Минтруда от 1 ноября 2016 года №601н</a:t>
            </a:r>
            <a:endParaRPr lang="ru-RU" sz="1000" dirty="0">
              <a:latin typeface="DIN Pro Medium" panose="020B0604020202020204" charset="0"/>
              <a:cs typeface="DIN Pro Medium" panose="020B0604020202020204" charset="0"/>
            </a:endParaRPr>
          </a:p>
        </p:txBody>
      </p:sp>
      <p:sp>
        <p:nvSpPr>
          <p:cNvPr id="2" name="TextBox 1"/>
          <p:cNvSpPr txBox="1"/>
          <p:nvPr/>
        </p:nvSpPr>
        <p:spPr>
          <a:xfrm>
            <a:off x="1307206" y="942397"/>
            <a:ext cx="9265920" cy="707886"/>
          </a:xfrm>
          <a:prstGeom prst="rect">
            <a:avLst/>
          </a:prstGeom>
          <a:noFill/>
        </p:spPr>
        <p:txBody>
          <a:bodyPr wrap="square" rtlCol="0">
            <a:spAutoFit/>
          </a:bodyPr>
          <a:lstStyle/>
          <a:p>
            <a:pPr algn="ctr"/>
            <a:r>
              <a:rPr lang="ru-RU" sz="2000" b="1" dirty="0">
                <a:solidFill>
                  <a:schemeClr val="tx1">
                    <a:lumMod val="95000"/>
                    <a:lumOff val="5000"/>
                  </a:schemeClr>
                </a:solidFill>
                <a:latin typeface="DIN Pro Medium" panose="020B0604020202020204" charset="0"/>
                <a:cs typeface="DIN Pro Medium" panose="020B0604020202020204" charset="0"/>
              </a:rPr>
              <a:t>Профессиональный стандарт </a:t>
            </a:r>
            <a:endParaRPr lang="ru-RU" sz="2000" b="1" dirty="0" smtClean="0">
              <a:solidFill>
                <a:schemeClr val="tx1">
                  <a:lumMod val="95000"/>
                  <a:lumOff val="5000"/>
                </a:schemeClr>
              </a:solidFill>
              <a:latin typeface="DIN Pro Medium" panose="020B0604020202020204" charset="0"/>
              <a:cs typeface="DIN Pro Medium" panose="020B0604020202020204" charset="0"/>
            </a:endParaRPr>
          </a:p>
          <a:p>
            <a:pPr algn="ctr"/>
            <a:r>
              <a:rPr lang="ru-RU" sz="2000" b="1" dirty="0" smtClean="0">
                <a:solidFill>
                  <a:schemeClr val="tx1">
                    <a:lumMod val="95000"/>
                    <a:lumOff val="5000"/>
                  </a:schemeClr>
                </a:solidFill>
                <a:latin typeface="DIN Pro Medium" panose="020B0604020202020204" charset="0"/>
                <a:cs typeface="DIN Pro Medium" panose="020B0604020202020204" charset="0"/>
              </a:rPr>
              <a:t>«</a:t>
            </a:r>
            <a:r>
              <a:rPr lang="ru-RU" sz="2000" b="1" dirty="0">
                <a:solidFill>
                  <a:schemeClr val="tx1">
                    <a:lumMod val="95000"/>
                    <a:lumOff val="5000"/>
                  </a:schemeClr>
                </a:solidFill>
                <a:latin typeface="DIN Pro Medium" panose="020B0604020202020204" charset="0"/>
                <a:cs typeface="DIN Pro Medium" panose="020B0604020202020204" charset="0"/>
              </a:rPr>
              <a:t>Специалист </a:t>
            </a:r>
            <a:r>
              <a:rPr lang="ru-RU" sz="2000" b="1" dirty="0" smtClean="0">
                <a:solidFill>
                  <a:schemeClr val="tx1">
                    <a:lumMod val="95000"/>
                    <a:lumOff val="5000"/>
                  </a:schemeClr>
                </a:solidFill>
                <a:latin typeface="DIN Pro Medium" panose="020B0604020202020204" charset="0"/>
                <a:cs typeface="DIN Pro Medium" panose="020B0604020202020204" charset="0"/>
              </a:rPr>
              <a:t>по организации инженерных изысканий»</a:t>
            </a:r>
            <a:endParaRPr lang="ru-RU" sz="2000" b="1" dirty="0">
              <a:solidFill>
                <a:schemeClr val="tx1">
                  <a:lumMod val="95000"/>
                  <a:lumOff val="5000"/>
                </a:schemeClr>
              </a:solidFill>
              <a:latin typeface="DIN Pro Medium" panose="020B0604020202020204" charset="0"/>
              <a:cs typeface="DIN Pro Medium" panose="020B0604020202020204" charset="0"/>
            </a:endParaRPr>
          </a:p>
        </p:txBody>
      </p:sp>
      <p:sp>
        <p:nvSpPr>
          <p:cNvPr id="75" name="Прямоугольник 74"/>
          <p:cNvSpPr/>
          <p:nvPr/>
        </p:nvSpPr>
        <p:spPr>
          <a:xfrm>
            <a:off x="1936949" y="2185015"/>
            <a:ext cx="7852837" cy="1323439"/>
          </a:xfrm>
          <a:prstGeom prst="rect">
            <a:avLst/>
          </a:prstGeom>
        </p:spPr>
        <p:txBody>
          <a:bodyPr wrap="square">
            <a:spAutoFit/>
          </a:bodyPr>
          <a:lstStyle/>
          <a:p>
            <a:pPr algn="ctr"/>
            <a:r>
              <a:rPr lang="ru-RU" sz="2000" b="1" dirty="0">
                <a:latin typeface="DIN Pro Medium" panose="020B0604020202020204" charset="0"/>
                <a:cs typeface="DIN Pro Medium" panose="020B0604020202020204" charset="0"/>
              </a:rPr>
              <a:t>Профессиональный </a:t>
            </a:r>
            <a:r>
              <a:rPr lang="ru-RU" sz="2000" b="1" dirty="0" smtClean="0">
                <a:latin typeface="DIN Pro Medium" panose="020B0604020202020204" charset="0"/>
                <a:cs typeface="DIN Pro Medium" panose="020B0604020202020204" charset="0"/>
              </a:rPr>
              <a:t>экзамен, квалификация:</a:t>
            </a:r>
            <a:endParaRPr lang="ru-RU" sz="2000" b="1" dirty="0">
              <a:latin typeface="DIN Pro Medium" panose="020B0604020202020204" charset="0"/>
              <a:cs typeface="DIN Pro Medium" panose="020B0604020202020204" charset="0"/>
            </a:endParaRPr>
          </a:p>
          <a:p>
            <a:pPr algn="ctr"/>
            <a:r>
              <a:rPr lang="ru-RU" sz="2000" b="1" dirty="0">
                <a:latin typeface="DIN Pro Medium" panose="020B0604020202020204" charset="0"/>
                <a:cs typeface="DIN Pro Medium" panose="020B0604020202020204" charset="0"/>
              </a:rPr>
              <a:t>Главный инженер проекта </a:t>
            </a:r>
          </a:p>
          <a:p>
            <a:pPr algn="ctr"/>
            <a:r>
              <a:rPr lang="ru-RU" sz="2000" b="1" dirty="0">
                <a:latin typeface="DIN Pro Medium" panose="020B0604020202020204" charset="0"/>
                <a:cs typeface="DIN Pro Medium" panose="020B0604020202020204" charset="0"/>
              </a:rPr>
              <a:t>(специалист по организации инженерных изысканий</a:t>
            </a:r>
            <a:r>
              <a:rPr lang="en-US" sz="2000" b="1" dirty="0">
                <a:latin typeface="DIN Pro Medium" panose="020B0604020202020204" charset="0"/>
                <a:cs typeface="DIN Pro Medium" panose="020B0604020202020204" charset="0"/>
              </a:rPr>
              <a:t>)</a:t>
            </a:r>
            <a:r>
              <a:rPr lang="ru-RU" sz="2000" b="1" dirty="0">
                <a:latin typeface="DIN Pro Medium" panose="020B0604020202020204" charset="0"/>
                <a:cs typeface="DIN Pro Medium" panose="020B0604020202020204" charset="0"/>
              </a:rPr>
              <a:t> </a:t>
            </a:r>
            <a:endParaRPr lang="ru-RU" sz="2000" b="1" dirty="0" smtClean="0">
              <a:latin typeface="DIN Pro Medium" panose="020B0604020202020204" charset="0"/>
              <a:cs typeface="DIN Pro Medium" panose="020B0604020202020204" charset="0"/>
            </a:endParaRPr>
          </a:p>
          <a:p>
            <a:pPr algn="ctr"/>
            <a:r>
              <a:rPr lang="ru-RU" sz="2000" b="1" dirty="0" smtClean="0">
                <a:latin typeface="DIN Pro Medium" panose="020B0604020202020204" charset="0"/>
                <a:cs typeface="DIN Pro Medium" panose="020B0604020202020204" charset="0"/>
              </a:rPr>
              <a:t>(</a:t>
            </a:r>
            <a:r>
              <a:rPr lang="ru-RU" sz="2000" b="1" dirty="0">
                <a:latin typeface="DIN Pro Medium" panose="020B0604020202020204" charset="0"/>
                <a:cs typeface="DIN Pro Medium" panose="020B0604020202020204" charset="0"/>
              </a:rPr>
              <a:t>7 уровень квалификации)</a:t>
            </a:r>
            <a:endParaRPr lang="ru-RU" sz="2000" b="1" dirty="0"/>
          </a:p>
        </p:txBody>
      </p:sp>
      <p:grpSp>
        <p:nvGrpSpPr>
          <p:cNvPr id="76" name="Группа 75">
            <a:extLst>
              <a:ext uri="{FF2B5EF4-FFF2-40B4-BE49-F238E27FC236}">
                <a16:creationId xmlns="" xmlns:a16="http://schemas.microsoft.com/office/drawing/2014/main" id="{D91E8037-A431-44C5-A9AB-84D772419248}"/>
              </a:ext>
            </a:extLst>
          </p:cNvPr>
          <p:cNvGrpSpPr/>
          <p:nvPr/>
        </p:nvGrpSpPr>
        <p:grpSpPr>
          <a:xfrm>
            <a:off x="900086" y="5114791"/>
            <a:ext cx="504055" cy="282954"/>
            <a:chOff x="2245898" y="999068"/>
            <a:chExt cx="574690" cy="450909"/>
          </a:xfrm>
        </p:grpSpPr>
        <p:sp>
          <p:nvSpPr>
            <p:cNvPr id="77"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78"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sp>
        <p:nvSpPr>
          <p:cNvPr id="79" name="TextBox 78"/>
          <p:cNvSpPr txBox="1"/>
          <p:nvPr/>
        </p:nvSpPr>
        <p:spPr>
          <a:xfrm>
            <a:off x="0" y="6064755"/>
            <a:ext cx="538930" cy="646331"/>
          </a:xfrm>
          <a:prstGeom prst="rect">
            <a:avLst/>
          </a:prstGeom>
          <a:noFill/>
        </p:spPr>
        <p:txBody>
          <a:bodyPr wrap="none" rtlCol="0">
            <a:spAutoFit/>
          </a:bodyPr>
          <a:lstStyle/>
          <a:p>
            <a:r>
              <a:rPr lang="ru-RU" sz="3600" b="1" dirty="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80" name="Прямоугольник 79"/>
          <p:cNvSpPr/>
          <p:nvPr/>
        </p:nvSpPr>
        <p:spPr>
          <a:xfrm>
            <a:off x="1597002" y="4592973"/>
            <a:ext cx="3055415" cy="369332"/>
          </a:xfrm>
          <a:prstGeom prst="rect">
            <a:avLst/>
          </a:prstGeom>
          <a:ln w="19050">
            <a:solidFill>
              <a:schemeClr val="tx2">
                <a:lumMod val="75000"/>
              </a:schemeClr>
            </a:solidFill>
          </a:ln>
        </p:spPr>
        <p:txBody>
          <a:bodyPr wrap="square">
            <a:spAutoFit/>
          </a:bodyPr>
          <a:lstStyle/>
          <a:p>
            <a:r>
              <a:rPr lang="ru-RU" dirty="0">
                <a:latin typeface="DIN Pro Medium" panose="020B0604020202020204" charset="0"/>
                <a:cs typeface="DIN Pro Medium" panose="020B0604020202020204" charset="0"/>
              </a:rPr>
              <a:t>разработано </a:t>
            </a:r>
            <a:r>
              <a:rPr lang="ru-RU" b="1" dirty="0" smtClean="0">
                <a:solidFill>
                  <a:srgbClr val="FF0000"/>
                </a:solidFill>
                <a:latin typeface="DIN Pro Medium" panose="020B0604020202020204" charset="0"/>
                <a:cs typeface="DIN Pro Medium" panose="020B0604020202020204" charset="0"/>
              </a:rPr>
              <a:t>240</a:t>
            </a:r>
            <a:r>
              <a:rPr lang="ru-RU" dirty="0" smtClean="0">
                <a:latin typeface="DIN Pro Medium" panose="020B0604020202020204" charset="0"/>
                <a:cs typeface="DIN Pro Medium" panose="020B0604020202020204" charset="0"/>
              </a:rPr>
              <a:t> </a:t>
            </a:r>
            <a:r>
              <a:rPr lang="ru-RU" dirty="0">
                <a:latin typeface="DIN Pro Medium" panose="020B0604020202020204" charset="0"/>
                <a:cs typeface="DIN Pro Medium" panose="020B0604020202020204" charset="0"/>
              </a:rPr>
              <a:t>вопросов</a:t>
            </a:r>
          </a:p>
        </p:txBody>
      </p:sp>
      <p:sp>
        <p:nvSpPr>
          <p:cNvPr id="81" name="Прямоугольник 80"/>
          <p:cNvSpPr/>
          <p:nvPr/>
        </p:nvSpPr>
        <p:spPr>
          <a:xfrm>
            <a:off x="1597002" y="5071602"/>
            <a:ext cx="3055415" cy="369332"/>
          </a:xfrm>
          <a:prstGeom prst="rect">
            <a:avLst/>
          </a:prstGeom>
          <a:ln w="19050">
            <a:solidFill>
              <a:schemeClr val="tx2">
                <a:lumMod val="75000"/>
              </a:schemeClr>
            </a:solidFill>
          </a:ln>
        </p:spPr>
        <p:txBody>
          <a:bodyPr wrap="square">
            <a:spAutoFit/>
          </a:bodyPr>
          <a:lstStyle/>
          <a:p>
            <a:pPr algn="ctr"/>
            <a:r>
              <a:rPr lang="ru-RU" dirty="0">
                <a:latin typeface="DIN Pro Medium" panose="020B0604020202020204" charset="0"/>
                <a:cs typeface="DIN Pro Medium" panose="020B0604020202020204" charset="0"/>
              </a:rPr>
              <a:t>в тесте </a:t>
            </a:r>
            <a:r>
              <a:rPr lang="ru-RU" b="1" dirty="0" smtClean="0">
                <a:solidFill>
                  <a:srgbClr val="FF0000"/>
                </a:solidFill>
                <a:latin typeface="DIN Pro Medium" panose="020B0604020202020204" charset="0"/>
                <a:cs typeface="DIN Pro Medium" panose="020B0604020202020204" charset="0"/>
              </a:rPr>
              <a:t>50</a:t>
            </a:r>
            <a:r>
              <a:rPr lang="ru-RU" dirty="0" smtClean="0">
                <a:latin typeface="DIN Pro Medium" panose="020B0604020202020204" charset="0"/>
                <a:cs typeface="DIN Pro Medium" panose="020B0604020202020204" charset="0"/>
              </a:rPr>
              <a:t> </a:t>
            </a:r>
            <a:r>
              <a:rPr lang="ru-RU" dirty="0">
                <a:latin typeface="DIN Pro Medium" panose="020B0604020202020204" charset="0"/>
                <a:cs typeface="DIN Pro Medium" panose="020B0604020202020204" charset="0"/>
              </a:rPr>
              <a:t>вопросов</a:t>
            </a:r>
          </a:p>
        </p:txBody>
      </p:sp>
      <p:sp>
        <p:nvSpPr>
          <p:cNvPr id="82" name="Прямоугольник 81"/>
          <p:cNvSpPr/>
          <p:nvPr/>
        </p:nvSpPr>
        <p:spPr>
          <a:xfrm>
            <a:off x="590040" y="6029106"/>
            <a:ext cx="4062377" cy="646331"/>
          </a:xfrm>
          <a:prstGeom prst="rect">
            <a:avLst/>
          </a:prstGeom>
          <a:ln w="19050">
            <a:solidFill>
              <a:schemeClr val="tx2">
                <a:lumMod val="75000"/>
              </a:schemeClr>
            </a:solidFill>
          </a:ln>
        </p:spPr>
        <p:txBody>
          <a:bodyPr wrap="square">
            <a:spAutoFit/>
          </a:bodyPr>
          <a:lstStyle/>
          <a:p>
            <a:pPr algn="just"/>
            <a:r>
              <a:rPr lang="ru-RU" dirty="0">
                <a:latin typeface="DIN Pro Medium" panose="020B0604020202020204" charset="0"/>
                <a:cs typeface="DIN Pro Medium" panose="020B0604020202020204" charset="0"/>
              </a:rPr>
              <a:t>для прохождения теста необходимо дать </a:t>
            </a:r>
            <a:r>
              <a:rPr lang="ru-RU" b="1" dirty="0" smtClean="0">
                <a:solidFill>
                  <a:srgbClr val="FF0000"/>
                </a:solidFill>
                <a:latin typeface="DIN Pro Medium" panose="020B0604020202020204" charset="0"/>
                <a:cs typeface="DIN Pro Medium" panose="020B0604020202020204" charset="0"/>
              </a:rPr>
              <a:t>36</a:t>
            </a:r>
            <a:r>
              <a:rPr lang="ru-RU" dirty="0" smtClean="0">
                <a:latin typeface="DIN Pro Medium" panose="020B0604020202020204" charset="0"/>
                <a:cs typeface="DIN Pro Medium" panose="020B0604020202020204" charset="0"/>
              </a:rPr>
              <a:t> </a:t>
            </a:r>
            <a:r>
              <a:rPr lang="ru-RU" dirty="0">
                <a:latin typeface="DIN Pro Medium" panose="020B0604020202020204" charset="0"/>
                <a:cs typeface="DIN Pro Medium" panose="020B0604020202020204" charset="0"/>
              </a:rPr>
              <a:t>правильных ответов</a:t>
            </a:r>
          </a:p>
        </p:txBody>
      </p:sp>
      <p:grpSp>
        <p:nvGrpSpPr>
          <p:cNvPr id="83" name="Группа 82">
            <a:extLst>
              <a:ext uri="{FF2B5EF4-FFF2-40B4-BE49-F238E27FC236}">
                <a16:creationId xmlns="" xmlns:a16="http://schemas.microsoft.com/office/drawing/2014/main" id="{D91E8037-A431-44C5-A9AB-84D772419248}"/>
              </a:ext>
            </a:extLst>
          </p:cNvPr>
          <p:cNvGrpSpPr/>
          <p:nvPr/>
        </p:nvGrpSpPr>
        <p:grpSpPr>
          <a:xfrm>
            <a:off x="900086" y="4628912"/>
            <a:ext cx="504055" cy="282954"/>
            <a:chOff x="2245898" y="999068"/>
            <a:chExt cx="574690" cy="450909"/>
          </a:xfrm>
        </p:grpSpPr>
        <p:sp>
          <p:nvSpPr>
            <p:cNvPr id="84"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85"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grpSp>
        <p:nvGrpSpPr>
          <p:cNvPr id="86" name="Группа 85">
            <a:extLst>
              <a:ext uri="{FF2B5EF4-FFF2-40B4-BE49-F238E27FC236}">
                <a16:creationId xmlns="" xmlns:a16="http://schemas.microsoft.com/office/drawing/2014/main" id="{D91E8037-A431-44C5-A9AB-84D772419248}"/>
              </a:ext>
            </a:extLst>
          </p:cNvPr>
          <p:cNvGrpSpPr/>
          <p:nvPr/>
        </p:nvGrpSpPr>
        <p:grpSpPr>
          <a:xfrm>
            <a:off x="6624425" y="4490306"/>
            <a:ext cx="504055" cy="282954"/>
            <a:chOff x="2245898" y="999068"/>
            <a:chExt cx="574690" cy="450909"/>
          </a:xfrm>
        </p:grpSpPr>
        <p:sp>
          <p:nvSpPr>
            <p:cNvPr id="87"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88"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sp>
        <p:nvSpPr>
          <p:cNvPr id="90" name="Прямоугольник 89"/>
          <p:cNvSpPr/>
          <p:nvPr/>
        </p:nvSpPr>
        <p:spPr>
          <a:xfrm>
            <a:off x="7325728" y="4454367"/>
            <a:ext cx="3926285"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6</a:t>
            </a:r>
            <a:r>
              <a:rPr lang="ru-RU" dirty="0" smtClean="0">
                <a:latin typeface="DIN Pro Medium" panose="020B0604020202020204" charset="0"/>
                <a:cs typeface="DIN Pro Medium" panose="020B0604020202020204" charset="0"/>
              </a:rPr>
              <a:t> </a:t>
            </a:r>
            <a:r>
              <a:rPr lang="ru-RU" dirty="0">
                <a:latin typeface="DIN Pro Medium" panose="020B0604020202020204" charset="0"/>
                <a:cs typeface="DIN Pro Medium" panose="020B0604020202020204" charset="0"/>
              </a:rPr>
              <a:t>критериев оценки</a:t>
            </a:r>
          </a:p>
        </p:txBody>
      </p:sp>
      <p:sp>
        <p:nvSpPr>
          <p:cNvPr id="95" name="Прямоугольник 94"/>
          <p:cNvSpPr/>
          <p:nvPr/>
        </p:nvSpPr>
        <p:spPr>
          <a:xfrm>
            <a:off x="6485076" y="5875188"/>
            <a:ext cx="4766937" cy="646331"/>
          </a:xfrm>
          <a:prstGeom prst="rect">
            <a:avLst/>
          </a:prstGeom>
          <a:ln w="19050">
            <a:solidFill>
              <a:schemeClr val="bg2">
                <a:lumMod val="25000"/>
              </a:schemeClr>
            </a:solidFill>
          </a:ln>
        </p:spPr>
        <p:txBody>
          <a:bodyPr wrap="square">
            <a:spAutoFit/>
          </a:bodyPr>
          <a:lstStyle/>
          <a:p>
            <a:pPr algn="ctr"/>
            <a:r>
              <a:rPr lang="ru-RU" dirty="0">
                <a:latin typeface="DIN Pro Medium" panose="020B0604020202020204" charset="0"/>
                <a:cs typeface="DIN Pro Medium" panose="020B0604020202020204" charset="0"/>
              </a:rPr>
              <a:t>для сдачи практики необходимо </a:t>
            </a:r>
            <a:r>
              <a:rPr lang="ru-RU" dirty="0" smtClean="0">
                <a:latin typeface="DIN Pro Medium" panose="020B0604020202020204" charset="0"/>
                <a:cs typeface="DIN Pro Medium" panose="020B0604020202020204" charset="0"/>
              </a:rPr>
              <a:t>получить </a:t>
            </a:r>
            <a:r>
              <a:rPr lang="ru-RU" b="1" dirty="0" smtClean="0">
                <a:solidFill>
                  <a:srgbClr val="FF0000"/>
                </a:solidFill>
                <a:latin typeface="DIN Pro Medium" panose="020B0604020202020204" charset="0"/>
                <a:cs typeface="DIN Pro Medium" panose="020B0604020202020204" charset="0"/>
              </a:rPr>
              <a:t>5</a:t>
            </a:r>
            <a:r>
              <a:rPr lang="ru-RU" dirty="0" smtClean="0">
                <a:latin typeface="DIN Pro Medium" panose="020B0604020202020204" charset="0"/>
                <a:cs typeface="DIN Pro Medium" panose="020B0604020202020204" charset="0"/>
              </a:rPr>
              <a:t> баллов</a:t>
            </a:r>
            <a:endParaRPr lang="ru-RU" dirty="0">
              <a:latin typeface="DIN Pro Medium" panose="020B0604020202020204" charset="0"/>
              <a:cs typeface="DIN Pro Medium" panose="020B0604020202020204" charset="0"/>
            </a:endParaRPr>
          </a:p>
        </p:txBody>
      </p:sp>
      <p:grpSp>
        <p:nvGrpSpPr>
          <p:cNvPr id="96" name="Группа 95">
            <a:extLst>
              <a:ext uri="{FF2B5EF4-FFF2-40B4-BE49-F238E27FC236}">
                <a16:creationId xmlns="" xmlns:a16="http://schemas.microsoft.com/office/drawing/2014/main" id="{D91E8037-A431-44C5-A9AB-84D772419248}"/>
              </a:ext>
            </a:extLst>
          </p:cNvPr>
          <p:cNvGrpSpPr/>
          <p:nvPr/>
        </p:nvGrpSpPr>
        <p:grpSpPr>
          <a:xfrm>
            <a:off x="6599596" y="4976185"/>
            <a:ext cx="504055" cy="282954"/>
            <a:chOff x="2245898" y="999068"/>
            <a:chExt cx="574690" cy="450909"/>
          </a:xfrm>
        </p:grpSpPr>
        <p:sp>
          <p:nvSpPr>
            <p:cNvPr id="97"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98"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sp>
        <p:nvSpPr>
          <p:cNvPr id="99" name="TextBox 98"/>
          <p:cNvSpPr txBox="1"/>
          <p:nvPr/>
        </p:nvSpPr>
        <p:spPr>
          <a:xfrm>
            <a:off x="5650515" y="5908749"/>
            <a:ext cx="538930" cy="646331"/>
          </a:xfrm>
          <a:prstGeom prst="rect">
            <a:avLst/>
          </a:prstGeom>
          <a:noFill/>
        </p:spPr>
        <p:txBody>
          <a:bodyPr wrap="none" rtlCol="0">
            <a:spAutoFit/>
          </a:bodyPr>
          <a:lstStyle/>
          <a:p>
            <a:r>
              <a:rPr lang="ru-RU" sz="3600" b="1" dirty="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100" name="Прямоугольник 99"/>
          <p:cNvSpPr/>
          <p:nvPr/>
        </p:nvSpPr>
        <p:spPr>
          <a:xfrm>
            <a:off x="7325728" y="3750798"/>
            <a:ext cx="3926285" cy="584775"/>
          </a:xfrm>
          <a:prstGeom prst="rect">
            <a:avLst/>
          </a:prstGeom>
          <a:ln w="19050">
            <a:solidFill>
              <a:schemeClr val="tx2">
                <a:lumMod val="75000"/>
              </a:schemeClr>
            </a:solidFill>
          </a:ln>
        </p:spPr>
        <p:txBody>
          <a:bodyPr wrap="square">
            <a:spAutoFit/>
          </a:bodyPr>
          <a:lstStyle/>
          <a:p>
            <a:pPr algn="ctr"/>
            <a:r>
              <a:rPr lang="ru-RU" sz="3200" dirty="0" smtClean="0">
                <a:latin typeface="Times New Roman" panose="02020603050405020304" pitchFamily="18" charset="0"/>
                <a:cs typeface="Times New Roman" panose="02020603050405020304" pitchFamily="18" charset="0"/>
              </a:rPr>
              <a:t>ПОРТФОЛИО</a:t>
            </a:r>
            <a:endParaRPr lang="ru-RU" sz="2800" dirty="0">
              <a:latin typeface="Times New Roman" panose="02020603050405020304" pitchFamily="18" charset="0"/>
              <a:cs typeface="Times New Roman" panose="02020603050405020304" pitchFamily="18" charset="0"/>
            </a:endParaRPr>
          </a:p>
        </p:txBody>
      </p:sp>
      <p:sp>
        <p:nvSpPr>
          <p:cNvPr id="101" name="Прямоугольник 100"/>
          <p:cNvSpPr/>
          <p:nvPr/>
        </p:nvSpPr>
        <p:spPr>
          <a:xfrm>
            <a:off x="1597002" y="3893227"/>
            <a:ext cx="3055415" cy="584775"/>
          </a:xfrm>
          <a:prstGeom prst="rect">
            <a:avLst/>
          </a:prstGeom>
          <a:ln w="19050">
            <a:solidFill>
              <a:schemeClr val="tx2">
                <a:lumMod val="75000"/>
              </a:schemeClr>
            </a:solidFill>
          </a:ln>
        </p:spPr>
        <p:txBody>
          <a:bodyPr wrap="square">
            <a:spAutoFit/>
          </a:bodyPr>
          <a:lstStyle/>
          <a:p>
            <a:pPr algn="ctr"/>
            <a:r>
              <a:rPr lang="ru-RU" sz="3200" dirty="0">
                <a:latin typeface="Times New Roman" panose="02020603050405020304" pitchFamily="18" charset="0"/>
                <a:cs typeface="Times New Roman" panose="02020603050405020304" pitchFamily="18" charset="0"/>
              </a:rPr>
              <a:t>ТЕОРИЯ</a:t>
            </a:r>
            <a:endParaRPr lang="ru-RU" sz="2800" dirty="0">
              <a:latin typeface="Times New Roman" panose="02020603050405020304" pitchFamily="18" charset="0"/>
              <a:cs typeface="Times New Roman" panose="02020603050405020304" pitchFamily="18" charset="0"/>
            </a:endParaRPr>
          </a:p>
        </p:txBody>
      </p:sp>
      <p:grpSp>
        <p:nvGrpSpPr>
          <p:cNvPr id="40" name="Группа 39">
            <a:extLst>
              <a:ext uri="{FF2B5EF4-FFF2-40B4-BE49-F238E27FC236}">
                <a16:creationId xmlns="" xmlns:a16="http://schemas.microsoft.com/office/drawing/2014/main" id="{D91E8037-A431-44C5-A9AB-84D772419248}"/>
              </a:ext>
            </a:extLst>
          </p:cNvPr>
          <p:cNvGrpSpPr/>
          <p:nvPr/>
        </p:nvGrpSpPr>
        <p:grpSpPr>
          <a:xfrm>
            <a:off x="900086" y="5593420"/>
            <a:ext cx="504055" cy="282954"/>
            <a:chOff x="2245898" y="999068"/>
            <a:chExt cx="574690" cy="450909"/>
          </a:xfrm>
        </p:grpSpPr>
        <p:sp>
          <p:nvSpPr>
            <p:cNvPr id="41"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42"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sp>
        <p:nvSpPr>
          <p:cNvPr id="43" name="Прямоугольник 42"/>
          <p:cNvSpPr/>
          <p:nvPr/>
        </p:nvSpPr>
        <p:spPr>
          <a:xfrm>
            <a:off x="1597002" y="5550231"/>
            <a:ext cx="3055415"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90</a:t>
            </a:r>
            <a:r>
              <a:rPr lang="ru-RU" dirty="0" smtClean="0">
                <a:latin typeface="DIN Pro Medium" panose="020B0604020202020204" charset="0"/>
                <a:cs typeface="DIN Pro Medium" panose="020B0604020202020204" charset="0"/>
              </a:rPr>
              <a:t> минут</a:t>
            </a:r>
            <a:endParaRPr lang="ru-RU" dirty="0">
              <a:latin typeface="DIN Pro Medium" panose="020B0604020202020204" charset="0"/>
              <a:cs typeface="DIN Pro Medium" panose="020B0604020202020204" charset="0"/>
            </a:endParaRPr>
          </a:p>
        </p:txBody>
      </p:sp>
      <p:sp>
        <p:nvSpPr>
          <p:cNvPr id="47" name="Прямоугольник 46"/>
          <p:cNvSpPr/>
          <p:nvPr/>
        </p:nvSpPr>
        <p:spPr>
          <a:xfrm>
            <a:off x="7325728" y="5395149"/>
            <a:ext cx="3926285" cy="369332"/>
          </a:xfrm>
          <a:prstGeom prst="rect">
            <a:avLst/>
          </a:prstGeom>
          <a:ln w="19050">
            <a:solidFill>
              <a:schemeClr val="tx2">
                <a:lumMod val="75000"/>
              </a:schemeClr>
            </a:solidFill>
          </a:ln>
        </p:spPr>
        <p:txBody>
          <a:bodyPr wrap="square">
            <a:spAutoFit/>
          </a:bodyPr>
          <a:lstStyle/>
          <a:p>
            <a:pPr algn="ctr"/>
            <a:r>
              <a:rPr lang="ru-RU" dirty="0" smtClean="0">
                <a:latin typeface="DIN Pro Medium" panose="020B0604020202020204" charset="0"/>
                <a:cs typeface="DIN Pro Medium" panose="020B0604020202020204" charset="0"/>
              </a:rPr>
              <a:t>Доклад </a:t>
            </a:r>
            <a:r>
              <a:rPr lang="ru-RU" b="1" dirty="0" smtClean="0">
                <a:solidFill>
                  <a:srgbClr val="FF0000"/>
                </a:solidFill>
                <a:latin typeface="DIN Pro Medium" panose="020B0604020202020204" charset="0"/>
                <a:cs typeface="DIN Pro Medium" panose="020B0604020202020204" charset="0"/>
              </a:rPr>
              <a:t>10-15</a:t>
            </a:r>
            <a:r>
              <a:rPr lang="ru-RU" dirty="0" smtClean="0">
                <a:latin typeface="DIN Pro Medium" panose="020B0604020202020204" charset="0"/>
                <a:cs typeface="DIN Pro Medium" panose="020B0604020202020204" charset="0"/>
              </a:rPr>
              <a:t> минут</a:t>
            </a:r>
            <a:endParaRPr lang="ru-RU" dirty="0">
              <a:latin typeface="DIN Pro Medium" panose="020B0604020202020204" charset="0"/>
              <a:cs typeface="DIN Pro Medium" panose="020B0604020202020204" charset="0"/>
            </a:endParaRPr>
          </a:p>
        </p:txBody>
      </p:sp>
      <p:grpSp>
        <p:nvGrpSpPr>
          <p:cNvPr id="48" name="Группа 47">
            <a:extLst>
              <a:ext uri="{FF2B5EF4-FFF2-40B4-BE49-F238E27FC236}">
                <a16:creationId xmlns="" xmlns:a16="http://schemas.microsoft.com/office/drawing/2014/main" id="{D91E8037-A431-44C5-A9AB-84D772419248}"/>
              </a:ext>
            </a:extLst>
          </p:cNvPr>
          <p:cNvGrpSpPr/>
          <p:nvPr/>
        </p:nvGrpSpPr>
        <p:grpSpPr>
          <a:xfrm>
            <a:off x="6620930" y="5468139"/>
            <a:ext cx="504055" cy="282954"/>
            <a:chOff x="2245898" y="999068"/>
            <a:chExt cx="574690" cy="450909"/>
          </a:xfrm>
        </p:grpSpPr>
        <p:sp>
          <p:nvSpPr>
            <p:cNvPr id="49"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50"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sp>
        <p:nvSpPr>
          <p:cNvPr id="38" name="TextBox 37"/>
          <p:cNvSpPr txBox="1"/>
          <p:nvPr/>
        </p:nvSpPr>
        <p:spPr>
          <a:xfrm>
            <a:off x="11776233" y="6304359"/>
            <a:ext cx="367408" cy="307777"/>
          </a:xfrm>
          <a:prstGeom prst="rect">
            <a:avLst/>
          </a:prstGeom>
          <a:noFill/>
        </p:spPr>
        <p:txBody>
          <a:bodyPr wrap="none" rtlCol="0">
            <a:spAutoFit/>
          </a:bodyPr>
          <a:lstStyle/>
          <a:p>
            <a:r>
              <a:rPr lang="en-US" sz="1400" dirty="0" smtClean="0"/>
              <a:t>1</a:t>
            </a:r>
            <a:r>
              <a:rPr lang="ru-RU" sz="1400" dirty="0" smtClean="0"/>
              <a:t>1</a:t>
            </a:r>
            <a:endParaRPr lang="ru-RU" sz="1400" dirty="0"/>
          </a:p>
        </p:txBody>
      </p:sp>
      <p:sp>
        <p:nvSpPr>
          <p:cNvPr id="39" name="Прямоугольник 38"/>
          <p:cNvSpPr/>
          <p:nvPr/>
        </p:nvSpPr>
        <p:spPr>
          <a:xfrm>
            <a:off x="7325728" y="4920715"/>
            <a:ext cx="3926285"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1</a:t>
            </a:r>
            <a:r>
              <a:rPr lang="ru-RU" dirty="0" smtClean="0">
                <a:latin typeface="DIN Pro Medium" panose="020B0604020202020204" charset="0"/>
                <a:cs typeface="DIN Pro Medium" panose="020B0604020202020204" charset="0"/>
              </a:rPr>
              <a:t> балл – соответствие критерию</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1260531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Рисунок 44">
            <a:extLst>
              <a:ext uri="{FF2B5EF4-FFF2-40B4-BE49-F238E27FC236}">
                <a16:creationId xmlns="" xmlns:a16="http://schemas.microsoft.com/office/drawing/2014/main" id="{F4342E22-5696-F448-9F5B-7BA94AFDE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Прямоугольник 7"/>
          <p:cNvSpPr/>
          <p:nvPr/>
        </p:nvSpPr>
        <p:spPr>
          <a:xfrm>
            <a:off x="2670763" y="872947"/>
            <a:ext cx="1036265" cy="136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43">
              <a:latin typeface="DIN Pro Medium" panose="020B0604020202020204" charset="0"/>
              <a:cs typeface="DIN Pro Medium" panose="020B0604020202020204" charset="0"/>
            </a:endParaRPr>
          </a:p>
        </p:txBody>
      </p:sp>
      <p:sp>
        <p:nvSpPr>
          <p:cNvPr id="44" name="Прямоугольник 43"/>
          <p:cNvSpPr/>
          <p:nvPr/>
        </p:nvSpPr>
        <p:spPr>
          <a:xfrm>
            <a:off x="1953837" y="225964"/>
            <a:ext cx="8339656" cy="523220"/>
          </a:xfrm>
          <a:prstGeom prst="rect">
            <a:avLst/>
          </a:prstGeom>
        </p:spPr>
        <p:txBody>
          <a:bodyPr wrap="square">
            <a:spAutoFit/>
          </a:bodyPr>
          <a:lstStyle/>
          <a:p>
            <a:pPr algn="ctr">
              <a:spcAft>
                <a:spcPts val="0"/>
              </a:spcAft>
            </a:pP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Независимая оценка квалификации</a:t>
            </a:r>
            <a:endParaRPr lang="ru-RU" sz="28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endParaRPr>
          </a:p>
        </p:txBody>
      </p:sp>
      <p:pic>
        <p:nvPicPr>
          <p:cNvPr id="98" name="Рисунок 97"/>
          <p:cNvPicPr>
            <a:picLocks noChangeAspect="1"/>
          </p:cNvPicPr>
          <p:nvPr/>
        </p:nvPicPr>
        <p:blipFill>
          <a:blip r:embed="rId4">
            <a:duotone>
              <a:schemeClr val="accent1">
                <a:shade val="45000"/>
                <a:satMod val="135000"/>
              </a:schemeClr>
              <a:prstClr val="white"/>
            </a:duotone>
          </a:blip>
          <a:stretch>
            <a:fillRect/>
          </a:stretch>
        </p:blipFill>
        <p:spPr>
          <a:xfrm>
            <a:off x="1367246" y="855977"/>
            <a:ext cx="8046719" cy="4781802"/>
          </a:xfrm>
          <a:prstGeom prst="rect">
            <a:avLst/>
          </a:prstGeom>
        </p:spPr>
      </p:pic>
      <p:sp>
        <p:nvSpPr>
          <p:cNvPr id="99" name="Прямоугольная выноска 98"/>
          <p:cNvSpPr/>
          <p:nvPr/>
        </p:nvSpPr>
        <p:spPr>
          <a:xfrm>
            <a:off x="2248329" y="2855695"/>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МСК </a:t>
            </a:r>
            <a:r>
              <a:rPr lang="ru-RU" sz="969" b="1" dirty="0" smtClean="0">
                <a:latin typeface="Verdana" panose="020B0604030504040204" pitchFamily="34" charset="0"/>
                <a:ea typeface="Verdana" panose="020B0604030504040204" pitchFamily="34" charset="0"/>
                <a:cs typeface="Verdana" panose="020B0604030504040204" pitchFamily="34" charset="0"/>
              </a:rPr>
              <a:t>32</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00" name="Прямоугольная выноска 99"/>
          <p:cNvSpPr/>
          <p:nvPr/>
        </p:nvSpPr>
        <p:spPr>
          <a:xfrm>
            <a:off x="1576595" y="4264557"/>
            <a:ext cx="881601"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СКФО и ЮФО 11</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01" name="Прямоугольная выноска 100"/>
          <p:cNvSpPr/>
          <p:nvPr/>
        </p:nvSpPr>
        <p:spPr>
          <a:xfrm>
            <a:off x="2061163" y="3203785"/>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ЦФО </a:t>
            </a:r>
            <a:r>
              <a:rPr lang="ru-RU" sz="969" b="1" dirty="0" smtClean="0">
                <a:latin typeface="Verdana" panose="020B0604030504040204" pitchFamily="34" charset="0"/>
                <a:ea typeface="Verdana" panose="020B0604030504040204" pitchFamily="34" charset="0"/>
                <a:cs typeface="Verdana" panose="020B0604030504040204" pitchFamily="34" charset="0"/>
              </a:rPr>
              <a:t>20</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02" name="Прямоугольная выноска 101"/>
          <p:cNvSpPr/>
          <p:nvPr/>
        </p:nvSpPr>
        <p:spPr>
          <a:xfrm>
            <a:off x="2377350" y="2370471"/>
            <a:ext cx="811545"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СЗФО 12</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03" name="Прямоугольная выноска 102"/>
          <p:cNvSpPr/>
          <p:nvPr/>
        </p:nvSpPr>
        <p:spPr>
          <a:xfrm>
            <a:off x="2670762" y="3883613"/>
            <a:ext cx="754483" cy="270217"/>
          </a:xfrm>
          <a:prstGeom prst="wedgeRectCallout">
            <a:avLst>
              <a:gd name="adj1" fmla="val -18502"/>
              <a:gd name="adj2" fmla="val 78769"/>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ПФО </a:t>
            </a:r>
            <a:r>
              <a:rPr lang="ru-RU" sz="969" b="1" dirty="0" smtClean="0">
                <a:latin typeface="Verdana" panose="020B0604030504040204" pitchFamily="34" charset="0"/>
                <a:ea typeface="Verdana" panose="020B0604030504040204" pitchFamily="34" charset="0"/>
                <a:cs typeface="Verdana" panose="020B0604030504040204" pitchFamily="34" charset="0"/>
              </a:rPr>
              <a:t>22</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04" name="Прямоугольная выноска 103"/>
          <p:cNvSpPr/>
          <p:nvPr/>
        </p:nvSpPr>
        <p:spPr>
          <a:xfrm>
            <a:off x="4594959" y="3315320"/>
            <a:ext cx="754483" cy="270217"/>
          </a:xfrm>
          <a:prstGeom prst="wedgeRectCallout">
            <a:avLst>
              <a:gd name="adj1" fmla="val -20833"/>
              <a:gd name="adj2" fmla="val 75515"/>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УФО 7</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05" name="Прямоугольная выноска 104"/>
          <p:cNvSpPr/>
          <p:nvPr/>
        </p:nvSpPr>
        <p:spPr>
          <a:xfrm>
            <a:off x="5236231" y="4175456"/>
            <a:ext cx="754483" cy="270217"/>
          </a:xfrm>
          <a:prstGeom prst="wedgeRectCallout">
            <a:avLst>
              <a:gd name="adj1" fmla="val -18502"/>
              <a:gd name="adj2" fmla="val 88531"/>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smtClean="0">
                <a:latin typeface="Verdana" panose="020B0604030504040204" pitchFamily="34" charset="0"/>
                <a:ea typeface="Verdana" panose="020B0604030504040204" pitchFamily="34" charset="0"/>
                <a:cs typeface="Verdana" panose="020B0604030504040204" pitchFamily="34" charset="0"/>
              </a:rPr>
              <a:t>СФО </a:t>
            </a:r>
            <a:r>
              <a:rPr lang="ru-RU" sz="969" b="1" smtClean="0">
                <a:latin typeface="Verdana" panose="020B0604030504040204" pitchFamily="34" charset="0"/>
                <a:ea typeface="Verdana" panose="020B0604030504040204" pitchFamily="34" charset="0"/>
                <a:cs typeface="Verdana" panose="020B0604030504040204" pitchFamily="34" charset="0"/>
              </a:rPr>
              <a:t>9</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06" name="Прямоугольная выноска 105"/>
          <p:cNvSpPr/>
          <p:nvPr/>
        </p:nvSpPr>
        <p:spPr>
          <a:xfrm>
            <a:off x="7217083" y="2229629"/>
            <a:ext cx="754483" cy="270217"/>
          </a:xfrm>
          <a:prstGeom prst="wedgeRectCallout">
            <a:avLst>
              <a:gd name="adj1" fmla="val -18502"/>
              <a:gd name="adj2" fmla="val 88531"/>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ДФО</a:t>
            </a:r>
            <a:r>
              <a:rPr lang="en-US" sz="969" b="1" dirty="0" smtClean="0">
                <a:latin typeface="Verdana" panose="020B0604030504040204" pitchFamily="34" charset="0"/>
                <a:ea typeface="Verdana" panose="020B0604030504040204" pitchFamily="34" charset="0"/>
                <a:cs typeface="Verdana" panose="020B0604030504040204" pitchFamily="34" charset="0"/>
              </a:rPr>
              <a:t> </a:t>
            </a:r>
            <a:r>
              <a:rPr lang="ru-RU" sz="969" b="1" dirty="0" smtClean="0">
                <a:latin typeface="Verdana" panose="020B0604030504040204" pitchFamily="34" charset="0"/>
                <a:ea typeface="Verdana" panose="020B0604030504040204" pitchFamily="34" charset="0"/>
                <a:cs typeface="Verdana" panose="020B0604030504040204" pitchFamily="34" charset="0"/>
              </a:rPr>
              <a:t>5</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22" name="Прямоугольная выноска 121"/>
          <p:cNvSpPr/>
          <p:nvPr/>
        </p:nvSpPr>
        <p:spPr>
          <a:xfrm>
            <a:off x="1622747" y="2086365"/>
            <a:ext cx="876831" cy="270217"/>
          </a:xfrm>
          <a:prstGeom prst="wedgeRectCallout">
            <a:avLst>
              <a:gd name="adj1" fmla="val -18502"/>
              <a:gd name="adj2" fmla="val 88531"/>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Минск 1</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24" name="TextBox 123"/>
          <p:cNvSpPr txBox="1"/>
          <p:nvPr/>
        </p:nvSpPr>
        <p:spPr>
          <a:xfrm>
            <a:off x="239072" y="5728634"/>
            <a:ext cx="7732493" cy="584775"/>
          </a:xfrm>
          <a:prstGeom prst="rect">
            <a:avLst/>
          </a:prstGeom>
          <a:noFill/>
        </p:spPr>
        <p:txBody>
          <a:bodyPr wrap="square" rtlCol="0">
            <a:spAutoFit/>
          </a:bodyPr>
          <a:lstStyle/>
          <a:p>
            <a:r>
              <a:rPr lang="ru-RU" sz="1600" dirty="0" smtClean="0">
                <a:solidFill>
                  <a:schemeClr val="tx1">
                    <a:lumMod val="95000"/>
                    <a:lumOff val="5000"/>
                  </a:schemeClr>
                </a:solidFill>
                <a:latin typeface="DIN Pro Medium" panose="020B0604020202020204" charset="0"/>
                <a:cs typeface="DIN Pro Medium" panose="020B0604020202020204" charset="0"/>
              </a:rPr>
              <a:t>По </a:t>
            </a:r>
            <a:r>
              <a:rPr lang="ru-RU" sz="1600" b="1" dirty="0" smtClean="0">
                <a:solidFill>
                  <a:srgbClr val="FF0000"/>
                </a:solidFill>
                <a:latin typeface="DIN Pro Medium" panose="020B0604020202020204" charset="0"/>
                <a:cs typeface="DIN Pro Medium" panose="020B0604020202020204" charset="0"/>
              </a:rPr>
              <a:t>1</a:t>
            </a:r>
            <a:r>
              <a:rPr lang="en-US" sz="1600" b="1" dirty="0" smtClean="0">
                <a:solidFill>
                  <a:srgbClr val="FF0000"/>
                </a:solidFill>
                <a:latin typeface="DIN Pro Medium" panose="020B0604020202020204" charset="0"/>
                <a:cs typeface="DIN Pro Medium" panose="020B0604020202020204" charset="0"/>
              </a:rPr>
              <a:t>20</a:t>
            </a:r>
            <a:r>
              <a:rPr lang="ru-RU" sz="1600" dirty="0" smtClean="0">
                <a:solidFill>
                  <a:schemeClr val="tx1">
                    <a:lumMod val="95000"/>
                    <a:lumOff val="5000"/>
                  </a:schemeClr>
                </a:solidFill>
                <a:latin typeface="DIN Pro Medium" panose="020B0604020202020204" charset="0"/>
                <a:cs typeface="DIN Pro Medium" panose="020B0604020202020204" charset="0"/>
              </a:rPr>
              <a:t> </a:t>
            </a:r>
            <a:r>
              <a:rPr lang="ru-RU" sz="1600" dirty="0" smtClean="0">
                <a:solidFill>
                  <a:schemeClr val="tx1">
                    <a:lumMod val="95000"/>
                    <a:lumOff val="5000"/>
                  </a:schemeClr>
                </a:solidFill>
                <a:latin typeface="DIN Pro Medium" panose="020B0604020202020204" charset="0"/>
                <a:cs typeface="DIN Pro Medium" panose="020B0604020202020204" charset="0"/>
              </a:rPr>
              <a:t>адресам можно пройти независимую оценку квалификации:</a:t>
            </a:r>
          </a:p>
          <a:p>
            <a:r>
              <a:rPr lang="ru-RU" sz="1600" dirty="0" smtClean="0">
                <a:solidFill>
                  <a:schemeClr val="tx1">
                    <a:lumMod val="95000"/>
                    <a:lumOff val="5000"/>
                  </a:schemeClr>
                </a:solidFill>
                <a:latin typeface="DIN Pro Medium" panose="020B0604020202020204" charset="0"/>
                <a:cs typeface="DIN Pro Medium" panose="020B0604020202020204" charset="0"/>
              </a:rPr>
              <a:t>Созданы </a:t>
            </a:r>
            <a:r>
              <a:rPr lang="en-US" sz="1600" b="1" dirty="0" smtClean="0">
                <a:solidFill>
                  <a:srgbClr val="FF0000"/>
                </a:solidFill>
                <a:latin typeface="DIN Pro Medium" panose="020B0604020202020204" charset="0"/>
                <a:cs typeface="DIN Pro Medium" panose="020B0604020202020204" charset="0"/>
              </a:rPr>
              <a:t>35</a:t>
            </a:r>
            <a:r>
              <a:rPr lang="ru-RU" sz="1600" dirty="0" smtClean="0">
                <a:solidFill>
                  <a:schemeClr val="tx1">
                    <a:lumMod val="95000"/>
                    <a:lumOff val="5000"/>
                  </a:schemeClr>
                </a:solidFill>
                <a:latin typeface="DIN Pro Medium" panose="020B0604020202020204" charset="0"/>
                <a:cs typeface="DIN Pro Medium" panose="020B0604020202020204" charset="0"/>
              </a:rPr>
              <a:t> </a:t>
            </a:r>
            <a:r>
              <a:rPr lang="ru-RU" sz="1600" dirty="0" smtClean="0">
                <a:solidFill>
                  <a:schemeClr val="tx1">
                    <a:lumMod val="95000"/>
                    <a:lumOff val="5000"/>
                  </a:schemeClr>
                </a:solidFill>
                <a:latin typeface="DIN Pro Medium" panose="020B0604020202020204" charset="0"/>
                <a:cs typeface="DIN Pro Medium" panose="020B0604020202020204" charset="0"/>
              </a:rPr>
              <a:t>центра оценки квалификаций, </a:t>
            </a:r>
            <a:r>
              <a:rPr lang="en-US" sz="1600" b="1" dirty="0" smtClean="0">
                <a:solidFill>
                  <a:srgbClr val="FF0000"/>
                </a:solidFill>
                <a:latin typeface="DIN Pro Medium" panose="020B0604020202020204" charset="0"/>
                <a:cs typeface="DIN Pro Medium" panose="020B0604020202020204" charset="0"/>
              </a:rPr>
              <a:t>85</a:t>
            </a:r>
            <a:r>
              <a:rPr lang="ru-RU" sz="1600" dirty="0" smtClean="0">
                <a:solidFill>
                  <a:schemeClr val="tx1">
                    <a:lumMod val="95000"/>
                    <a:lumOff val="5000"/>
                  </a:schemeClr>
                </a:solidFill>
                <a:latin typeface="DIN Pro Medium" panose="020B0604020202020204" charset="0"/>
                <a:cs typeface="DIN Pro Medium" panose="020B0604020202020204" charset="0"/>
              </a:rPr>
              <a:t> </a:t>
            </a:r>
            <a:r>
              <a:rPr lang="ru-RU" sz="1600" dirty="0" smtClean="0">
                <a:solidFill>
                  <a:schemeClr val="tx1">
                    <a:lumMod val="95000"/>
                    <a:lumOff val="5000"/>
                  </a:schemeClr>
                </a:solidFill>
                <a:latin typeface="DIN Pro Medium" panose="020B0604020202020204" charset="0"/>
                <a:cs typeface="DIN Pro Medium" panose="020B0604020202020204" charset="0"/>
              </a:rPr>
              <a:t>экзаменационных центров</a:t>
            </a:r>
            <a:endParaRPr lang="ru-RU" sz="1600" dirty="0">
              <a:solidFill>
                <a:schemeClr val="tx1">
                  <a:lumMod val="95000"/>
                  <a:lumOff val="5000"/>
                </a:schemeClr>
              </a:solidFill>
              <a:latin typeface="DIN Pro Medium" panose="020B0604020202020204" charset="0"/>
              <a:cs typeface="DIN Pro Medium" panose="020B0604020202020204" charset="0"/>
            </a:endParaRPr>
          </a:p>
        </p:txBody>
      </p:sp>
      <p:sp>
        <p:nvSpPr>
          <p:cNvPr id="132" name="TextBox 131"/>
          <p:cNvSpPr txBox="1"/>
          <p:nvPr/>
        </p:nvSpPr>
        <p:spPr>
          <a:xfrm>
            <a:off x="11776233" y="6304359"/>
            <a:ext cx="367408" cy="307777"/>
          </a:xfrm>
          <a:prstGeom prst="rect">
            <a:avLst/>
          </a:prstGeom>
          <a:noFill/>
        </p:spPr>
        <p:txBody>
          <a:bodyPr wrap="none" rtlCol="0">
            <a:spAutoFit/>
          </a:bodyPr>
          <a:lstStyle/>
          <a:p>
            <a:r>
              <a:rPr lang="ru-RU" sz="1400" dirty="0" smtClean="0"/>
              <a:t>12</a:t>
            </a:r>
            <a:endParaRPr lang="ru-RU" sz="1400" dirty="0"/>
          </a:p>
        </p:txBody>
      </p:sp>
    </p:spTree>
    <p:extLst>
      <p:ext uri="{BB962C8B-B14F-4D97-AF65-F5344CB8AC3E}">
        <p14:creationId xmlns:p14="http://schemas.microsoft.com/office/powerpoint/2010/main" val="1152962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Рисунок 44">
            <a:extLst>
              <a:ext uri="{FF2B5EF4-FFF2-40B4-BE49-F238E27FC236}">
                <a16:creationId xmlns="" xmlns:a16="http://schemas.microsoft.com/office/drawing/2014/main" id="{F4342E22-5696-F448-9F5B-7BA94AFDE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2" name="TextBox 131"/>
          <p:cNvSpPr txBox="1"/>
          <p:nvPr/>
        </p:nvSpPr>
        <p:spPr>
          <a:xfrm>
            <a:off x="11776233" y="6304359"/>
            <a:ext cx="367408" cy="307777"/>
          </a:xfrm>
          <a:prstGeom prst="rect">
            <a:avLst/>
          </a:prstGeom>
          <a:noFill/>
        </p:spPr>
        <p:txBody>
          <a:bodyPr wrap="none" rtlCol="0">
            <a:spAutoFit/>
          </a:bodyPr>
          <a:lstStyle/>
          <a:p>
            <a:r>
              <a:rPr lang="ru-RU" sz="1400" dirty="0" smtClean="0"/>
              <a:t>13</a:t>
            </a:r>
            <a:endParaRPr lang="ru-RU" sz="1400" dirty="0"/>
          </a:p>
        </p:txBody>
      </p:sp>
      <p:graphicFrame>
        <p:nvGraphicFramePr>
          <p:cNvPr id="8" name="Таблица 7"/>
          <p:cNvGraphicFramePr>
            <a:graphicFrameLocks noGrp="1"/>
          </p:cNvGraphicFramePr>
          <p:nvPr>
            <p:extLst>
              <p:ext uri="{D42A27DB-BD31-4B8C-83A1-F6EECF244321}">
                <p14:modId xmlns:p14="http://schemas.microsoft.com/office/powerpoint/2010/main" val="2380618043"/>
              </p:ext>
            </p:extLst>
          </p:nvPr>
        </p:nvGraphicFramePr>
        <p:xfrm>
          <a:off x="174172" y="296092"/>
          <a:ext cx="11680438" cy="6141721"/>
        </p:xfrm>
        <a:graphic>
          <a:graphicData uri="http://schemas.openxmlformats.org/drawingml/2006/table">
            <a:tbl>
              <a:tblPr/>
              <a:tblGrid>
                <a:gridCol w="435240"/>
                <a:gridCol w="2177331"/>
                <a:gridCol w="2899954"/>
                <a:gridCol w="6167913"/>
              </a:tblGrid>
              <a:tr h="0">
                <a:tc gridSpan="4">
                  <a:txBody>
                    <a:bodyPr/>
                    <a:lstStyle/>
                    <a:p>
                      <a:pPr algn="ctr" fontAlgn="ctr"/>
                      <a:r>
                        <a:rPr lang="ru-RU" sz="1600" b="1" i="0" u="none" strike="noStrike" dirty="0">
                          <a:solidFill>
                            <a:srgbClr val="000000"/>
                          </a:solidFill>
                          <a:effectLst/>
                          <a:latin typeface="+mn-lt"/>
                        </a:rPr>
                        <a:t>г. Санкт-Петербург</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96297">
                <a:tc rowSpan="3">
                  <a:txBody>
                    <a:bodyPr/>
                    <a:lstStyle/>
                    <a:p>
                      <a:pPr algn="ctr" fontAlgn="ctr"/>
                      <a:r>
                        <a:rPr lang="ru-RU" sz="1050" b="1" i="0" u="none" strike="noStrike" dirty="0">
                          <a:solidFill>
                            <a:srgbClr val="000000"/>
                          </a:solidFill>
                          <a:effectLst/>
                          <a:latin typeface="+mn-lt"/>
                        </a:rPr>
                        <a:t>1</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050" b="0" i="0" u="none" strike="noStrike" dirty="0">
                          <a:solidFill>
                            <a:srgbClr val="000000"/>
                          </a:solidFill>
                          <a:effectLst/>
                          <a:latin typeface="+mn-lt"/>
                        </a:rPr>
                        <a:t>Ассоциация инженеров по отоплению, вентиляции, кондиционированию воздуха, теплоснабжению и строительной теплофизике «Северо-Западный Межрегиональный Центр </a:t>
                      </a:r>
                      <a:r>
                        <a:rPr lang="ru-RU" sz="1050" b="0" i="0" u="none" strike="noStrike" dirty="0" err="1">
                          <a:solidFill>
                            <a:srgbClr val="000000"/>
                          </a:solidFill>
                          <a:effectLst/>
                          <a:latin typeface="+mn-lt"/>
                        </a:rPr>
                        <a:t>Авок</a:t>
                      </a:r>
                      <a:r>
                        <a:rPr lang="ru-RU" sz="1050" b="0" i="0" u="none" strike="noStrike" dirty="0">
                          <a:solidFill>
                            <a:srgbClr val="000000"/>
                          </a:solidFill>
                          <a:effectLst/>
                          <a:latin typeface="+mn-lt"/>
                        </a:rPr>
                        <a:t>»</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050" b="0" i="0" u="none" strike="noStrike" dirty="0">
                          <a:solidFill>
                            <a:srgbClr val="000000"/>
                          </a:solidFill>
                          <a:effectLst/>
                          <a:latin typeface="+mn-lt"/>
                        </a:rPr>
                        <a:t>197342, г. Санкт-Петербург, </a:t>
                      </a:r>
                      <a:r>
                        <a:rPr lang="ru-RU" sz="1050" b="0" i="0" u="none" strike="noStrike" dirty="0" err="1">
                          <a:solidFill>
                            <a:srgbClr val="000000"/>
                          </a:solidFill>
                          <a:effectLst/>
                          <a:latin typeface="+mn-lt"/>
                        </a:rPr>
                        <a:t>Сердобольская</a:t>
                      </a:r>
                      <a:r>
                        <a:rPr lang="ru-RU" sz="1050" b="0" i="0" u="none" strike="noStrike" dirty="0">
                          <a:solidFill>
                            <a:srgbClr val="000000"/>
                          </a:solidFill>
                          <a:effectLst/>
                          <a:latin typeface="+mn-lt"/>
                        </a:rPr>
                        <a:t> ул., д. 65 Литер «А», помещение 2-Н                                             </a:t>
                      </a:r>
                      <a:endParaRPr lang="en-US" sz="1050" b="0" i="0" u="none" strike="noStrike" dirty="0" smtClean="0">
                        <a:solidFill>
                          <a:srgbClr val="000000"/>
                        </a:solidFill>
                        <a:effectLst/>
                        <a:latin typeface="+mn-lt"/>
                      </a:endParaRPr>
                    </a:p>
                    <a:p>
                      <a:pPr algn="ctr" fontAlgn="ctr"/>
                      <a:r>
                        <a:rPr lang="ru-RU" sz="1050" b="0" i="0" u="none" strike="noStrike" dirty="0" smtClean="0">
                          <a:solidFill>
                            <a:srgbClr val="000000"/>
                          </a:solidFill>
                          <a:effectLst/>
                          <a:latin typeface="+mn-lt"/>
                        </a:rPr>
                        <a:t> </a:t>
                      </a:r>
                      <a:r>
                        <a:rPr lang="ru-RU" sz="1050" b="0" i="0" u="none" strike="noStrike" dirty="0">
                          <a:solidFill>
                            <a:srgbClr val="000000"/>
                          </a:solidFill>
                          <a:effectLst/>
                          <a:latin typeface="+mn-lt"/>
                        </a:rPr>
                        <a:t>тел.: 8(812) 336-95-60                    </a:t>
                      </a:r>
                      <a:endParaRPr lang="en-US" sz="1050" b="0" i="0" u="none" strike="noStrike" dirty="0" smtClean="0">
                        <a:solidFill>
                          <a:srgbClr val="000000"/>
                        </a:solidFill>
                        <a:effectLst/>
                        <a:latin typeface="+mn-lt"/>
                      </a:endParaRPr>
                    </a:p>
                    <a:p>
                      <a:pPr algn="ctr" fontAlgn="ctr"/>
                      <a:r>
                        <a:rPr lang="ru-RU" sz="1050" b="0" i="0" u="none" strike="noStrike" dirty="0" smtClean="0">
                          <a:solidFill>
                            <a:srgbClr val="000000"/>
                          </a:solidFill>
                          <a:effectLst/>
                          <a:latin typeface="+mn-lt"/>
                        </a:rPr>
                        <a:t>www.avoknw.ru</a:t>
                      </a:r>
                      <a:r>
                        <a:rPr lang="ru-RU" sz="1050" b="0" i="0" u="none" strike="noStrike" dirty="0">
                          <a:solidFill>
                            <a:srgbClr val="000000"/>
                          </a:solidFill>
                          <a:effectLst/>
                          <a:latin typeface="+mn-lt"/>
                        </a:rPr>
                        <a:t>, </a:t>
                      </a:r>
                      <a:br>
                        <a:rPr lang="ru-RU" sz="1050" b="0" i="0" u="none" strike="noStrike" dirty="0">
                          <a:solidFill>
                            <a:srgbClr val="000000"/>
                          </a:solidFill>
                          <a:effectLst/>
                          <a:latin typeface="+mn-lt"/>
                        </a:rPr>
                      </a:br>
                      <a:r>
                        <a:rPr lang="ru-RU" sz="1050" b="0" i="0" u="none" strike="noStrike" dirty="0" err="1">
                          <a:solidFill>
                            <a:srgbClr val="000000"/>
                          </a:solidFill>
                          <a:effectLst/>
                          <a:latin typeface="+mn-lt"/>
                        </a:rPr>
                        <a:t>email</a:t>
                      </a:r>
                      <a:r>
                        <a:rPr lang="ru-RU" sz="1050" b="0" i="0" u="none" strike="noStrike" dirty="0">
                          <a:solidFill>
                            <a:srgbClr val="000000"/>
                          </a:solidFill>
                          <a:effectLst/>
                          <a:latin typeface="+mn-lt"/>
                        </a:rPr>
                        <a:t>: avoknw@avoknw.ru</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архитектурно-строительного проектирования)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46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архитектор проекта (специалист по организации архитектурно-строительного проектирования)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463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инженер проекта (cпециалист по организации инженерных изысканий)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9074">
                <a:tc>
                  <a:txBody>
                    <a:bodyPr/>
                    <a:lstStyle/>
                    <a:p>
                      <a:pPr algn="ctr" fontAlgn="ctr"/>
                      <a:r>
                        <a:rPr lang="ru-RU" sz="1050" b="1" i="0" u="none" strike="noStrike">
                          <a:solidFill>
                            <a:srgbClr val="000000"/>
                          </a:solidFill>
                          <a:effectLst/>
                          <a:latin typeface="+mn-lt"/>
                        </a:rPr>
                        <a:t>2</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mn-lt"/>
                        </a:rPr>
                        <a:t>ООО «ЦОК «Балтийская строительная экспертиза»</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mn-lt"/>
                        </a:rPr>
                        <a:t>190020, г. Санкт-Петербург, ул. Бумажная, д.9, корпус 1, литер А, помещение № 11-Н</a:t>
                      </a:r>
                      <a:br>
                        <a:rPr lang="ru-RU" sz="1050" b="0" i="0" u="none" strike="noStrike" dirty="0">
                          <a:solidFill>
                            <a:srgbClr val="000000"/>
                          </a:solidFill>
                          <a:effectLst/>
                          <a:latin typeface="+mn-lt"/>
                        </a:rPr>
                      </a:br>
                      <a:r>
                        <a:rPr lang="ru-RU" sz="1050" b="0" i="0" u="none" strike="noStrike" dirty="0">
                          <a:solidFill>
                            <a:srgbClr val="000000"/>
                          </a:solidFill>
                          <a:effectLst/>
                          <a:latin typeface="+mn-lt"/>
                        </a:rPr>
                        <a:t>тел.+7 (812) 309-54-60       </a:t>
                      </a:r>
                      <a:br>
                        <a:rPr lang="ru-RU" sz="1050" b="0" i="0" u="none" strike="noStrike" dirty="0">
                          <a:solidFill>
                            <a:srgbClr val="000000"/>
                          </a:solidFill>
                          <a:effectLst/>
                          <a:latin typeface="+mn-lt"/>
                        </a:rPr>
                      </a:br>
                      <a:r>
                        <a:rPr lang="ru-RU" sz="1050" b="0" i="0" u="none" strike="noStrike" dirty="0" err="1">
                          <a:solidFill>
                            <a:srgbClr val="000000"/>
                          </a:solidFill>
                          <a:effectLst/>
                          <a:latin typeface="+mn-lt"/>
                        </a:rPr>
                        <a:t>email</a:t>
                      </a:r>
                      <a:r>
                        <a:rPr lang="ru-RU" sz="1050" b="0" i="0" u="none" strike="noStrike" dirty="0">
                          <a:solidFill>
                            <a:srgbClr val="000000"/>
                          </a:solidFill>
                          <a:effectLst/>
                          <a:latin typeface="+mn-lt"/>
                        </a:rPr>
                        <a:t> info@bse-center.ru https://bse-center.ru</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архитектурно-строительного проектирования)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47">
                <a:tc rowSpan="2">
                  <a:txBody>
                    <a:bodyPr/>
                    <a:lstStyle/>
                    <a:p>
                      <a:pPr algn="ctr" fontAlgn="ctr"/>
                      <a:r>
                        <a:rPr lang="ru-RU" sz="1050" b="1" i="0" u="none" strike="noStrike">
                          <a:solidFill>
                            <a:srgbClr val="000000"/>
                          </a:solidFill>
                          <a:effectLst/>
                          <a:latin typeface="+mn-lt"/>
                        </a:rPr>
                        <a:t>3</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50" b="0" i="0" u="none" strike="noStrike">
                          <a:solidFill>
                            <a:srgbClr val="000000"/>
                          </a:solidFill>
                          <a:effectLst/>
                          <a:latin typeface="+mn-lt"/>
                        </a:rPr>
                        <a:t>ООО ЦОК «ЭТАЛОНСТРОЙ»</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50" b="0" i="0" u="none" strike="noStrike">
                          <a:solidFill>
                            <a:srgbClr val="000000"/>
                          </a:solidFill>
                          <a:effectLst/>
                          <a:latin typeface="+mn-lt"/>
                        </a:rPr>
                        <a:t>192012, г. Санкт-Петербург, ул. Запорожская, д. 27, корп. 2, литер А.</a:t>
                      </a:r>
                      <a:br>
                        <a:rPr lang="ru-RU" sz="1050" b="0" i="0" u="none" strike="noStrike">
                          <a:solidFill>
                            <a:srgbClr val="000000"/>
                          </a:solidFill>
                          <a:effectLst/>
                          <a:latin typeface="+mn-lt"/>
                        </a:rPr>
                      </a:br>
                      <a:r>
                        <a:rPr lang="ru-RU" sz="1050" b="0" i="0" u="none" strike="noStrike">
                          <a:solidFill>
                            <a:srgbClr val="000000"/>
                          </a:solidFill>
                          <a:effectLst/>
                          <a:latin typeface="+mn-lt"/>
                        </a:rPr>
                        <a:t>тел. +7 (981) 719 5923</a:t>
                      </a:r>
                      <a:br>
                        <a:rPr lang="ru-RU" sz="1050" b="0" i="0" u="none" strike="noStrike">
                          <a:solidFill>
                            <a:srgbClr val="000000"/>
                          </a:solidFill>
                          <a:effectLst/>
                          <a:latin typeface="+mn-lt"/>
                        </a:rPr>
                      </a:br>
                      <a:r>
                        <a:rPr lang="ru-RU" sz="1050" b="0" i="0" u="none" strike="noStrike">
                          <a:solidFill>
                            <a:srgbClr val="000000"/>
                          </a:solidFill>
                          <a:effectLst/>
                          <a:latin typeface="+mn-lt"/>
                        </a:rPr>
                        <a:t>http://centr-qualif.ru, </a:t>
                      </a:r>
                      <a:br>
                        <a:rPr lang="ru-RU" sz="1050" b="0" i="0" u="none" strike="noStrike">
                          <a:solidFill>
                            <a:srgbClr val="000000"/>
                          </a:solidFill>
                          <a:effectLst/>
                          <a:latin typeface="+mn-lt"/>
                        </a:rPr>
                      </a:br>
                      <a:r>
                        <a:rPr lang="ru-RU" sz="1050" b="0" i="0" u="none" strike="noStrike">
                          <a:solidFill>
                            <a:srgbClr val="000000"/>
                          </a:solidFill>
                          <a:effectLst/>
                          <a:latin typeface="+mn-lt"/>
                        </a:rPr>
                        <a:t>e-mail: expert-stroy-qas@mail.ru</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архитектурно-строительного проектирования)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96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инженер проекта (cпециалист по организации инженерных изысканий)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1023">
                <a:tc rowSpan="3">
                  <a:txBody>
                    <a:bodyPr/>
                    <a:lstStyle/>
                    <a:p>
                      <a:pPr algn="ctr" fontAlgn="ctr"/>
                      <a:r>
                        <a:rPr lang="ru-RU" sz="1050" b="1" i="0" u="none" strike="noStrike">
                          <a:solidFill>
                            <a:srgbClr val="000000"/>
                          </a:solidFill>
                          <a:effectLst/>
                          <a:latin typeface="+mn-lt"/>
                        </a:rPr>
                        <a:t>4</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050" b="0" i="0" u="none" strike="noStrike">
                          <a:solidFill>
                            <a:srgbClr val="000000"/>
                          </a:solidFill>
                          <a:effectLst/>
                          <a:latin typeface="+mn-lt"/>
                        </a:rPr>
                        <a:t>«Союзпетрострой»</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050" b="0" i="0" u="none" strike="noStrike">
                          <a:solidFill>
                            <a:srgbClr val="000000"/>
                          </a:solidFill>
                          <a:effectLst/>
                          <a:latin typeface="+mn-lt"/>
                        </a:rPr>
                        <a:t>191036,г. Санкт-Петербург, ул. Полтавская, д.5/29, оф.104</a:t>
                      </a:r>
                      <a:br>
                        <a:rPr lang="ru-RU" sz="1050" b="0" i="0" u="none" strike="noStrike">
                          <a:solidFill>
                            <a:srgbClr val="000000"/>
                          </a:solidFill>
                          <a:effectLst/>
                          <a:latin typeface="+mn-lt"/>
                        </a:rPr>
                      </a:br>
                      <a:r>
                        <a:rPr lang="ru-RU" sz="1050" b="0" i="0" u="none" strike="noStrike">
                          <a:solidFill>
                            <a:srgbClr val="000000"/>
                          </a:solidFill>
                          <a:effectLst/>
                          <a:latin typeface="+mn-lt"/>
                        </a:rPr>
                        <a:t>тел +7 (812) 748 5648</a:t>
                      </a:r>
                      <a:br>
                        <a:rPr lang="ru-RU" sz="1050" b="0" i="0" u="none" strike="noStrike">
                          <a:solidFill>
                            <a:srgbClr val="000000"/>
                          </a:solidFill>
                          <a:effectLst/>
                          <a:latin typeface="+mn-lt"/>
                        </a:rPr>
                      </a:br>
                      <a:r>
                        <a:rPr lang="ru-RU" sz="1050" b="0" i="0" u="none" strike="noStrike">
                          <a:solidFill>
                            <a:srgbClr val="000000"/>
                          </a:solidFill>
                          <a:effectLst/>
                          <a:latin typeface="+mn-lt"/>
                        </a:rPr>
                        <a:t>e-mail: info@spbssk.ru https://spbssk.ru </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архитектурно-строительного проектирования)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02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инженер проекта (cпециалист по организации инженерных изысканий)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02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архитектор проекта (специалист по организации архитектурно-строительного проектирования)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9462">
                <a:tc rowSpan="3">
                  <a:txBody>
                    <a:bodyPr/>
                    <a:lstStyle/>
                    <a:p>
                      <a:pPr algn="ctr" fontAlgn="ctr"/>
                      <a:r>
                        <a:rPr lang="ru-RU" sz="1050" b="1" i="0" u="none" strike="noStrike">
                          <a:solidFill>
                            <a:srgbClr val="000000"/>
                          </a:solidFill>
                          <a:effectLst/>
                          <a:latin typeface="+mn-lt"/>
                        </a:rPr>
                        <a:t>5</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050" b="0" i="0" u="none" strike="noStrike" dirty="0">
                          <a:solidFill>
                            <a:srgbClr val="000000"/>
                          </a:solidFill>
                          <a:effectLst/>
                          <a:latin typeface="+mn-lt"/>
                        </a:rPr>
                        <a:t>Экзаменационный центр</a:t>
                      </a:r>
                      <a:br>
                        <a:rPr lang="ru-RU" sz="1050" b="0" i="0" u="none" strike="noStrike" dirty="0">
                          <a:solidFill>
                            <a:srgbClr val="000000"/>
                          </a:solidFill>
                          <a:effectLst/>
                          <a:latin typeface="+mn-lt"/>
                        </a:rPr>
                      </a:br>
                      <a:r>
                        <a:rPr lang="ru-RU" sz="1050" b="0" i="0" u="none" strike="noStrike" dirty="0">
                          <a:solidFill>
                            <a:srgbClr val="000000"/>
                          </a:solidFill>
                          <a:effectLst/>
                          <a:latin typeface="+mn-lt"/>
                        </a:rPr>
                        <a:t>ООО «МЦОК «ТЕХНОПРОГРЕСС»</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050" b="0" i="0" u="none" strike="noStrike">
                          <a:solidFill>
                            <a:srgbClr val="000000"/>
                          </a:solidFill>
                          <a:effectLst/>
                          <a:latin typeface="+mn-lt"/>
                        </a:rPr>
                        <a:t>г. Санкт-Петербург, Московский пр-кт, д 97 литера А  </a:t>
                      </a:r>
                      <a:br>
                        <a:rPr lang="ru-RU" sz="1050" b="0" i="0" u="none" strike="noStrike">
                          <a:solidFill>
                            <a:srgbClr val="000000"/>
                          </a:solidFill>
                          <a:effectLst/>
                          <a:latin typeface="+mn-lt"/>
                        </a:rPr>
                      </a:br>
                      <a:r>
                        <a:rPr lang="ru-RU" sz="1050" b="0" i="0" u="none" strike="noStrike">
                          <a:solidFill>
                            <a:srgbClr val="000000"/>
                          </a:solidFill>
                          <a:effectLst/>
                          <a:latin typeface="+mn-lt"/>
                        </a:rPr>
                        <a:t>тел. +7 (495) 769-8900      </a:t>
                      </a:r>
                      <a:br>
                        <a:rPr lang="ru-RU" sz="1050" b="0" i="0" u="none" strike="noStrike">
                          <a:solidFill>
                            <a:srgbClr val="000000"/>
                          </a:solidFill>
                          <a:effectLst/>
                          <a:latin typeface="+mn-lt"/>
                        </a:rPr>
                      </a:br>
                      <a:r>
                        <a:rPr lang="ru-RU" sz="1050" b="0" i="0" u="none" strike="noStrike">
                          <a:solidFill>
                            <a:srgbClr val="000000"/>
                          </a:solidFill>
                          <a:effectLst/>
                          <a:latin typeface="+mn-lt"/>
                        </a:rPr>
                        <a:t> email info@mcoktp.ru</a:t>
                      </a:r>
                      <a:br>
                        <a:rPr lang="ru-RU" sz="1050" b="0" i="0" u="none" strike="noStrike">
                          <a:solidFill>
                            <a:srgbClr val="000000"/>
                          </a:solidFill>
                          <a:effectLst/>
                          <a:latin typeface="+mn-lt"/>
                        </a:rPr>
                      </a:br>
                      <a:r>
                        <a:rPr lang="ru-RU" sz="1050" b="0" i="0" u="none" strike="noStrike">
                          <a:solidFill>
                            <a:srgbClr val="000000"/>
                          </a:solidFill>
                          <a:effectLst/>
                          <a:latin typeface="+mn-lt"/>
                        </a:rPr>
                        <a:t> https://mcoktp.ru</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mn-lt"/>
                        </a:rPr>
                        <a:t>Главный архитектор проекта (специалист по организации архитектурно-строительного проектирования)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6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архитектурно-строительного проектирования)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60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инженер проекта (cпециалист по организации инженерных изысканий)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419">
                <a:tc rowSpan="3">
                  <a:txBody>
                    <a:bodyPr/>
                    <a:lstStyle/>
                    <a:p>
                      <a:pPr algn="ctr" fontAlgn="ctr"/>
                      <a:r>
                        <a:rPr lang="ru-RU" sz="1050" b="1" i="0" u="none" strike="noStrike">
                          <a:solidFill>
                            <a:srgbClr val="000000"/>
                          </a:solidFill>
                          <a:effectLst/>
                          <a:latin typeface="+mn-lt"/>
                        </a:rPr>
                        <a:t>6</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ru-RU" sz="1050" b="0" i="0" u="none" strike="noStrike" dirty="0">
                          <a:solidFill>
                            <a:srgbClr val="000000"/>
                          </a:solidFill>
                          <a:effectLst/>
                          <a:latin typeface="+mn-lt"/>
                        </a:rPr>
                        <a:t>Экзаменационный центр</a:t>
                      </a:r>
                      <a:br>
                        <a:rPr lang="ru-RU" sz="1050" b="0" i="0" u="none" strike="noStrike" dirty="0">
                          <a:solidFill>
                            <a:srgbClr val="000000"/>
                          </a:solidFill>
                          <a:effectLst/>
                          <a:latin typeface="+mn-lt"/>
                        </a:rPr>
                      </a:br>
                      <a:r>
                        <a:rPr lang="ru-RU" sz="1050" b="0" i="0" u="none" strike="noStrike" dirty="0">
                          <a:solidFill>
                            <a:srgbClr val="000000"/>
                          </a:solidFill>
                          <a:effectLst/>
                          <a:latin typeface="+mn-lt"/>
                        </a:rPr>
                        <a:t>АНО «ЦОК ПИР НГК»</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050" b="0" i="0" u="none" strike="noStrike">
                          <a:solidFill>
                            <a:srgbClr val="000000"/>
                          </a:solidFill>
                          <a:effectLst/>
                          <a:latin typeface="+mn-lt"/>
                        </a:rPr>
                        <a:t>190005, г. Санкт-Петербург, вн.тер. г. Муниципальный округ Измайловское, ул. Егорова, д.18 литера А, помещ/офис 7Н/3, </a:t>
                      </a:r>
                      <a:br>
                        <a:rPr lang="ru-RU" sz="1050" b="0" i="0" u="none" strike="noStrike">
                          <a:solidFill>
                            <a:srgbClr val="000000"/>
                          </a:solidFill>
                          <a:effectLst/>
                          <a:latin typeface="+mn-lt"/>
                        </a:rPr>
                      </a:br>
                      <a:r>
                        <a:rPr lang="ru-RU" sz="1050" b="0" i="0" u="none" strike="noStrike">
                          <a:solidFill>
                            <a:srgbClr val="000000"/>
                          </a:solidFill>
                          <a:effectLst/>
                          <a:latin typeface="+mn-lt"/>
                        </a:rPr>
                        <a:t>тел: +7 (969) 966-75-00</a:t>
                      </a:r>
                      <a:br>
                        <a:rPr lang="ru-RU" sz="1050" b="0" i="0" u="none" strike="noStrike">
                          <a:solidFill>
                            <a:srgbClr val="000000"/>
                          </a:solidFill>
                          <a:effectLst/>
                          <a:latin typeface="+mn-lt"/>
                        </a:rPr>
                      </a:br>
                      <a:r>
                        <a:rPr lang="ru-RU" sz="1050" b="0" i="0" u="none" strike="noStrike">
                          <a:solidFill>
                            <a:srgbClr val="000000"/>
                          </a:solidFill>
                          <a:effectLst/>
                          <a:latin typeface="+mn-lt"/>
                        </a:rPr>
                        <a:t>e-mail: info@tsokpir.ru</a:t>
                      </a:r>
                      <a:br>
                        <a:rPr lang="ru-RU" sz="1050" b="0" i="0" u="none" strike="noStrike">
                          <a:solidFill>
                            <a:srgbClr val="000000"/>
                          </a:solidFill>
                          <a:effectLst/>
                          <a:latin typeface="+mn-lt"/>
                        </a:rPr>
                      </a:br>
                      <a:r>
                        <a:rPr lang="ru-RU" sz="1050" b="0" i="0" u="none" strike="noStrike">
                          <a:solidFill>
                            <a:srgbClr val="000000"/>
                          </a:solidFill>
                          <a:effectLst/>
                          <a:latin typeface="+mn-lt"/>
                        </a:rPr>
                        <a:t>https://ipsro.ru, https://izsro.ru</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архитектурно-строительного проектирования)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63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инженер проекта (cпециалист по организации инженерных изысканий)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65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архитектор проекта (специалист по организации архитектурно-строительного проектирования)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6358">
                <a:tc rowSpan="3">
                  <a:txBody>
                    <a:bodyPr/>
                    <a:lstStyle/>
                    <a:p>
                      <a:pPr algn="ctr" fontAlgn="ctr"/>
                      <a:r>
                        <a:rPr lang="ru-RU" sz="1050" b="1" i="0" u="none" strike="noStrike">
                          <a:solidFill>
                            <a:srgbClr val="000000"/>
                          </a:solidFill>
                          <a:effectLst/>
                          <a:latin typeface="+mn-lt"/>
                        </a:rPr>
                        <a:t>7</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ru-RU" sz="1050" b="0" i="0" u="none" strike="noStrike" dirty="0">
                          <a:solidFill>
                            <a:srgbClr val="000000"/>
                          </a:solidFill>
                          <a:effectLst/>
                          <a:latin typeface="+mn-lt"/>
                        </a:rPr>
                        <a:t>Экзаменационный центр </a:t>
                      </a:r>
                      <a:br>
                        <a:rPr lang="ru-RU" sz="1050" b="0" i="0" u="none" strike="noStrike" dirty="0">
                          <a:solidFill>
                            <a:srgbClr val="000000"/>
                          </a:solidFill>
                          <a:effectLst/>
                          <a:latin typeface="+mn-lt"/>
                        </a:rPr>
                      </a:br>
                      <a:r>
                        <a:rPr lang="ru-RU" sz="1050" b="0" i="0" u="none" strike="noStrike" dirty="0">
                          <a:solidFill>
                            <a:srgbClr val="000000"/>
                          </a:solidFill>
                          <a:effectLst/>
                          <a:latin typeface="+mn-lt"/>
                        </a:rPr>
                        <a:t>ООО «Строительный резерв»</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050" b="0" i="0" u="none" strike="noStrike">
                          <a:solidFill>
                            <a:srgbClr val="000000"/>
                          </a:solidFill>
                          <a:effectLst/>
                          <a:latin typeface="+mn-lt"/>
                        </a:rPr>
                        <a:t>192029, г. Санкт-Петербург, ул. Бабушкина, д.3</a:t>
                      </a:r>
                      <a:br>
                        <a:rPr lang="ru-RU" sz="1050" b="0" i="0" u="none" strike="noStrike">
                          <a:solidFill>
                            <a:srgbClr val="000000"/>
                          </a:solidFill>
                          <a:effectLst/>
                          <a:latin typeface="+mn-lt"/>
                        </a:rPr>
                      </a:br>
                      <a:r>
                        <a:rPr lang="ru-RU" sz="1050" b="0" i="0" u="none" strike="noStrike">
                          <a:solidFill>
                            <a:srgbClr val="000000"/>
                          </a:solidFill>
                          <a:effectLst/>
                          <a:latin typeface="+mn-lt"/>
                        </a:rPr>
                        <a:t>тел. +7 (499) 113 38 09</a:t>
                      </a:r>
                      <a:br>
                        <a:rPr lang="ru-RU" sz="1050" b="0" i="0" u="none" strike="noStrike">
                          <a:solidFill>
                            <a:srgbClr val="000000"/>
                          </a:solidFill>
                          <a:effectLst/>
                          <a:latin typeface="+mn-lt"/>
                        </a:rPr>
                      </a:br>
                      <a:r>
                        <a:rPr lang="ru-RU" sz="1050" b="0" i="0" u="none" strike="noStrike">
                          <a:solidFill>
                            <a:srgbClr val="000000"/>
                          </a:solidFill>
                          <a:effectLst/>
                          <a:latin typeface="+mn-lt"/>
                        </a:rPr>
                        <a:t>e-mail: info@cok-rezerv.ru,</a:t>
                      </a:r>
                      <a:br>
                        <a:rPr lang="ru-RU" sz="1050" b="0" i="0" u="none" strike="noStrike">
                          <a:solidFill>
                            <a:srgbClr val="000000"/>
                          </a:solidFill>
                          <a:effectLst/>
                          <a:latin typeface="+mn-lt"/>
                        </a:rPr>
                      </a:br>
                      <a:r>
                        <a:rPr lang="ru-RU" sz="1050" b="0" i="0" u="none" strike="noStrike">
                          <a:solidFill>
                            <a:srgbClr val="000000"/>
                          </a:solidFill>
                          <a:effectLst/>
                          <a:latin typeface="+mn-lt"/>
                        </a:rPr>
                        <a:t>https://cok-rezerv.ru</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50" b="0" i="0" u="none" strike="noStrike" dirty="0">
                          <a:solidFill>
                            <a:srgbClr val="000000"/>
                          </a:solidFill>
                          <a:effectLst/>
                          <a:latin typeface="+mn-lt"/>
                        </a:rPr>
                        <a:t>Главный архитектор проекта (специалист по организации архитектурно-строительного проектирования)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635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архитектурно-строительного проектирования)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635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инженерных изысканий) (7 уровень квалификации)</a:t>
                      </a:r>
                    </a:p>
                  </a:txBody>
                  <a:tcPr marL="2485" marR="2485" marT="2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086303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Рисунок 44">
            <a:extLst>
              <a:ext uri="{FF2B5EF4-FFF2-40B4-BE49-F238E27FC236}">
                <a16:creationId xmlns="" xmlns:a16="http://schemas.microsoft.com/office/drawing/2014/main" id="{F4342E22-5696-F448-9F5B-7BA94AFDE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2" name="TextBox 131"/>
          <p:cNvSpPr txBox="1"/>
          <p:nvPr/>
        </p:nvSpPr>
        <p:spPr>
          <a:xfrm>
            <a:off x="11776233" y="6304359"/>
            <a:ext cx="367408" cy="307777"/>
          </a:xfrm>
          <a:prstGeom prst="rect">
            <a:avLst/>
          </a:prstGeom>
          <a:noFill/>
        </p:spPr>
        <p:txBody>
          <a:bodyPr wrap="none" rtlCol="0">
            <a:spAutoFit/>
          </a:bodyPr>
          <a:lstStyle/>
          <a:p>
            <a:r>
              <a:rPr lang="ru-RU" sz="1400" dirty="0" smtClean="0"/>
              <a:t>14</a:t>
            </a:r>
            <a:endParaRPr lang="ru-RU" sz="1400" dirty="0"/>
          </a:p>
        </p:txBody>
      </p:sp>
      <p:graphicFrame>
        <p:nvGraphicFramePr>
          <p:cNvPr id="3" name="Таблица 2"/>
          <p:cNvGraphicFramePr>
            <a:graphicFrameLocks noGrp="1"/>
          </p:cNvGraphicFramePr>
          <p:nvPr>
            <p:extLst>
              <p:ext uri="{D42A27DB-BD31-4B8C-83A1-F6EECF244321}">
                <p14:modId xmlns:p14="http://schemas.microsoft.com/office/powerpoint/2010/main" val="1623615629"/>
              </p:ext>
            </p:extLst>
          </p:nvPr>
        </p:nvGraphicFramePr>
        <p:xfrm>
          <a:off x="148045" y="269965"/>
          <a:ext cx="11739155" cy="4872275"/>
        </p:xfrm>
        <a:graphic>
          <a:graphicData uri="http://schemas.openxmlformats.org/drawingml/2006/table">
            <a:tbl>
              <a:tblPr/>
              <a:tblGrid>
                <a:gridCol w="369251"/>
                <a:gridCol w="2285836"/>
                <a:gridCol w="2918837"/>
                <a:gridCol w="6165231"/>
              </a:tblGrid>
              <a:tr h="116473">
                <a:tc gridSpan="4">
                  <a:txBody>
                    <a:bodyPr/>
                    <a:lstStyle/>
                    <a:p>
                      <a:pPr algn="ctr" fontAlgn="ctr"/>
                      <a:r>
                        <a:rPr lang="ru-RU" sz="1600" b="1" i="0" u="none" strike="noStrike" dirty="0">
                          <a:solidFill>
                            <a:srgbClr val="000000"/>
                          </a:solidFill>
                          <a:effectLst/>
                          <a:latin typeface="+mn-lt"/>
                        </a:rPr>
                        <a:t>СЕВЕРО-ЗАПАДНЫЙ ФЕДЕРАЛЬНЫЙ ОКРУГ</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47902">
                <a:tc rowSpan="2">
                  <a:txBody>
                    <a:bodyPr/>
                    <a:lstStyle/>
                    <a:p>
                      <a:pPr algn="ctr" fontAlgn="ctr"/>
                      <a:r>
                        <a:rPr lang="ru-RU" sz="1050" b="1" i="0" u="none" strike="noStrike">
                          <a:solidFill>
                            <a:srgbClr val="000000"/>
                          </a:solidFill>
                          <a:effectLst/>
                          <a:latin typeface="+mn-lt"/>
                        </a:rPr>
                        <a:t>1</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50" b="0" i="0" u="none" strike="noStrike">
                          <a:solidFill>
                            <a:srgbClr val="000000"/>
                          </a:solidFill>
                          <a:effectLst/>
                          <a:latin typeface="+mn-lt"/>
                        </a:rPr>
                        <a:t>ООО «Центр оценки квалификаций «Арктический»</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50" b="0" i="0" u="none" strike="noStrike">
                          <a:solidFill>
                            <a:srgbClr val="000000"/>
                          </a:solidFill>
                          <a:effectLst/>
                          <a:latin typeface="+mn-lt"/>
                        </a:rPr>
                        <a:t> 163069, Архангельская область, г.о. Город Архангельск, г Архангельск, пр-кт Чумбарова-лучинского, д. 10, к. 1, </a:t>
                      </a:r>
                      <a:br>
                        <a:rPr lang="ru-RU" sz="1050" b="0" i="0" u="none" strike="noStrike">
                          <a:solidFill>
                            <a:srgbClr val="000000"/>
                          </a:solidFill>
                          <a:effectLst/>
                          <a:latin typeface="+mn-lt"/>
                        </a:rPr>
                      </a:br>
                      <a:r>
                        <a:rPr lang="ru-RU" sz="1050" b="0" i="0" u="none" strike="noStrike">
                          <a:solidFill>
                            <a:srgbClr val="000000"/>
                          </a:solidFill>
                          <a:effectLst/>
                          <a:latin typeface="+mn-lt"/>
                        </a:rPr>
                        <a:t> тел. 8(8182) 42-12-12,</a:t>
                      </a:r>
                      <a:br>
                        <a:rPr lang="ru-RU" sz="1050" b="0" i="0" u="none" strike="noStrike">
                          <a:solidFill>
                            <a:srgbClr val="000000"/>
                          </a:solidFill>
                          <a:effectLst/>
                          <a:latin typeface="+mn-lt"/>
                        </a:rPr>
                      </a:br>
                      <a:r>
                        <a:rPr lang="ru-RU" sz="1050" b="0" i="0" u="none" strike="noStrike">
                          <a:solidFill>
                            <a:srgbClr val="000000"/>
                          </a:solidFill>
                          <a:effectLst/>
                          <a:latin typeface="+mn-lt"/>
                        </a:rPr>
                        <a:t> электронный адрес: info@arctikcok.ru, www.arctikcok.ru</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mn-lt"/>
                        </a:rPr>
                        <a:t>Главный инженер проекта (cпециалист по организации инженерных изысканий) (7 уровень квалификации)</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828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архитектурно-строительного проектирования) </a:t>
                      </a:r>
                      <a:endParaRPr lang="en-US" sz="1050" b="0" i="0" u="none" strike="noStrike" dirty="0" smtClean="0">
                        <a:solidFill>
                          <a:srgbClr val="000000"/>
                        </a:solidFill>
                        <a:effectLst/>
                        <a:latin typeface="+mn-lt"/>
                      </a:endParaRPr>
                    </a:p>
                    <a:p>
                      <a:pPr algn="ctr" fontAlgn="ctr"/>
                      <a:r>
                        <a:rPr lang="ru-RU" sz="1050" b="0" i="0" u="none" strike="noStrike" dirty="0" smtClean="0">
                          <a:solidFill>
                            <a:srgbClr val="000000"/>
                          </a:solidFill>
                          <a:effectLst/>
                          <a:latin typeface="+mn-lt"/>
                        </a:rPr>
                        <a:t>(</a:t>
                      </a:r>
                      <a:r>
                        <a:rPr lang="ru-RU" sz="1050" b="0" i="0" u="none" strike="noStrike" dirty="0">
                          <a:solidFill>
                            <a:srgbClr val="000000"/>
                          </a:solidFill>
                          <a:effectLst/>
                          <a:latin typeface="+mn-lt"/>
                        </a:rPr>
                        <a:t>7 уровень квалификации)</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807">
                <a:tc rowSpan="3">
                  <a:txBody>
                    <a:bodyPr/>
                    <a:lstStyle/>
                    <a:p>
                      <a:pPr algn="ctr" fontAlgn="ctr"/>
                      <a:r>
                        <a:rPr lang="ru-RU" sz="1050" b="1" i="0" u="none" strike="noStrike">
                          <a:solidFill>
                            <a:srgbClr val="000000"/>
                          </a:solidFill>
                          <a:effectLst/>
                          <a:latin typeface="+mn-lt"/>
                        </a:rPr>
                        <a:t>2</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050" b="0" i="0" u="none" strike="noStrike">
                          <a:solidFill>
                            <a:srgbClr val="000000"/>
                          </a:solidFill>
                          <a:effectLst/>
                          <a:latin typeface="+mn-lt"/>
                        </a:rPr>
                        <a:t>Экзаменационный центр </a:t>
                      </a:r>
                      <a:br>
                        <a:rPr lang="ru-RU" sz="1050" b="0" i="0" u="none" strike="noStrike">
                          <a:solidFill>
                            <a:srgbClr val="000000"/>
                          </a:solidFill>
                          <a:effectLst/>
                          <a:latin typeface="+mn-lt"/>
                        </a:rPr>
                      </a:br>
                      <a:r>
                        <a:rPr lang="ru-RU" sz="1050" b="0" i="0" u="none" strike="noStrike">
                          <a:solidFill>
                            <a:srgbClr val="000000"/>
                          </a:solidFill>
                          <a:effectLst/>
                          <a:latin typeface="+mn-lt"/>
                        </a:rPr>
                        <a:t>ООО «Центр Оценки Квалификации»</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050" b="0" i="0" u="none" strike="noStrike">
                          <a:solidFill>
                            <a:srgbClr val="000000"/>
                          </a:solidFill>
                          <a:effectLst/>
                          <a:latin typeface="+mn-lt"/>
                        </a:rPr>
                        <a:t>236022, Калининградская обл.,</a:t>
                      </a:r>
                      <a:br>
                        <a:rPr lang="ru-RU" sz="1050" b="0" i="0" u="none" strike="noStrike">
                          <a:solidFill>
                            <a:srgbClr val="000000"/>
                          </a:solidFill>
                          <a:effectLst/>
                          <a:latin typeface="+mn-lt"/>
                        </a:rPr>
                      </a:br>
                      <a:r>
                        <a:rPr lang="ru-RU" sz="1050" b="0" i="0" u="none" strike="noStrike">
                          <a:solidFill>
                            <a:srgbClr val="000000"/>
                          </a:solidFill>
                          <a:effectLst/>
                          <a:latin typeface="+mn-lt"/>
                        </a:rPr>
                        <a:t>г. Калининград, пер. Свободный, д.4. пом.II</a:t>
                      </a:r>
                      <a:br>
                        <a:rPr lang="ru-RU" sz="1050" b="0" i="0" u="none" strike="noStrike">
                          <a:solidFill>
                            <a:srgbClr val="000000"/>
                          </a:solidFill>
                          <a:effectLst/>
                          <a:latin typeface="+mn-lt"/>
                        </a:rPr>
                      </a:br>
                      <a:r>
                        <a:rPr lang="ru-RU" sz="1050" b="0" i="0" u="none" strike="noStrike">
                          <a:solidFill>
                            <a:srgbClr val="000000"/>
                          </a:solidFill>
                          <a:effectLst/>
                          <a:latin typeface="+mn-lt"/>
                        </a:rPr>
                        <a:t>тел. +7 (499) 707-79-61</a:t>
                      </a:r>
                      <a:br>
                        <a:rPr lang="ru-RU" sz="1050" b="0" i="0" u="none" strike="noStrike">
                          <a:solidFill>
                            <a:srgbClr val="000000"/>
                          </a:solidFill>
                          <a:effectLst/>
                          <a:latin typeface="+mn-lt"/>
                        </a:rPr>
                      </a:br>
                      <a:r>
                        <a:rPr lang="ru-RU" sz="1050" b="0" i="0" u="none" strike="noStrike">
                          <a:solidFill>
                            <a:srgbClr val="000000"/>
                          </a:solidFill>
                          <a:effectLst/>
                          <a:latin typeface="+mn-lt"/>
                        </a:rPr>
                        <a:t>https://cok-1.ru,</a:t>
                      </a:r>
                      <a:br>
                        <a:rPr lang="ru-RU" sz="1050" b="0" i="0" u="none" strike="noStrike">
                          <a:solidFill>
                            <a:srgbClr val="000000"/>
                          </a:solidFill>
                          <a:effectLst/>
                          <a:latin typeface="+mn-lt"/>
                        </a:rPr>
                      </a:br>
                      <a:r>
                        <a:rPr lang="ru-RU" sz="1050" b="0" i="0" u="none" strike="noStrike">
                          <a:solidFill>
                            <a:srgbClr val="000000"/>
                          </a:solidFill>
                          <a:effectLst/>
                          <a:latin typeface="+mn-lt"/>
                        </a:rPr>
                        <a:t> e-mail: info@cok-1.ru</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архитектурно-строительного проектирования</a:t>
                      </a:r>
                      <a:r>
                        <a:rPr lang="ru-RU" sz="1050" b="0" i="0" u="none" strike="noStrike" dirty="0" smtClean="0">
                          <a:solidFill>
                            <a:srgbClr val="000000"/>
                          </a:solidFill>
                          <a:effectLst/>
                          <a:latin typeface="+mn-lt"/>
                        </a:rPr>
                        <a:t>)</a:t>
                      </a:r>
                      <a:endParaRPr lang="en-US" sz="1050" b="0" i="0" u="none" strike="noStrike" dirty="0" smtClean="0">
                        <a:solidFill>
                          <a:srgbClr val="000000"/>
                        </a:solidFill>
                        <a:effectLst/>
                        <a:latin typeface="+mn-lt"/>
                      </a:endParaRPr>
                    </a:p>
                    <a:p>
                      <a:pPr algn="ctr" fontAlgn="ctr"/>
                      <a:r>
                        <a:rPr lang="ru-RU" sz="1050" b="0" i="0" u="none" strike="noStrike" dirty="0" smtClean="0">
                          <a:solidFill>
                            <a:srgbClr val="000000"/>
                          </a:solidFill>
                          <a:effectLst/>
                          <a:latin typeface="+mn-lt"/>
                        </a:rPr>
                        <a:t> </a:t>
                      </a:r>
                      <a:r>
                        <a:rPr lang="ru-RU" sz="1050" b="0" i="0" u="none" strike="noStrike" dirty="0">
                          <a:solidFill>
                            <a:srgbClr val="000000"/>
                          </a:solidFill>
                          <a:effectLst/>
                          <a:latin typeface="+mn-lt"/>
                        </a:rPr>
                        <a:t>(7 уровень квалификации)</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09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инженерных изысканий) </a:t>
                      </a:r>
                      <a:endParaRPr lang="en-US" sz="1050" b="0" i="0" u="none" strike="noStrike" dirty="0" smtClean="0">
                        <a:solidFill>
                          <a:srgbClr val="000000"/>
                        </a:solidFill>
                        <a:effectLst/>
                        <a:latin typeface="+mn-lt"/>
                      </a:endParaRPr>
                    </a:p>
                    <a:p>
                      <a:pPr algn="ctr" fontAlgn="ctr"/>
                      <a:r>
                        <a:rPr lang="ru-RU" sz="1050" b="0" i="0" u="none" strike="noStrike" dirty="0" smtClean="0">
                          <a:solidFill>
                            <a:srgbClr val="000000"/>
                          </a:solidFill>
                          <a:effectLst/>
                          <a:latin typeface="+mn-lt"/>
                        </a:rPr>
                        <a:t>(</a:t>
                      </a:r>
                      <a:r>
                        <a:rPr lang="ru-RU" sz="1050" b="0" i="0" u="none" strike="noStrike" dirty="0">
                          <a:solidFill>
                            <a:srgbClr val="000000"/>
                          </a:solidFill>
                          <a:effectLst/>
                          <a:latin typeface="+mn-lt"/>
                        </a:rPr>
                        <a:t>7 уровень квалификации)</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208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архитектор проекта (специалист по организации архитектурно-строительного проектирования</a:t>
                      </a:r>
                      <a:r>
                        <a:rPr lang="ru-RU" sz="1050" b="0" i="0" u="none" strike="noStrike" dirty="0" smtClean="0">
                          <a:solidFill>
                            <a:srgbClr val="000000"/>
                          </a:solidFill>
                          <a:effectLst/>
                          <a:latin typeface="+mn-lt"/>
                        </a:rPr>
                        <a:t>)</a:t>
                      </a:r>
                      <a:endParaRPr lang="en-US" sz="1050" b="0" i="0" u="none" strike="noStrike" dirty="0" smtClean="0">
                        <a:solidFill>
                          <a:srgbClr val="000000"/>
                        </a:solidFill>
                        <a:effectLst/>
                        <a:latin typeface="+mn-lt"/>
                      </a:endParaRPr>
                    </a:p>
                    <a:p>
                      <a:pPr algn="ctr" fontAlgn="ctr"/>
                      <a:r>
                        <a:rPr lang="ru-RU" sz="1050" b="0" i="0" u="none" strike="noStrike" dirty="0" smtClean="0">
                          <a:solidFill>
                            <a:srgbClr val="000000"/>
                          </a:solidFill>
                          <a:effectLst/>
                          <a:latin typeface="+mn-lt"/>
                        </a:rPr>
                        <a:t> </a:t>
                      </a:r>
                      <a:r>
                        <a:rPr lang="ru-RU" sz="1050" b="0" i="0" u="none" strike="noStrike" dirty="0">
                          <a:solidFill>
                            <a:srgbClr val="000000"/>
                          </a:solidFill>
                          <a:effectLst/>
                          <a:latin typeface="+mn-lt"/>
                        </a:rPr>
                        <a:t>(7 уровень квалификации)</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354">
                <a:tc rowSpan="2">
                  <a:txBody>
                    <a:bodyPr/>
                    <a:lstStyle/>
                    <a:p>
                      <a:pPr algn="ctr" fontAlgn="ctr"/>
                      <a:r>
                        <a:rPr lang="ru-RU" sz="1050" b="1" i="0" u="none" strike="noStrike">
                          <a:solidFill>
                            <a:srgbClr val="000000"/>
                          </a:solidFill>
                          <a:effectLst/>
                          <a:latin typeface="+mn-lt"/>
                        </a:rPr>
                        <a:t>3</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50" b="0" i="0" u="none" strike="noStrike">
                          <a:solidFill>
                            <a:srgbClr val="000000"/>
                          </a:solidFill>
                          <a:effectLst/>
                          <a:latin typeface="+mn-lt"/>
                        </a:rPr>
                        <a:t>Экзаменационный центр </a:t>
                      </a:r>
                      <a:br>
                        <a:rPr lang="ru-RU" sz="1050" b="0" i="0" u="none" strike="noStrike">
                          <a:solidFill>
                            <a:srgbClr val="000000"/>
                          </a:solidFill>
                          <a:effectLst/>
                          <a:latin typeface="+mn-lt"/>
                        </a:rPr>
                      </a:br>
                      <a:r>
                        <a:rPr lang="ru-RU" sz="1050" b="0" i="0" u="none" strike="noStrike">
                          <a:solidFill>
                            <a:srgbClr val="000000"/>
                          </a:solidFill>
                          <a:effectLst/>
                          <a:latin typeface="+mn-lt"/>
                        </a:rPr>
                        <a:t>ООО «Центр оценки квалификаций «Арктический»</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50" b="0" i="0" u="none" strike="noStrike">
                          <a:solidFill>
                            <a:srgbClr val="000000"/>
                          </a:solidFill>
                          <a:effectLst/>
                          <a:latin typeface="+mn-lt"/>
                        </a:rPr>
                        <a:t>185011, Республика Карелия, г. Петрозаводск, ул. Белинского, д.7В</a:t>
                      </a:r>
                      <a:br>
                        <a:rPr lang="ru-RU" sz="1050" b="0" i="0" u="none" strike="noStrike">
                          <a:solidFill>
                            <a:srgbClr val="000000"/>
                          </a:solidFill>
                          <a:effectLst/>
                          <a:latin typeface="+mn-lt"/>
                        </a:rPr>
                      </a:br>
                      <a:r>
                        <a:rPr lang="ru-RU" sz="1050" b="0" i="0" u="none" strike="noStrike">
                          <a:solidFill>
                            <a:srgbClr val="000000"/>
                          </a:solidFill>
                          <a:effectLst/>
                          <a:latin typeface="+mn-lt"/>
                        </a:rPr>
                        <a:t>8(8182) 42-12-12,</a:t>
                      </a:r>
                      <a:br>
                        <a:rPr lang="ru-RU" sz="1050" b="0" i="0" u="none" strike="noStrike">
                          <a:solidFill>
                            <a:srgbClr val="000000"/>
                          </a:solidFill>
                          <a:effectLst/>
                          <a:latin typeface="+mn-lt"/>
                        </a:rPr>
                      </a:br>
                      <a:r>
                        <a:rPr lang="ru-RU" sz="1050" b="0" i="0" u="none" strike="noStrike">
                          <a:solidFill>
                            <a:srgbClr val="000000"/>
                          </a:solidFill>
                          <a:effectLst/>
                          <a:latin typeface="+mn-lt"/>
                        </a:rPr>
                        <a:t> электронный адрес: info@arctikcok.ru, www.arctikcok.ru</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mn-lt"/>
                        </a:rPr>
                        <a:t>Главный инженер проекта (cпециалист по организации инженерных изысканий) </a:t>
                      </a:r>
                      <a:endParaRPr lang="en-US" sz="1050" b="0" i="0" u="none" strike="noStrike" dirty="0" smtClean="0">
                        <a:solidFill>
                          <a:srgbClr val="000000"/>
                        </a:solidFill>
                        <a:effectLst/>
                        <a:latin typeface="+mn-lt"/>
                      </a:endParaRPr>
                    </a:p>
                    <a:p>
                      <a:pPr algn="ctr" fontAlgn="ctr"/>
                      <a:r>
                        <a:rPr lang="ru-RU" sz="1050" b="0" i="0" u="none" strike="noStrike" dirty="0" smtClean="0">
                          <a:solidFill>
                            <a:srgbClr val="000000"/>
                          </a:solidFill>
                          <a:effectLst/>
                          <a:latin typeface="+mn-lt"/>
                        </a:rPr>
                        <a:t>(</a:t>
                      </a:r>
                      <a:r>
                        <a:rPr lang="ru-RU" sz="1050" b="0" i="0" u="none" strike="noStrike" dirty="0">
                          <a:solidFill>
                            <a:srgbClr val="000000"/>
                          </a:solidFill>
                          <a:effectLst/>
                          <a:latin typeface="+mn-lt"/>
                        </a:rPr>
                        <a:t>7 уровень квалификации)</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56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архитектурно-строительного проектирования) </a:t>
                      </a:r>
                      <a:endParaRPr lang="en-US" sz="1050" b="0" i="0" u="none" strike="noStrike" dirty="0" smtClean="0">
                        <a:solidFill>
                          <a:srgbClr val="000000"/>
                        </a:solidFill>
                        <a:effectLst/>
                        <a:latin typeface="+mn-lt"/>
                      </a:endParaRPr>
                    </a:p>
                    <a:p>
                      <a:pPr algn="ctr" fontAlgn="ctr"/>
                      <a:r>
                        <a:rPr lang="ru-RU" sz="1050" b="0" i="0" u="none" strike="noStrike" dirty="0" smtClean="0">
                          <a:solidFill>
                            <a:srgbClr val="000000"/>
                          </a:solidFill>
                          <a:effectLst/>
                          <a:latin typeface="+mn-lt"/>
                        </a:rPr>
                        <a:t>(</a:t>
                      </a:r>
                      <a:r>
                        <a:rPr lang="ru-RU" sz="1050" b="0" i="0" u="none" strike="noStrike" dirty="0">
                          <a:solidFill>
                            <a:srgbClr val="000000"/>
                          </a:solidFill>
                          <a:effectLst/>
                          <a:latin typeface="+mn-lt"/>
                        </a:rPr>
                        <a:t>7 уровень квалификации)</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354">
                <a:tc rowSpan="2">
                  <a:txBody>
                    <a:bodyPr/>
                    <a:lstStyle/>
                    <a:p>
                      <a:pPr algn="ctr" fontAlgn="ctr"/>
                      <a:r>
                        <a:rPr lang="ru-RU" sz="1050" b="1" i="0" u="none" strike="noStrike">
                          <a:solidFill>
                            <a:srgbClr val="000000"/>
                          </a:solidFill>
                          <a:effectLst/>
                          <a:latin typeface="+mn-lt"/>
                        </a:rPr>
                        <a:t>4</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50" b="0" i="0" u="none" strike="noStrike">
                          <a:solidFill>
                            <a:srgbClr val="000000"/>
                          </a:solidFill>
                          <a:effectLst/>
                          <a:latin typeface="+mn-lt"/>
                        </a:rPr>
                        <a:t>Экзаменационный центр </a:t>
                      </a:r>
                      <a:br>
                        <a:rPr lang="ru-RU" sz="1050" b="0" i="0" u="none" strike="noStrike">
                          <a:solidFill>
                            <a:srgbClr val="000000"/>
                          </a:solidFill>
                          <a:effectLst/>
                          <a:latin typeface="+mn-lt"/>
                        </a:rPr>
                      </a:br>
                      <a:r>
                        <a:rPr lang="ru-RU" sz="1050" b="0" i="0" u="none" strike="noStrike">
                          <a:solidFill>
                            <a:srgbClr val="000000"/>
                          </a:solidFill>
                          <a:effectLst/>
                          <a:latin typeface="+mn-lt"/>
                        </a:rPr>
                        <a:t>ООО «Центр оценки квалификаций «Арктический»</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50" b="0" i="0" u="none" strike="noStrike">
                          <a:solidFill>
                            <a:srgbClr val="000000"/>
                          </a:solidFill>
                          <a:effectLst/>
                          <a:latin typeface="+mn-lt"/>
                        </a:rPr>
                        <a:t>183038, Мурманская область, г. Мурманск, проспект Ленина, д.43</a:t>
                      </a:r>
                      <a:br>
                        <a:rPr lang="ru-RU" sz="1050" b="0" i="0" u="none" strike="noStrike">
                          <a:solidFill>
                            <a:srgbClr val="000000"/>
                          </a:solidFill>
                          <a:effectLst/>
                          <a:latin typeface="+mn-lt"/>
                        </a:rPr>
                      </a:br>
                      <a:r>
                        <a:rPr lang="ru-RU" sz="1050" b="0" i="0" u="none" strike="noStrike">
                          <a:solidFill>
                            <a:srgbClr val="000000"/>
                          </a:solidFill>
                          <a:effectLst/>
                          <a:latin typeface="+mn-lt"/>
                        </a:rPr>
                        <a:t> тел.8(8182) 42-12-12,</a:t>
                      </a:r>
                      <a:br>
                        <a:rPr lang="ru-RU" sz="1050" b="0" i="0" u="none" strike="noStrike">
                          <a:solidFill>
                            <a:srgbClr val="000000"/>
                          </a:solidFill>
                          <a:effectLst/>
                          <a:latin typeface="+mn-lt"/>
                        </a:rPr>
                      </a:br>
                      <a:r>
                        <a:rPr lang="ru-RU" sz="1050" b="0" i="0" u="none" strike="noStrike">
                          <a:solidFill>
                            <a:srgbClr val="000000"/>
                          </a:solidFill>
                          <a:effectLst/>
                          <a:latin typeface="+mn-lt"/>
                        </a:rPr>
                        <a:t> электронный адрес: info@arctikcok.ru, www.arctikcok.ru</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mn-lt"/>
                        </a:rPr>
                        <a:t>Главный инженер проекта (cпециалист по организации инженерных изысканий) </a:t>
                      </a:r>
                      <a:endParaRPr lang="en-US" sz="1050" b="0" i="0" u="none" strike="noStrike" dirty="0" smtClean="0">
                        <a:solidFill>
                          <a:srgbClr val="000000"/>
                        </a:solidFill>
                        <a:effectLst/>
                        <a:latin typeface="+mn-lt"/>
                      </a:endParaRPr>
                    </a:p>
                    <a:p>
                      <a:pPr algn="ctr" fontAlgn="ctr"/>
                      <a:r>
                        <a:rPr lang="ru-RU" sz="1050" b="0" i="0" u="none" strike="noStrike" dirty="0" smtClean="0">
                          <a:solidFill>
                            <a:srgbClr val="000000"/>
                          </a:solidFill>
                          <a:effectLst/>
                          <a:latin typeface="+mn-lt"/>
                        </a:rPr>
                        <a:t>(</a:t>
                      </a:r>
                      <a:r>
                        <a:rPr lang="ru-RU" sz="1050" b="0" i="0" u="none" strike="noStrike" dirty="0">
                          <a:solidFill>
                            <a:srgbClr val="000000"/>
                          </a:solidFill>
                          <a:effectLst/>
                          <a:latin typeface="+mn-lt"/>
                        </a:rPr>
                        <a:t>7 уровень квалификации)</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69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архитектурно-строительного проектирования) </a:t>
                      </a:r>
                      <a:endParaRPr lang="en-US" sz="1050" b="0" i="0" u="none" strike="noStrike" dirty="0" smtClean="0">
                        <a:solidFill>
                          <a:srgbClr val="000000"/>
                        </a:solidFill>
                        <a:effectLst/>
                        <a:latin typeface="+mn-lt"/>
                      </a:endParaRPr>
                    </a:p>
                    <a:p>
                      <a:pPr algn="ctr" fontAlgn="ctr"/>
                      <a:r>
                        <a:rPr lang="ru-RU" sz="1050" b="0" i="0" u="none" strike="noStrike" dirty="0" smtClean="0">
                          <a:solidFill>
                            <a:srgbClr val="000000"/>
                          </a:solidFill>
                          <a:effectLst/>
                          <a:latin typeface="+mn-lt"/>
                        </a:rPr>
                        <a:t>(</a:t>
                      </a:r>
                      <a:r>
                        <a:rPr lang="ru-RU" sz="1050" b="0" i="0" u="none" strike="noStrike" dirty="0">
                          <a:solidFill>
                            <a:srgbClr val="000000"/>
                          </a:solidFill>
                          <a:effectLst/>
                          <a:latin typeface="+mn-lt"/>
                        </a:rPr>
                        <a:t>7 уровень квалификации)</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354">
                <a:tc rowSpan="2">
                  <a:txBody>
                    <a:bodyPr/>
                    <a:lstStyle/>
                    <a:p>
                      <a:pPr algn="ctr" fontAlgn="ctr"/>
                      <a:r>
                        <a:rPr lang="ru-RU" sz="1050" b="1" i="0" u="none" strike="noStrike">
                          <a:solidFill>
                            <a:srgbClr val="000000"/>
                          </a:solidFill>
                          <a:effectLst/>
                          <a:latin typeface="+mn-lt"/>
                        </a:rPr>
                        <a:t>5</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50" b="0" i="0" u="none" strike="noStrike">
                          <a:solidFill>
                            <a:srgbClr val="000000"/>
                          </a:solidFill>
                          <a:effectLst/>
                          <a:latin typeface="+mn-lt"/>
                        </a:rPr>
                        <a:t>Экзаменационный центр </a:t>
                      </a:r>
                      <a:br>
                        <a:rPr lang="ru-RU" sz="1050" b="0" i="0" u="none" strike="noStrike">
                          <a:solidFill>
                            <a:srgbClr val="000000"/>
                          </a:solidFill>
                          <a:effectLst/>
                          <a:latin typeface="+mn-lt"/>
                        </a:rPr>
                      </a:br>
                      <a:r>
                        <a:rPr lang="ru-RU" sz="1050" b="0" i="0" u="none" strike="noStrike">
                          <a:solidFill>
                            <a:srgbClr val="000000"/>
                          </a:solidFill>
                          <a:effectLst/>
                          <a:latin typeface="+mn-lt"/>
                        </a:rPr>
                        <a:t>ООО «Центр оценки квалификаций «Арктический»</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50" b="0" i="0" u="none" strike="noStrike">
                          <a:solidFill>
                            <a:srgbClr val="000000"/>
                          </a:solidFill>
                          <a:effectLst/>
                          <a:latin typeface="+mn-lt"/>
                        </a:rPr>
                        <a:t>160000, Вологодская область, г. Вологда, ул. Пушкинская, д.52</a:t>
                      </a:r>
                      <a:br>
                        <a:rPr lang="ru-RU" sz="1050" b="0" i="0" u="none" strike="noStrike">
                          <a:solidFill>
                            <a:srgbClr val="000000"/>
                          </a:solidFill>
                          <a:effectLst/>
                          <a:latin typeface="+mn-lt"/>
                        </a:rPr>
                      </a:br>
                      <a:r>
                        <a:rPr lang="ru-RU" sz="1050" b="0" i="0" u="none" strike="noStrike">
                          <a:solidFill>
                            <a:srgbClr val="000000"/>
                          </a:solidFill>
                          <a:effectLst/>
                          <a:latin typeface="+mn-lt"/>
                        </a:rPr>
                        <a:t>тел. 8(8182) 42-12-12,</a:t>
                      </a:r>
                      <a:br>
                        <a:rPr lang="ru-RU" sz="1050" b="0" i="0" u="none" strike="noStrike">
                          <a:solidFill>
                            <a:srgbClr val="000000"/>
                          </a:solidFill>
                          <a:effectLst/>
                          <a:latin typeface="+mn-lt"/>
                        </a:rPr>
                      </a:br>
                      <a:r>
                        <a:rPr lang="ru-RU" sz="1050" b="0" i="0" u="none" strike="noStrike">
                          <a:solidFill>
                            <a:srgbClr val="000000"/>
                          </a:solidFill>
                          <a:effectLst/>
                          <a:latin typeface="+mn-lt"/>
                        </a:rPr>
                        <a:t> электронный адрес: info@arctikcok.ru, www.arctikcok.ru</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mn-lt"/>
                        </a:rPr>
                        <a:t>Главный инженер проекта (cпециалист по организации инженерных изысканий) </a:t>
                      </a:r>
                      <a:endParaRPr lang="en-US" sz="1050" b="0" i="0" u="none" strike="noStrike" dirty="0" smtClean="0">
                        <a:solidFill>
                          <a:srgbClr val="000000"/>
                        </a:solidFill>
                        <a:effectLst/>
                        <a:latin typeface="+mn-lt"/>
                      </a:endParaRPr>
                    </a:p>
                    <a:p>
                      <a:pPr algn="ctr" fontAlgn="ctr"/>
                      <a:r>
                        <a:rPr lang="ru-RU" sz="1050" b="0" i="0" u="none" strike="noStrike" dirty="0" smtClean="0">
                          <a:solidFill>
                            <a:srgbClr val="000000"/>
                          </a:solidFill>
                          <a:effectLst/>
                          <a:latin typeface="+mn-lt"/>
                        </a:rPr>
                        <a:t>(</a:t>
                      </a:r>
                      <a:r>
                        <a:rPr lang="ru-RU" sz="1050" b="0" i="0" u="none" strike="noStrike" dirty="0">
                          <a:solidFill>
                            <a:srgbClr val="000000"/>
                          </a:solidFill>
                          <a:effectLst/>
                          <a:latin typeface="+mn-lt"/>
                        </a:rPr>
                        <a:t>7 уровень квалификации)</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363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0" i="0" u="none" strike="noStrike" dirty="0">
                          <a:solidFill>
                            <a:srgbClr val="000000"/>
                          </a:solidFill>
                          <a:effectLst/>
                          <a:latin typeface="+mn-lt"/>
                        </a:rPr>
                        <a:t>Главный инженер проекта (специалист по организации архитектурно-строительного проектирования) </a:t>
                      </a:r>
                      <a:endParaRPr lang="en-US" sz="1050" b="0" i="0" u="none" strike="noStrike" dirty="0" smtClean="0">
                        <a:solidFill>
                          <a:srgbClr val="000000"/>
                        </a:solidFill>
                        <a:effectLst/>
                        <a:latin typeface="+mn-lt"/>
                      </a:endParaRPr>
                    </a:p>
                    <a:p>
                      <a:pPr algn="ctr" fontAlgn="ctr"/>
                      <a:r>
                        <a:rPr lang="ru-RU" sz="1050" b="0" i="0" u="none" strike="noStrike" dirty="0" smtClean="0">
                          <a:solidFill>
                            <a:srgbClr val="000000"/>
                          </a:solidFill>
                          <a:effectLst/>
                          <a:latin typeface="+mn-lt"/>
                        </a:rPr>
                        <a:t>(</a:t>
                      </a:r>
                      <a:r>
                        <a:rPr lang="ru-RU" sz="1050" b="0" i="0" u="none" strike="noStrike" dirty="0">
                          <a:solidFill>
                            <a:srgbClr val="000000"/>
                          </a:solidFill>
                          <a:effectLst/>
                          <a:latin typeface="+mn-lt"/>
                        </a:rPr>
                        <a:t>7 уровень квалификации)</a:t>
                      </a:r>
                    </a:p>
                  </a:txBody>
                  <a:tcPr marL="3262" marR="3262" marT="3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78470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Рисунок 44">
            <a:extLst>
              <a:ext uri="{FF2B5EF4-FFF2-40B4-BE49-F238E27FC236}">
                <a16:creationId xmlns="" xmlns:a16="http://schemas.microsoft.com/office/drawing/2014/main" id="{F4342E22-5696-F448-9F5B-7BA94AFDE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Прямоугольник 7"/>
          <p:cNvSpPr/>
          <p:nvPr/>
        </p:nvSpPr>
        <p:spPr>
          <a:xfrm>
            <a:off x="2670763" y="872947"/>
            <a:ext cx="1036265" cy="136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43">
              <a:latin typeface="DIN Pro Medium" panose="020B0604020202020204" charset="0"/>
              <a:cs typeface="DIN Pro Medium" panose="020B0604020202020204" charset="0"/>
            </a:endParaRPr>
          </a:p>
        </p:txBody>
      </p:sp>
      <p:sp>
        <p:nvSpPr>
          <p:cNvPr id="18" name="object 6"/>
          <p:cNvSpPr txBox="1">
            <a:spLocks/>
          </p:cNvSpPr>
          <p:nvPr/>
        </p:nvSpPr>
        <p:spPr>
          <a:xfrm>
            <a:off x="947901" y="61562"/>
            <a:ext cx="10668000" cy="751488"/>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5080" indent="-3634104">
              <a:lnSpc>
                <a:spcPct val="100000"/>
              </a:lnSpc>
              <a:spcBef>
                <a:spcPts val="100"/>
              </a:spcBef>
            </a:pPr>
            <a:r>
              <a:rPr lang="ru-RU" sz="2400" b="1" spc="-5" dirty="0" smtClean="0">
                <a:solidFill>
                  <a:schemeClr val="accent1">
                    <a:lumMod val="75000"/>
                  </a:schemeClr>
                </a:solidFill>
                <a:latin typeface="DIN Pro Medium" panose="020B0604020202020204" charset="0"/>
                <a:cs typeface="DIN Pro Medium" panose="020B0604020202020204" charset="0"/>
              </a:rPr>
              <a:t>Определение </a:t>
            </a:r>
            <a:r>
              <a:rPr lang="ru-RU" sz="2400" b="1" dirty="0" smtClean="0">
                <a:solidFill>
                  <a:schemeClr val="accent1">
                    <a:lumMod val="75000"/>
                  </a:schemeClr>
                </a:solidFill>
                <a:latin typeface="DIN Pro Medium" panose="020B0604020202020204" charset="0"/>
                <a:cs typeface="DIN Pro Medium" panose="020B0604020202020204" charset="0"/>
              </a:rPr>
              <a:t>необходимости прохождения </a:t>
            </a:r>
            <a:r>
              <a:rPr lang="ru-RU" sz="2400" b="1" spc="-5" dirty="0" smtClean="0">
                <a:solidFill>
                  <a:schemeClr val="accent1">
                    <a:lumMod val="75000"/>
                  </a:schemeClr>
                </a:solidFill>
                <a:latin typeface="DIN Pro Medium" panose="020B0604020202020204" charset="0"/>
                <a:cs typeface="DIN Pro Medium" panose="020B0604020202020204" charset="0"/>
              </a:rPr>
              <a:t>независимой </a:t>
            </a:r>
            <a:r>
              <a:rPr lang="ru-RU" sz="2400" b="1" dirty="0" smtClean="0">
                <a:solidFill>
                  <a:schemeClr val="accent1">
                    <a:lumMod val="75000"/>
                  </a:schemeClr>
                </a:solidFill>
                <a:latin typeface="DIN Pro Medium" panose="020B0604020202020204" charset="0"/>
                <a:cs typeface="DIN Pro Medium" panose="020B0604020202020204" charset="0"/>
              </a:rPr>
              <a:t>оценки квалификации</a:t>
            </a:r>
            <a:endParaRPr lang="ru-RU" sz="2400" b="1" dirty="0">
              <a:solidFill>
                <a:schemeClr val="accent1">
                  <a:lumMod val="75000"/>
                </a:schemeClr>
              </a:solidFill>
              <a:latin typeface="DIN Pro Medium" panose="020B0604020202020204" charset="0"/>
              <a:cs typeface="DIN Pro Medium" panose="020B0604020202020204" charset="0"/>
            </a:endParaRPr>
          </a:p>
        </p:txBody>
      </p:sp>
      <p:grpSp>
        <p:nvGrpSpPr>
          <p:cNvPr id="19" name="object 7"/>
          <p:cNvGrpSpPr/>
          <p:nvPr/>
        </p:nvGrpSpPr>
        <p:grpSpPr>
          <a:xfrm>
            <a:off x="2608960" y="856361"/>
            <a:ext cx="7492365" cy="396875"/>
            <a:chOff x="2608960" y="856361"/>
            <a:chExt cx="7492365" cy="396875"/>
          </a:xfrm>
        </p:grpSpPr>
        <p:sp>
          <p:nvSpPr>
            <p:cNvPr id="20" name="object 8"/>
            <p:cNvSpPr/>
            <p:nvPr/>
          </p:nvSpPr>
          <p:spPr>
            <a:xfrm>
              <a:off x="2612135" y="859536"/>
              <a:ext cx="7486015" cy="390525"/>
            </a:xfrm>
            <a:custGeom>
              <a:avLst/>
              <a:gdLst/>
              <a:ahLst/>
              <a:cxnLst/>
              <a:rect l="l" t="t" r="r" b="b"/>
              <a:pathLst>
                <a:path w="7486015" h="390525">
                  <a:moveTo>
                    <a:pt x="7485888" y="0"/>
                  </a:moveTo>
                  <a:lnTo>
                    <a:pt x="0" y="0"/>
                  </a:lnTo>
                  <a:lnTo>
                    <a:pt x="0" y="390144"/>
                  </a:lnTo>
                  <a:lnTo>
                    <a:pt x="7485888" y="390144"/>
                  </a:lnTo>
                  <a:lnTo>
                    <a:pt x="7485888" y="0"/>
                  </a:lnTo>
                  <a:close/>
                </a:path>
              </a:pathLst>
            </a:custGeom>
            <a:solidFill>
              <a:srgbClr val="DAE2F3"/>
            </a:solidFill>
            <a:ln w="28575">
              <a:solidFill>
                <a:schemeClr val="accent1"/>
              </a:solidFill>
            </a:ln>
          </p:spPr>
          <p:txBody>
            <a:bodyPr wrap="square" lIns="0" tIns="0" rIns="0" bIns="0" rtlCol="0"/>
            <a:lstStyle/>
            <a:p>
              <a:endParaRPr>
                <a:latin typeface="DIN Pro Medium" panose="020B0604020202020204" charset="0"/>
                <a:cs typeface="DIN Pro Medium" panose="020B0604020202020204" charset="0"/>
              </a:endParaRPr>
            </a:p>
          </p:txBody>
        </p:sp>
        <p:sp>
          <p:nvSpPr>
            <p:cNvPr id="21" name="object 9"/>
            <p:cNvSpPr/>
            <p:nvPr/>
          </p:nvSpPr>
          <p:spPr>
            <a:xfrm>
              <a:off x="2612135" y="859536"/>
              <a:ext cx="7486015" cy="390525"/>
            </a:xfrm>
            <a:custGeom>
              <a:avLst/>
              <a:gdLst/>
              <a:ahLst/>
              <a:cxnLst/>
              <a:rect l="l" t="t" r="r" b="b"/>
              <a:pathLst>
                <a:path w="7486015" h="390525">
                  <a:moveTo>
                    <a:pt x="0" y="390144"/>
                  </a:moveTo>
                  <a:lnTo>
                    <a:pt x="7485888" y="390144"/>
                  </a:lnTo>
                  <a:lnTo>
                    <a:pt x="7485888" y="0"/>
                  </a:lnTo>
                  <a:lnTo>
                    <a:pt x="0" y="0"/>
                  </a:lnTo>
                  <a:lnTo>
                    <a:pt x="0" y="390144"/>
                  </a:lnTo>
                  <a:close/>
                </a:path>
              </a:pathLst>
            </a:custGeom>
            <a:ln w="6096">
              <a:solidFill>
                <a:srgbClr val="000000"/>
              </a:solidFill>
            </a:ln>
          </p:spPr>
          <p:txBody>
            <a:bodyPr wrap="square" lIns="0" tIns="0" rIns="0" bIns="0" rtlCol="0"/>
            <a:lstStyle/>
            <a:p>
              <a:endParaRPr>
                <a:latin typeface="DIN Pro Medium" panose="020B0604020202020204" charset="0"/>
                <a:cs typeface="DIN Pro Medium" panose="020B0604020202020204" charset="0"/>
              </a:endParaRPr>
            </a:p>
          </p:txBody>
        </p:sp>
      </p:grpSp>
      <p:sp>
        <p:nvSpPr>
          <p:cNvPr id="22" name="object 10"/>
          <p:cNvSpPr txBox="1"/>
          <p:nvPr/>
        </p:nvSpPr>
        <p:spPr>
          <a:xfrm>
            <a:off x="2603737" y="902645"/>
            <a:ext cx="7486015" cy="255839"/>
          </a:xfrm>
          <a:prstGeom prst="rect">
            <a:avLst/>
          </a:prstGeom>
        </p:spPr>
        <p:txBody>
          <a:bodyPr vert="horz" wrap="square" lIns="0" tIns="40005" rIns="0" bIns="0" rtlCol="0">
            <a:spAutoFit/>
          </a:bodyPr>
          <a:lstStyle/>
          <a:p>
            <a:pPr algn="ctr">
              <a:lnSpc>
                <a:spcPct val="100000"/>
              </a:lnSpc>
              <a:spcBef>
                <a:spcPts val="315"/>
              </a:spcBef>
            </a:pPr>
            <a:r>
              <a:rPr sz="1400" dirty="0">
                <a:solidFill>
                  <a:srgbClr val="006FC0"/>
                </a:solidFill>
                <a:latin typeface="DIN Pro Medium" panose="020B0604020202020204" charset="0"/>
                <a:cs typeface="DIN Pro Medium" panose="020B0604020202020204" charset="0"/>
              </a:rPr>
              <a:t>СРОК</a:t>
            </a:r>
            <a:r>
              <a:rPr sz="1400" spc="-10" dirty="0">
                <a:solidFill>
                  <a:srgbClr val="006FC0"/>
                </a:solidFill>
                <a:latin typeface="DIN Pro Medium" panose="020B0604020202020204" charset="0"/>
                <a:cs typeface="DIN Pro Medium" panose="020B0604020202020204" charset="0"/>
              </a:rPr>
              <a:t> </a:t>
            </a:r>
            <a:r>
              <a:rPr sz="1400" spc="-5" dirty="0">
                <a:solidFill>
                  <a:srgbClr val="006FC0"/>
                </a:solidFill>
                <a:latin typeface="DIN Pro Medium" panose="020B0604020202020204" charset="0"/>
                <a:cs typeface="DIN Pro Medium" panose="020B0604020202020204" charset="0"/>
              </a:rPr>
              <a:t>ВНЕСЕНИЯ</a:t>
            </a:r>
            <a:r>
              <a:rPr sz="1400" spc="15" dirty="0">
                <a:solidFill>
                  <a:srgbClr val="006FC0"/>
                </a:solidFill>
                <a:latin typeface="DIN Pro Medium" panose="020B0604020202020204" charset="0"/>
                <a:cs typeface="DIN Pro Medium" panose="020B0604020202020204" charset="0"/>
              </a:rPr>
              <a:t> </a:t>
            </a:r>
            <a:r>
              <a:rPr sz="1400" spc="-5" dirty="0">
                <a:solidFill>
                  <a:srgbClr val="006FC0"/>
                </a:solidFill>
                <a:latin typeface="DIN Pro Medium" panose="020B0604020202020204" charset="0"/>
                <a:cs typeface="DIN Pro Medium" panose="020B0604020202020204" charset="0"/>
              </a:rPr>
              <a:t>СВЕДЕНИЙ</a:t>
            </a:r>
            <a:r>
              <a:rPr sz="1400" spc="-10" dirty="0">
                <a:solidFill>
                  <a:srgbClr val="006FC0"/>
                </a:solidFill>
                <a:latin typeface="DIN Pro Medium" panose="020B0604020202020204" charset="0"/>
                <a:cs typeface="DIN Pro Medium" panose="020B0604020202020204" charset="0"/>
              </a:rPr>
              <a:t> </a:t>
            </a:r>
            <a:r>
              <a:rPr sz="1400" dirty="0">
                <a:solidFill>
                  <a:srgbClr val="006FC0"/>
                </a:solidFill>
                <a:latin typeface="DIN Pro Medium" panose="020B0604020202020204" charset="0"/>
                <a:cs typeface="DIN Pro Medium" panose="020B0604020202020204" charset="0"/>
              </a:rPr>
              <a:t>О</a:t>
            </a:r>
            <a:r>
              <a:rPr sz="1400" spc="-10" dirty="0">
                <a:solidFill>
                  <a:srgbClr val="006FC0"/>
                </a:solidFill>
                <a:latin typeface="DIN Pro Medium" panose="020B0604020202020204" charset="0"/>
                <a:cs typeface="DIN Pro Medium" panose="020B0604020202020204" charset="0"/>
              </a:rPr>
              <a:t> </a:t>
            </a:r>
            <a:r>
              <a:rPr sz="1400" spc="-5" dirty="0">
                <a:solidFill>
                  <a:srgbClr val="006FC0"/>
                </a:solidFill>
                <a:latin typeface="DIN Pro Medium" panose="020B0604020202020204" charset="0"/>
                <a:cs typeface="DIN Pro Medium" panose="020B0604020202020204" charset="0"/>
              </a:rPr>
              <a:t>СПЕЦИАЛИСТЕ</a:t>
            </a:r>
            <a:r>
              <a:rPr sz="1400" spc="10" dirty="0">
                <a:solidFill>
                  <a:srgbClr val="006FC0"/>
                </a:solidFill>
                <a:latin typeface="DIN Pro Medium" panose="020B0604020202020204" charset="0"/>
                <a:cs typeface="DIN Pro Medium" panose="020B0604020202020204" charset="0"/>
              </a:rPr>
              <a:t> </a:t>
            </a:r>
            <a:r>
              <a:rPr sz="1400" dirty="0">
                <a:solidFill>
                  <a:srgbClr val="006FC0"/>
                </a:solidFill>
                <a:latin typeface="DIN Pro Medium" panose="020B0604020202020204" charset="0"/>
                <a:cs typeface="DIN Pro Medium" panose="020B0604020202020204" charset="0"/>
              </a:rPr>
              <a:t>В</a:t>
            </a:r>
            <a:r>
              <a:rPr sz="1400" spc="-10" dirty="0">
                <a:solidFill>
                  <a:srgbClr val="006FC0"/>
                </a:solidFill>
                <a:latin typeface="DIN Pro Medium" panose="020B0604020202020204" charset="0"/>
                <a:cs typeface="DIN Pro Medium" panose="020B0604020202020204" charset="0"/>
              </a:rPr>
              <a:t> НРС</a:t>
            </a:r>
            <a:endParaRPr sz="1400" dirty="0">
              <a:latin typeface="DIN Pro Medium" panose="020B0604020202020204" charset="0"/>
              <a:cs typeface="DIN Pro Medium" panose="020B0604020202020204" charset="0"/>
            </a:endParaRPr>
          </a:p>
        </p:txBody>
      </p:sp>
      <p:sp>
        <p:nvSpPr>
          <p:cNvPr id="23" name="object 12"/>
          <p:cNvSpPr/>
          <p:nvPr/>
        </p:nvSpPr>
        <p:spPr>
          <a:xfrm>
            <a:off x="458862" y="1376233"/>
            <a:ext cx="7242175" cy="324614"/>
          </a:xfrm>
          <a:custGeom>
            <a:avLst/>
            <a:gdLst/>
            <a:ahLst/>
            <a:cxnLst/>
            <a:rect l="l" t="t" r="r" b="b"/>
            <a:pathLst>
              <a:path w="7242175" h="346075">
                <a:moveTo>
                  <a:pt x="7242048" y="0"/>
                </a:moveTo>
                <a:lnTo>
                  <a:pt x="0" y="0"/>
                </a:lnTo>
                <a:lnTo>
                  <a:pt x="0" y="345948"/>
                </a:lnTo>
                <a:lnTo>
                  <a:pt x="7242048" y="345948"/>
                </a:lnTo>
                <a:lnTo>
                  <a:pt x="7242048" y="0"/>
                </a:lnTo>
                <a:close/>
              </a:path>
            </a:pathLst>
          </a:custGeom>
          <a:solidFill>
            <a:srgbClr val="FFFFFF"/>
          </a:solidFill>
          <a:ln w="25400">
            <a:solidFill>
              <a:schemeClr val="accent1"/>
            </a:solidFill>
          </a:ln>
        </p:spPr>
        <p:txBody>
          <a:bodyPr wrap="square" lIns="0" tIns="0" rIns="0" bIns="0" rtlCol="0"/>
          <a:lstStyle/>
          <a:p>
            <a:endParaRPr>
              <a:latin typeface="DIN Pro Medium" panose="020B0604020202020204" charset="0"/>
              <a:cs typeface="DIN Pro Medium" panose="020B0604020202020204" charset="0"/>
            </a:endParaRPr>
          </a:p>
        </p:txBody>
      </p:sp>
      <p:sp>
        <p:nvSpPr>
          <p:cNvPr id="24" name="object 14"/>
          <p:cNvSpPr txBox="1"/>
          <p:nvPr/>
        </p:nvSpPr>
        <p:spPr>
          <a:xfrm>
            <a:off x="469391" y="1386839"/>
            <a:ext cx="7242175" cy="256480"/>
          </a:xfrm>
          <a:prstGeom prst="rect">
            <a:avLst/>
          </a:prstGeom>
        </p:spPr>
        <p:txBody>
          <a:bodyPr vert="horz" wrap="square" lIns="0" tIns="40640" rIns="0" bIns="0" rtlCol="0">
            <a:spAutoFit/>
          </a:bodyPr>
          <a:lstStyle/>
          <a:p>
            <a:pPr algn="ctr">
              <a:lnSpc>
                <a:spcPct val="100000"/>
              </a:lnSpc>
              <a:spcBef>
                <a:spcPts val="320"/>
              </a:spcBef>
            </a:pPr>
            <a:r>
              <a:rPr sz="1400" dirty="0">
                <a:solidFill>
                  <a:srgbClr val="006FC0"/>
                </a:solidFill>
                <a:latin typeface="DIN Pro Medium" panose="020B0604020202020204" charset="0"/>
                <a:cs typeface="DIN Pro Medium" panose="020B0604020202020204" charset="0"/>
              </a:rPr>
              <a:t>до</a:t>
            </a:r>
            <a:r>
              <a:rPr sz="1400" spc="-25" dirty="0">
                <a:solidFill>
                  <a:srgbClr val="006FC0"/>
                </a:solidFill>
                <a:latin typeface="DIN Pro Medium" panose="020B0604020202020204" charset="0"/>
                <a:cs typeface="DIN Pro Medium" panose="020B0604020202020204" charset="0"/>
              </a:rPr>
              <a:t> </a:t>
            </a:r>
            <a:r>
              <a:rPr sz="1400" dirty="0">
                <a:solidFill>
                  <a:srgbClr val="006FC0"/>
                </a:solidFill>
                <a:latin typeface="DIN Pro Medium" panose="020B0604020202020204" charset="0"/>
                <a:cs typeface="DIN Pro Medium" panose="020B0604020202020204" charset="0"/>
              </a:rPr>
              <a:t>31</a:t>
            </a:r>
            <a:r>
              <a:rPr sz="1400" spc="-20" dirty="0">
                <a:solidFill>
                  <a:srgbClr val="006FC0"/>
                </a:solidFill>
                <a:latin typeface="DIN Pro Medium" panose="020B0604020202020204" charset="0"/>
                <a:cs typeface="DIN Pro Medium" panose="020B0604020202020204" charset="0"/>
              </a:rPr>
              <a:t> </a:t>
            </a:r>
            <a:r>
              <a:rPr sz="1400" spc="-5" dirty="0">
                <a:solidFill>
                  <a:srgbClr val="006FC0"/>
                </a:solidFill>
                <a:latin typeface="DIN Pro Medium" panose="020B0604020202020204" charset="0"/>
                <a:cs typeface="DIN Pro Medium" panose="020B0604020202020204" charset="0"/>
              </a:rPr>
              <a:t>августа</a:t>
            </a:r>
            <a:r>
              <a:rPr sz="1400" spc="10" dirty="0">
                <a:solidFill>
                  <a:srgbClr val="006FC0"/>
                </a:solidFill>
                <a:latin typeface="DIN Pro Medium" panose="020B0604020202020204" charset="0"/>
                <a:cs typeface="DIN Pro Medium" panose="020B0604020202020204" charset="0"/>
              </a:rPr>
              <a:t> </a:t>
            </a:r>
            <a:r>
              <a:rPr sz="1400" dirty="0">
                <a:solidFill>
                  <a:srgbClr val="006FC0"/>
                </a:solidFill>
                <a:latin typeface="DIN Pro Medium" panose="020B0604020202020204" charset="0"/>
                <a:cs typeface="DIN Pro Medium" panose="020B0604020202020204" charset="0"/>
              </a:rPr>
              <a:t>2022</a:t>
            </a:r>
            <a:r>
              <a:rPr sz="1400" spc="-40" dirty="0">
                <a:solidFill>
                  <a:srgbClr val="006FC0"/>
                </a:solidFill>
                <a:latin typeface="DIN Pro Medium" panose="020B0604020202020204" charset="0"/>
                <a:cs typeface="DIN Pro Medium" panose="020B0604020202020204" charset="0"/>
              </a:rPr>
              <a:t> </a:t>
            </a:r>
            <a:r>
              <a:rPr sz="1400" spc="-5" dirty="0">
                <a:solidFill>
                  <a:srgbClr val="006FC0"/>
                </a:solidFill>
                <a:latin typeface="DIN Pro Medium" panose="020B0604020202020204" charset="0"/>
                <a:cs typeface="DIN Pro Medium" panose="020B0604020202020204" charset="0"/>
              </a:rPr>
              <a:t>г.</a:t>
            </a:r>
            <a:r>
              <a:rPr sz="1400" spc="-20" dirty="0">
                <a:solidFill>
                  <a:srgbClr val="006FC0"/>
                </a:solidFill>
                <a:latin typeface="DIN Pro Medium" panose="020B0604020202020204" charset="0"/>
                <a:cs typeface="DIN Pro Medium" panose="020B0604020202020204" charset="0"/>
              </a:rPr>
              <a:t> </a:t>
            </a:r>
            <a:r>
              <a:rPr sz="1400" dirty="0">
                <a:solidFill>
                  <a:srgbClr val="006FC0"/>
                </a:solidFill>
                <a:latin typeface="DIN Pro Medium" panose="020B0604020202020204" charset="0"/>
                <a:cs typeface="DIN Pro Medium" panose="020B0604020202020204" charset="0"/>
              </a:rPr>
              <a:t>(включительно)</a:t>
            </a:r>
            <a:endParaRPr sz="1400">
              <a:latin typeface="DIN Pro Medium" panose="020B0604020202020204" charset="0"/>
              <a:cs typeface="DIN Pro Medium" panose="020B0604020202020204" charset="0"/>
            </a:endParaRPr>
          </a:p>
        </p:txBody>
      </p:sp>
      <p:grpSp>
        <p:nvGrpSpPr>
          <p:cNvPr id="25" name="object 15"/>
          <p:cNvGrpSpPr/>
          <p:nvPr/>
        </p:nvGrpSpPr>
        <p:grpSpPr>
          <a:xfrm>
            <a:off x="8116389" y="1362328"/>
            <a:ext cx="3696389" cy="352425"/>
            <a:chOff x="8503793" y="1362328"/>
            <a:chExt cx="3308985" cy="352425"/>
          </a:xfrm>
        </p:grpSpPr>
        <p:sp>
          <p:nvSpPr>
            <p:cNvPr id="26" name="object 16"/>
            <p:cNvSpPr/>
            <p:nvPr/>
          </p:nvSpPr>
          <p:spPr>
            <a:xfrm>
              <a:off x="8506968" y="1365503"/>
              <a:ext cx="3302635" cy="346075"/>
            </a:xfrm>
            <a:custGeom>
              <a:avLst/>
              <a:gdLst/>
              <a:ahLst/>
              <a:cxnLst/>
              <a:rect l="l" t="t" r="r" b="b"/>
              <a:pathLst>
                <a:path w="3302634" h="346075">
                  <a:moveTo>
                    <a:pt x="3302508" y="0"/>
                  </a:moveTo>
                  <a:lnTo>
                    <a:pt x="0" y="0"/>
                  </a:lnTo>
                  <a:lnTo>
                    <a:pt x="0" y="345948"/>
                  </a:lnTo>
                  <a:lnTo>
                    <a:pt x="3302508" y="345948"/>
                  </a:lnTo>
                  <a:lnTo>
                    <a:pt x="3302508" y="0"/>
                  </a:lnTo>
                  <a:close/>
                </a:path>
              </a:pathLst>
            </a:custGeom>
            <a:solidFill>
              <a:srgbClr val="FFFFFF"/>
            </a:solidFill>
            <a:ln w="25400">
              <a:solidFill>
                <a:schemeClr val="accent1"/>
              </a:solidFill>
            </a:ln>
          </p:spPr>
          <p:txBody>
            <a:bodyPr wrap="square" lIns="0" tIns="0" rIns="0" bIns="0" rtlCol="0"/>
            <a:lstStyle/>
            <a:p>
              <a:endParaRPr>
                <a:latin typeface="DIN Pro Medium" panose="020B0604020202020204" charset="0"/>
                <a:cs typeface="DIN Pro Medium" panose="020B0604020202020204" charset="0"/>
              </a:endParaRPr>
            </a:p>
          </p:txBody>
        </p:sp>
        <p:sp>
          <p:nvSpPr>
            <p:cNvPr id="27" name="object 17"/>
            <p:cNvSpPr/>
            <p:nvPr/>
          </p:nvSpPr>
          <p:spPr>
            <a:xfrm>
              <a:off x="8506968" y="1365503"/>
              <a:ext cx="3302635" cy="346075"/>
            </a:xfrm>
            <a:custGeom>
              <a:avLst/>
              <a:gdLst/>
              <a:ahLst/>
              <a:cxnLst/>
              <a:rect l="l" t="t" r="r" b="b"/>
              <a:pathLst>
                <a:path w="3302634" h="346075">
                  <a:moveTo>
                    <a:pt x="0" y="345948"/>
                  </a:moveTo>
                  <a:lnTo>
                    <a:pt x="3302508" y="345948"/>
                  </a:lnTo>
                  <a:lnTo>
                    <a:pt x="3302508" y="0"/>
                  </a:lnTo>
                  <a:lnTo>
                    <a:pt x="0" y="0"/>
                  </a:lnTo>
                  <a:lnTo>
                    <a:pt x="0" y="345948"/>
                  </a:lnTo>
                  <a:close/>
                </a:path>
              </a:pathLst>
            </a:custGeom>
            <a:ln w="6095">
              <a:solidFill>
                <a:srgbClr val="000000"/>
              </a:solidFill>
            </a:ln>
          </p:spPr>
          <p:txBody>
            <a:bodyPr wrap="square" lIns="0" tIns="0" rIns="0" bIns="0" rtlCol="0"/>
            <a:lstStyle/>
            <a:p>
              <a:endParaRPr>
                <a:latin typeface="DIN Pro Medium" panose="020B0604020202020204" charset="0"/>
                <a:cs typeface="DIN Pro Medium" panose="020B0604020202020204" charset="0"/>
              </a:endParaRPr>
            </a:p>
          </p:txBody>
        </p:sp>
      </p:grpSp>
      <p:sp>
        <p:nvSpPr>
          <p:cNvPr id="28" name="object 18"/>
          <p:cNvSpPr txBox="1"/>
          <p:nvPr/>
        </p:nvSpPr>
        <p:spPr>
          <a:xfrm>
            <a:off x="8313266" y="1396865"/>
            <a:ext cx="3302635" cy="255839"/>
          </a:xfrm>
          <a:prstGeom prst="rect">
            <a:avLst/>
          </a:prstGeom>
        </p:spPr>
        <p:txBody>
          <a:bodyPr vert="horz" wrap="square" lIns="0" tIns="40005" rIns="0" bIns="0" rtlCol="0">
            <a:spAutoFit/>
          </a:bodyPr>
          <a:lstStyle/>
          <a:p>
            <a:pPr marL="860425">
              <a:lnSpc>
                <a:spcPct val="100000"/>
              </a:lnSpc>
              <a:spcBef>
                <a:spcPts val="315"/>
              </a:spcBef>
            </a:pPr>
            <a:r>
              <a:rPr sz="1400" dirty="0">
                <a:solidFill>
                  <a:srgbClr val="006FC0"/>
                </a:solidFill>
                <a:latin typeface="DIN Pro Medium" panose="020B0604020202020204" charset="0"/>
                <a:cs typeface="DIN Pro Medium" panose="020B0604020202020204" charset="0"/>
              </a:rPr>
              <a:t>с</a:t>
            </a:r>
            <a:r>
              <a:rPr sz="1400" spc="-15" dirty="0">
                <a:solidFill>
                  <a:srgbClr val="006FC0"/>
                </a:solidFill>
                <a:latin typeface="DIN Pro Medium" panose="020B0604020202020204" charset="0"/>
                <a:cs typeface="DIN Pro Medium" panose="020B0604020202020204" charset="0"/>
              </a:rPr>
              <a:t> </a:t>
            </a:r>
            <a:r>
              <a:rPr sz="1400" dirty="0">
                <a:solidFill>
                  <a:srgbClr val="006FC0"/>
                </a:solidFill>
                <a:latin typeface="DIN Pro Medium" panose="020B0604020202020204" charset="0"/>
                <a:cs typeface="DIN Pro Medium" panose="020B0604020202020204" charset="0"/>
              </a:rPr>
              <a:t>01</a:t>
            </a:r>
            <a:r>
              <a:rPr sz="1400" spc="-25" dirty="0">
                <a:solidFill>
                  <a:srgbClr val="006FC0"/>
                </a:solidFill>
                <a:latin typeface="DIN Pro Medium" panose="020B0604020202020204" charset="0"/>
                <a:cs typeface="DIN Pro Medium" panose="020B0604020202020204" charset="0"/>
              </a:rPr>
              <a:t> </a:t>
            </a:r>
            <a:r>
              <a:rPr sz="1400" dirty="0">
                <a:solidFill>
                  <a:srgbClr val="006FC0"/>
                </a:solidFill>
                <a:latin typeface="DIN Pro Medium" panose="020B0604020202020204" charset="0"/>
                <a:cs typeface="DIN Pro Medium" panose="020B0604020202020204" charset="0"/>
              </a:rPr>
              <a:t>сентября</a:t>
            </a:r>
            <a:r>
              <a:rPr sz="1400" spc="-25" dirty="0">
                <a:solidFill>
                  <a:srgbClr val="006FC0"/>
                </a:solidFill>
                <a:latin typeface="DIN Pro Medium" panose="020B0604020202020204" charset="0"/>
                <a:cs typeface="DIN Pro Medium" panose="020B0604020202020204" charset="0"/>
              </a:rPr>
              <a:t> </a:t>
            </a:r>
            <a:r>
              <a:rPr sz="1400" dirty="0">
                <a:solidFill>
                  <a:srgbClr val="006FC0"/>
                </a:solidFill>
                <a:latin typeface="DIN Pro Medium" panose="020B0604020202020204" charset="0"/>
                <a:cs typeface="DIN Pro Medium" panose="020B0604020202020204" charset="0"/>
              </a:rPr>
              <a:t>2022</a:t>
            </a:r>
            <a:r>
              <a:rPr sz="1400" spc="-50" dirty="0">
                <a:solidFill>
                  <a:srgbClr val="006FC0"/>
                </a:solidFill>
                <a:latin typeface="DIN Pro Medium" panose="020B0604020202020204" charset="0"/>
                <a:cs typeface="DIN Pro Medium" panose="020B0604020202020204" charset="0"/>
              </a:rPr>
              <a:t> </a:t>
            </a:r>
            <a:r>
              <a:rPr sz="1400" spc="-5" dirty="0">
                <a:solidFill>
                  <a:srgbClr val="006FC0"/>
                </a:solidFill>
                <a:latin typeface="DIN Pro Medium" panose="020B0604020202020204" charset="0"/>
                <a:cs typeface="DIN Pro Medium" panose="020B0604020202020204" charset="0"/>
              </a:rPr>
              <a:t>г.</a:t>
            </a:r>
            <a:endParaRPr sz="1400" dirty="0">
              <a:latin typeface="DIN Pro Medium" panose="020B0604020202020204" charset="0"/>
              <a:cs typeface="DIN Pro Medium" panose="020B0604020202020204" charset="0"/>
            </a:endParaRPr>
          </a:p>
        </p:txBody>
      </p:sp>
      <p:grpSp>
        <p:nvGrpSpPr>
          <p:cNvPr id="29" name="object 19"/>
          <p:cNvGrpSpPr/>
          <p:nvPr/>
        </p:nvGrpSpPr>
        <p:grpSpPr>
          <a:xfrm>
            <a:off x="466215" y="1795637"/>
            <a:ext cx="7248525" cy="292607"/>
            <a:chOff x="466216" y="1918589"/>
            <a:chExt cx="7248525" cy="351155"/>
          </a:xfrm>
        </p:grpSpPr>
        <p:sp>
          <p:nvSpPr>
            <p:cNvPr id="30" name="object 20"/>
            <p:cNvSpPr/>
            <p:nvPr/>
          </p:nvSpPr>
          <p:spPr>
            <a:xfrm>
              <a:off x="469391" y="1921764"/>
              <a:ext cx="7242175" cy="344805"/>
            </a:xfrm>
            <a:custGeom>
              <a:avLst/>
              <a:gdLst/>
              <a:ahLst/>
              <a:cxnLst/>
              <a:rect l="l" t="t" r="r" b="b"/>
              <a:pathLst>
                <a:path w="7242175" h="344805">
                  <a:moveTo>
                    <a:pt x="7242048" y="0"/>
                  </a:moveTo>
                  <a:lnTo>
                    <a:pt x="0" y="0"/>
                  </a:lnTo>
                  <a:lnTo>
                    <a:pt x="0" y="344424"/>
                  </a:lnTo>
                  <a:lnTo>
                    <a:pt x="7242048" y="344424"/>
                  </a:lnTo>
                  <a:lnTo>
                    <a:pt x="7242048" y="0"/>
                  </a:lnTo>
                  <a:close/>
                </a:path>
              </a:pathLst>
            </a:custGeom>
            <a:solidFill>
              <a:srgbClr val="FFFFFF"/>
            </a:solidFill>
          </p:spPr>
          <p:txBody>
            <a:bodyPr wrap="square" lIns="0" tIns="0" rIns="0" bIns="0" rtlCol="0"/>
            <a:lstStyle/>
            <a:p>
              <a:endParaRPr>
                <a:latin typeface="DIN Pro Medium" panose="020B0604020202020204" charset="0"/>
                <a:cs typeface="DIN Pro Medium" panose="020B0604020202020204" charset="0"/>
              </a:endParaRPr>
            </a:p>
          </p:txBody>
        </p:sp>
        <p:sp>
          <p:nvSpPr>
            <p:cNvPr id="31" name="object 21"/>
            <p:cNvSpPr/>
            <p:nvPr/>
          </p:nvSpPr>
          <p:spPr>
            <a:xfrm>
              <a:off x="469391" y="1921764"/>
              <a:ext cx="7242175" cy="344805"/>
            </a:xfrm>
            <a:custGeom>
              <a:avLst/>
              <a:gdLst/>
              <a:ahLst/>
              <a:cxnLst/>
              <a:rect l="l" t="t" r="r" b="b"/>
              <a:pathLst>
                <a:path w="7242175" h="344805">
                  <a:moveTo>
                    <a:pt x="0" y="344424"/>
                  </a:moveTo>
                  <a:lnTo>
                    <a:pt x="7242048" y="344424"/>
                  </a:lnTo>
                  <a:lnTo>
                    <a:pt x="7242048" y="0"/>
                  </a:lnTo>
                  <a:lnTo>
                    <a:pt x="0" y="0"/>
                  </a:lnTo>
                  <a:lnTo>
                    <a:pt x="0" y="344424"/>
                  </a:lnTo>
                  <a:close/>
                </a:path>
              </a:pathLst>
            </a:custGeom>
            <a:ln w="28575">
              <a:solidFill>
                <a:srgbClr val="000000"/>
              </a:solidFill>
            </a:ln>
          </p:spPr>
          <p:txBody>
            <a:bodyPr wrap="square" lIns="0" tIns="0" rIns="0" bIns="0" rtlCol="0"/>
            <a:lstStyle/>
            <a:p>
              <a:endParaRPr>
                <a:latin typeface="DIN Pro Medium" panose="020B0604020202020204" charset="0"/>
                <a:cs typeface="DIN Pro Medium" panose="020B0604020202020204" charset="0"/>
              </a:endParaRPr>
            </a:p>
          </p:txBody>
        </p:sp>
      </p:grpSp>
      <p:sp>
        <p:nvSpPr>
          <p:cNvPr id="32" name="object 22"/>
          <p:cNvSpPr txBox="1"/>
          <p:nvPr/>
        </p:nvSpPr>
        <p:spPr>
          <a:xfrm>
            <a:off x="469265" y="1792932"/>
            <a:ext cx="7242175" cy="255839"/>
          </a:xfrm>
          <a:prstGeom prst="rect">
            <a:avLst/>
          </a:prstGeom>
        </p:spPr>
        <p:txBody>
          <a:bodyPr vert="horz" wrap="square" lIns="0" tIns="40005" rIns="0" bIns="0" rtlCol="0">
            <a:spAutoFit/>
          </a:bodyPr>
          <a:lstStyle/>
          <a:p>
            <a:pPr marL="633730">
              <a:lnSpc>
                <a:spcPct val="100000"/>
              </a:lnSpc>
              <a:spcBef>
                <a:spcPts val="315"/>
              </a:spcBef>
            </a:pPr>
            <a:r>
              <a:rPr sz="1400" spc="-5" dirty="0">
                <a:latin typeface="DIN Pro Medium" panose="020B0604020202020204" charset="0"/>
                <a:cs typeface="DIN Pro Medium" panose="020B0604020202020204" charset="0"/>
              </a:rPr>
              <a:t>Проверяем</a:t>
            </a:r>
            <a:r>
              <a:rPr sz="1400" spc="-1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срок</a:t>
            </a:r>
            <a:r>
              <a:rPr sz="1400" spc="-1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окончания</a:t>
            </a:r>
            <a:r>
              <a:rPr sz="1400" spc="-35"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удостоверения</a:t>
            </a:r>
            <a:r>
              <a:rPr sz="1400" spc="-1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о</a:t>
            </a:r>
            <a:r>
              <a:rPr sz="1400" spc="-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повышении</a:t>
            </a:r>
            <a:r>
              <a:rPr sz="1400" spc="-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квалификации</a:t>
            </a:r>
            <a:r>
              <a:rPr sz="1400" spc="-3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(УПК)</a:t>
            </a:r>
          </a:p>
        </p:txBody>
      </p:sp>
      <p:sp>
        <p:nvSpPr>
          <p:cNvPr id="33" name="object 26"/>
          <p:cNvSpPr txBox="1"/>
          <p:nvPr/>
        </p:nvSpPr>
        <p:spPr>
          <a:xfrm>
            <a:off x="9055607" y="1952244"/>
            <a:ext cx="2755900" cy="1129796"/>
          </a:xfrm>
          <a:prstGeom prst="rect">
            <a:avLst/>
          </a:prstGeom>
          <a:ln w="28575">
            <a:solidFill>
              <a:schemeClr val="accent1">
                <a:shade val="50000"/>
              </a:schemeClr>
            </a:solidFill>
          </a:ln>
        </p:spPr>
        <p:txBody>
          <a:bodyPr vert="horz" wrap="square" lIns="0" tIns="6350" rIns="0" bIns="0" rtlCol="0">
            <a:spAutoFit/>
          </a:bodyPr>
          <a:lstStyle/>
          <a:p>
            <a:pPr>
              <a:lnSpc>
                <a:spcPct val="100000"/>
              </a:lnSpc>
              <a:spcBef>
                <a:spcPts val="50"/>
              </a:spcBef>
            </a:pPr>
            <a:endParaRPr sz="1700" dirty="0">
              <a:latin typeface="DIN Pro Medium" panose="020B0604020202020204" charset="0"/>
              <a:cs typeface="DIN Pro Medium" panose="020B0604020202020204" charset="0"/>
            </a:endParaRPr>
          </a:p>
          <a:p>
            <a:pPr marL="100330" marR="93345" indent="2540" algn="ctr">
              <a:lnSpc>
                <a:spcPct val="100000"/>
              </a:lnSpc>
            </a:pPr>
            <a:r>
              <a:rPr sz="1400" dirty="0">
                <a:latin typeface="DIN Pro Medium" panose="020B0604020202020204" charset="0"/>
                <a:cs typeface="DIN Pro Medium" panose="020B0604020202020204" charset="0"/>
              </a:rPr>
              <a:t>Специалист с 5-летним стажем </a:t>
            </a:r>
            <a:r>
              <a:rPr sz="1400" spc="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обязан пройти </a:t>
            </a:r>
            <a:r>
              <a:rPr sz="1400" spc="-5" dirty="0">
                <a:latin typeface="DIN Pro Medium" panose="020B0604020202020204" charset="0"/>
                <a:cs typeface="DIN Pro Medium" panose="020B0604020202020204" charset="0"/>
              </a:rPr>
              <a:t>НОК </a:t>
            </a:r>
            <a:r>
              <a:rPr sz="1400" dirty="0">
                <a:latin typeface="DIN Pro Medium" panose="020B0604020202020204" charset="0"/>
                <a:cs typeface="DIN Pro Medium" panose="020B0604020202020204" charset="0"/>
              </a:rPr>
              <a:t>для </a:t>
            </a:r>
            <a:r>
              <a:rPr sz="1400" spc="-5" dirty="0">
                <a:latin typeface="DIN Pro Medium" panose="020B0604020202020204" charset="0"/>
                <a:cs typeface="DIN Pro Medium" panose="020B0604020202020204" charset="0"/>
              </a:rPr>
              <a:t>внесения </a:t>
            </a:r>
            <a:r>
              <a:rPr sz="1400" spc="-3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сведений</a:t>
            </a:r>
            <a:r>
              <a:rPr sz="1400" spc="-3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о </a:t>
            </a:r>
            <a:r>
              <a:rPr sz="1400" spc="-5" dirty="0">
                <a:latin typeface="DIN Pro Medium" panose="020B0604020202020204" charset="0"/>
                <a:cs typeface="DIN Pro Medium" panose="020B0604020202020204" charset="0"/>
              </a:rPr>
              <a:t>нем</a:t>
            </a:r>
            <a:r>
              <a:rPr sz="1400" dirty="0">
                <a:latin typeface="DIN Pro Medium" panose="020B0604020202020204" charset="0"/>
                <a:cs typeface="DIN Pro Medium" panose="020B0604020202020204" charset="0"/>
              </a:rPr>
              <a:t> в</a:t>
            </a:r>
            <a:r>
              <a:rPr sz="1400" spc="-15"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НРС</a:t>
            </a:r>
            <a:endParaRPr sz="1400" dirty="0">
              <a:latin typeface="DIN Pro Medium" panose="020B0604020202020204" charset="0"/>
              <a:cs typeface="DIN Pro Medium" panose="020B0604020202020204" charset="0"/>
            </a:endParaRPr>
          </a:p>
        </p:txBody>
      </p:sp>
      <p:grpSp>
        <p:nvGrpSpPr>
          <p:cNvPr id="34" name="object 27"/>
          <p:cNvGrpSpPr/>
          <p:nvPr/>
        </p:nvGrpSpPr>
        <p:grpSpPr>
          <a:xfrm>
            <a:off x="9052432" y="3401440"/>
            <a:ext cx="2809240" cy="2205990"/>
            <a:chOff x="9052432" y="3401440"/>
            <a:chExt cx="2809240" cy="2205990"/>
          </a:xfrm>
        </p:grpSpPr>
        <p:sp>
          <p:nvSpPr>
            <p:cNvPr id="35" name="object 28"/>
            <p:cNvSpPr/>
            <p:nvPr/>
          </p:nvSpPr>
          <p:spPr>
            <a:xfrm>
              <a:off x="9055607" y="3404615"/>
              <a:ext cx="2802890" cy="2199640"/>
            </a:xfrm>
            <a:custGeom>
              <a:avLst/>
              <a:gdLst/>
              <a:ahLst/>
              <a:cxnLst/>
              <a:rect l="l" t="t" r="r" b="b"/>
              <a:pathLst>
                <a:path w="2802890" h="2199640">
                  <a:moveTo>
                    <a:pt x="2802636" y="0"/>
                  </a:moveTo>
                  <a:lnTo>
                    <a:pt x="0" y="0"/>
                  </a:lnTo>
                  <a:lnTo>
                    <a:pt x="0" y="2199132"/>
                  </a:lnTo>
                  <a:lnTo>
                    <a:pt x="2802636" y="2199132"/>
                  </a:lnTo>
                  <a:lnTo>
                    <a:pt x="2802636" y="0"/>
                  </a:lnTo>
                  <a:close/>
                </a:path>
              </a:pathLst>
            </a:custGeom>
            <a:solidFill>
              <a:srgbClr val="FFFFFF">
                <a:alpha val="97000"/>
              </a:srgbClr>
            </a:solidFill>
            <a:ln w="28575">
              <a:solidFill>
                <a:schemeClr val="accent1">
                  <a:shade val="50000"/>
                </a:schemeClr>
              </a:solidFill>
            </a:ln>
          </p:spPr>
          <p:txBody>
            <a:bodyPr wrap="square" lIns="0" tIns="0" rIns="0" bIns="0" rtlCol="0"/>
            <a:lstStyle/>
            <a:p>
              <a:endParaRPr>
                <a:latin typeface="DIN Pro Medium" panose="020B0604020202020204" charset="0"/>
                <a:cs typeface="DIN Pro Medium" panose="020B0604020202020204" charset="0"/>
              </a:endParaRPr>
            </a:p>
          </p:txBody>
        </p:sp>
        <p:sp>
          <p:nvSpPr>
            <p:cNvPr id="36" name="object 29"/>
            <p:cNvSpPr/>
            <p:nvPr/>
          </p:nvSpPr>
          <p:spPr>
            <a:xfrm>
              <a:off x="9055607" y="3404615"/>
              <a:ext cx="2802890" cy="2199640"/>
            </a:xfrm>
            <a:custGeom>
              <a:avLst/>
              <a:gdLst/>
              <a:ahLst/>
              <a:cxnLst/>
              <a:rect l="l" t="t" r="r" b="b"/>
              <a:pathLst>
                <a:path w="2802890" h="2199640">
                  <a:moveTo>
                    <a:pt x="0" y="2199132"/>
                  </a:moveTo>
                  <a:lnTo>
                    <a:pt x="2802636" y="2199132"/>
                  </a:lnTo>
                  <a:lnTo>
                    <a:pt x="2802636" y="0"/>
                  </a:lnTo>
                  <a:lnTo>
                    <a:pt x="0" y="0"/>
                  </a:lnTo>
                  <a:lnTo>
                    <a:pt x="0" y="2199132"/>
                  </a:lnTo>
                  <a:close/>
                </a:path>
              </a:pathLst>
            </a:custGeom>
            <a:ln w="6096">
              <a:solidFill>
                <a:srgbClr val="000000"/>
              </a:solidFill>
            </a:ln>
          </p:spPr>
          <p:txBody>
            <a:bodyPr wrap="square" lIns="0" tIns="0" rIns="0" bIns="0" rtlCol="0"/>
            <a:lstStyle/>
            <a:p>
              <a:endParaRPr>
                <a:latin typeface="DIN Pro Medium" panose="020B0604020202020204" charset="0"/>
                <a:cs typeface="DIN Pro Medium" panose="020B0604020202020204" charset="0"/>
              </a:endParaRPr>
            </a:p>
          </p:txBody>
        </p:sp>
      </p:grpSp>
      <p:sp>
        <p:nvSpPr>
          <p:cNvPr id="37" name="object 30"/>
          <p:cNvSpPr txBox="1"/>
          <p:nvPr/>
        </p:nvSpPr>
        <p:spPr>
          <a:xfrm>
            <a:off x="9055607" y="3404615"/>
            <a:ext cx="2802890" cy="1549783"/>
          </a:xfrm>
          <a:prstGeom prst="rect">
            <a:avLst/>
          </a:prstGeom>
        </p:spPr>
        <p:txBody>
          <a:bodyPr vert="horz" wrap="square" lIns="0" tIns="41275" rIns="0" bIns="0" rtlCol="0">
            <a:spAutoFit/>
          </a:bodyPr>
          <a:lstStyle/>
          <a:p>
            <a:pPr marL="117475" marR="109855" indent="3810" algn="ctr">
              <a:lnSpc>
                <a:spcPct val="100000"/>
              </a:lnSpc>
              <a:spcBef>
                <a:spcPts val="325"/>
              </a:spcBef>
            </a:pPr>
            <a:r>
              <a:rPr sz="1400" dirty="0">
                <a:latin typeface="DIN Pro Medium" panose="020B0604020202020204" charset="0"/>
                <a:cs typeface="DIN Pro Medium" panose="020B0604020202020204" charset="0"/>
              </a:rPr>
              <a:t>Специалист с 10-летним стажем </a:t>
            </a:r>
            <a:r>
              <a:rPr sz="1400" spc="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обязан пройти </a:t>
            </a:r>
            <a:r>
              <a:rPr sz="1400" spc="-5" dirty="0">
                <a:latin typeface="DIN Pro Medium" panose="020B0604020202020204" charset="0"/>
                <a:cs typeface="DIN Pro Medium" panose="020B0604020202020204" charset="0"/>
              </a:rPr>
              <a:t>НОК </a:t>
            </a:r>
            <a:r>
              <a:rPr sz="1400" dirty="0">
                <a:latin typeface="DIN Pro Medium" panose="020B0604020202020204" charset="0"/>
                <a:cs typeface="DIN Pro Medium" panose="020B0604020202020204" charset="0"/>
              </a:rPr>
              <a:t>в течение 12 </a:t>
            </a:r>
            <a:r>
              <a:rPr sz="1400" spc="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месяцев после </a:t>
            </a:r>
            <a:r>
              <a:rPr sz="1400" spc="-5" dirty="0">
                <a:latin typeface="DIN Pro Medium" panose="020B0604020202020204" charset="0"/>
                <a:cs typeface="DIN Pro Medium" panose="020B0604020202020204" charset="0"/>
              </a:rPr>
              <a:t>внесения </a:t>
            </a:r>
            <a:r>
              <a:rPr sz="1400" dirty="0">
                <a:latin typeface="DIN Pro Medium" panose="020B0604020202020204" charset="0"/>
                <a:cs typeface="DIN Pro Medium" panose="020B0604020202020204" charset="0"/>
              </a:rPr>
              <a:t>сведений </a:t>
            </a:r>
            <a:r>
              <a:rPr sz="1400" spc="-3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о нем в </a:t>
            </a:r>
            <a:r>
              <a:rPr sz="1400" spc="-5" dirty="0">
                <a:latin typeface="DIN Pro Medium" panose="020B0604020202020204" charset="0"/>
                <a:cs typeface="DIN Pro Medium" panose="020B0604020202020204" charset="0"/>
              </a:rPr>
              <a:t>НРС </a:t>
            </a:r>
            <a:r>
              <a:rPr sz="1400" dirty="0">
                <a:latin typeface="DIN Pro Medium" panose="020B0604020202020204" charset="0"/>
                <a:cs typeface="DIN Pro Medium" panose="020B0604020202020204" charset="0"/>
              </a:rPr>
              <a:t>(Приказ № </a:t>
            </a:r>
            <a:r>
              <a:rPr sz="1400" b="1" dirty="0">
                <a:solidFill>
                  <a:srgbClr val="006FC0"/>
                </a:solidFill>
                <a:latin typeface="DIN Pro Medium" panose="020B0604020202020204" charset="0"/>
                <a:cs typeface="DIN Pro Medium" panose="020B0604020202020204" charset="0"/>
              </a:rPr>
              <a:t>529/пр</a:t>
            </a:r>
            <a:r>
              <a:rPr sz="1400"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если</a:t>
            </a:r>
            <a:r>
              <a:rPr sz="1400" spc="-5" dirty="0">
                <a:latin typeface="DIN Pro Medium" panose="020B0604020202020204" charset="0"/>
                <a:cs typeface="DIN Pro Medium" panose="020B0604020202020204" charset="0"/>
              </a:rPr>
              <a:t> включается</a:t>
            </a:r>
            <a:r>
              <a:rPr sz="1400" dirty="0">
                <a:latin typeface="DIN Pro Medium" panose="020B0604020202020204" charset="0"/>
                <a:cs typeface="DIN Pro Medium" panose="020B0604020202020204" charset="0"/>
              </a:rPr>
              <a:t> в</a:t>
            </a:r>
            <a:r>
              <a:rPr sz="1400" spc="-5" dirty="0">
                <a:latin typeface="DIN Pro Medium" panose="020B0604020202020204" charset="0"/>
                <a:cs typeface="DIN Pro Medium" panose="020B0604020202020204" charset="0"/>
              </a:rPr>
              <a:t> НРС</a:t>
            </a:r>
            <a:r>
              <a:rPr sz="1400" dirty="0">
                <a:latin typeface="DIN Pro Medium" panose="020B0604020202020204" charset="0"/>
                <a:cs typeface="DIN Pro Medium" panose="020B0604020202020204" charset="0"/>
              </a:rPr>
              <a:t> до</a:t>
            </a:r>
            <a:endParaRPr sz="1400">
              <a:latin typeface="DIN Pro Medium" panose="020B0604020202020204" charset="0"/>
              <a:cs typeface="DIN Pro Medium" panose="020B0604020202020204" charset="0"/>
            </a:endParaRPr>
          </a:p>
          <a:p>
            <a:pPr marL="1270" algn="ctr">
              <a:lnSpc>
                <a:spcPct val="100000"/>
              </a:lnSpc>
              <a:spcBef>
                <a:spcPts val="5"/>
              </a:spcBef>
            </a:pPr>
            <a:r>
              <a:rPr sz="1400" dirty="0">
                <a:latin typeface="DIN Pro Medium" panose="020B0604020202020204" charset="0"/>
                <a:cs typeface="DIN Pro Medium" panose="020B0604020202020204" charset="0"/>
              </a:rPr>
              <a:t>31</a:t>
            </a:r>
            <a:r>
              <a:rPr sz="1400" spc="-2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декабря</a:t>
            </a:r>
            <a:r>
              <a:rPr sz="1400" spc="-2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2022</a:t>
            </a:r>
            <a:r>
              <a:rPr sz="1400" spc="-35"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г.</a:t>
            </a:r>
            <a:r>
              <a:rPr sz="1400" spc="5" dirty="0">
                <a:latin typeface="DIN Pro Medium" panose="020B0604020202020204" charset="0"/>
                <a:cs typeface="DIN Pro Medium" panose="020B0604020202020204" charset="0"/>
              </a:rPr>
              <a:t> </a:t>
            </a:r>
            <a:r>
              <a:rPr sz="1200" spc="-5" dirty="0">
                <a:latin typeface="DIN Pro Medium" panose="020B0604020202020204" charset="0"/>
                <a:cs typeface="DIN Pro Medium" panose="020B0604020202020204" charset="0"/>
              </a:rPr>
              <a:t>(включительно)</a:t>
            </a:r>
            <a:endParaRPr sz="1200">
              <a:latin typeface="DIN Pro Medium" panose="020B0604020202020204" charset="0"/>
              <a:cs typeface="DIN Pro Medium" panose="020B0604020202020204" charset="0"/>
            </a:endParaRPr>
          </a:p>
        </p:txBody>
      </p:sp>
      <p:grpSp>
        <p:nvGrpSpPr>
          <p:cNvPr id="38" name="object 31"/>
          <p:cNvGrpSpPr/>
          <p:nvPr/>
        </p:nvGrpSpPr>
        <p:grpSpPr>
          <a:xfrm>
            <a:off x="441833" y="2467229"/>
            <a:ext cx="1966595" cy="821690"/>
            <a:chOff x="441833" y="2467229"/>
            <a:chExt cx="1966595" cy="821690"/>
          </a:xfrm>
        </p:grpSpPr>
        <p:sp>
          <p:nvSpPr>
            <p:cNvPr id="39" name="object 32"/>
            <p:cNvSpPr/>
            <p:nvPr/>
          </p:nvSpPr>
          <p:spPr>
            <a:xfrm>
              <a:off x="445008" y="2470404"/>
              <a:ext cx="1960245" cy="815340"/>
            </a:xfrm>
            <a:custGeom>
              <a:avLst/>
              <a:gdLst/>
              <a:ahLst/>
              <a:cxnLst/>
              <a:rect l="l" t="t" r="r" b="b"/>
              <a:pathLst>
                <a:path w="1960245" h="815339">
                  <a:moveTo>
                    <a:pt x="1959864" y="0"/>
                  </a:moveTo>
                  <a:lnTo>
                    <a:pt x="0" y="0"/>
                  </a:lnTo>
                  <a:lnTo>
                    <a:pt x="0" y="815339"/>
                  </a:lnTo>
                  <a:lnTo>
                    <a:pt x="1959864" y="815339"/>
                  </a:lnTo>
                  <a:lnTo>
                    <a:pt x="1959864" y="0"/>
                  </a:lnTo>
                  <a:close/>
                </a:path>
              </a:pathLst>
            </a:custGeom>
            <a:solidFill>
              <a:srgbClr val="FFFFFF"/>
            </a:solidFill>
          </p:spPr>
          <p:txBody>
            <a:bodyPr wrap="square" lIns="0" tIns="0" rIns="0" bIns="0" rtlCol="0"/>
            <a:lstStyle/>
            <a:p>
              <a:endParaRPr>
                <a:latin typeface="DIN Pro Medium" panose="020B0604020202020204" charset="0"/>
                <a:cs typeface="DIN Pro Medium" panose="020B0604020202020204" charset="0"/>
              </a:endParaRPr>
            </a:p>
          </p:txBody>
        </p:sp>
        <p:sp>
          <p:nvSpPr>
            <p:cNvPr id="40" name="object 33"/>
            <p:cNvSpPr/>
            <p:nvPr/>
          </p:nvSpPr>
          <p:spPr>
            <a:xfrm>
              <a:off x="445008" y="2470404"/>
              <a:ext cx="1960245" cy="815340"/>
            </a:xfrm>
            <a:custGeom>
              <a:avLst/>
              <a:gdLst/>
              <a:ahLst/>
              <a:cxnLst/>
              <a:rect l="l" t="t" r="r" b="b"/>
              <a:pathLst>
                <a:path w="1960245" h="815339">
                  <a:moveTo>
                    <a:pt x="0" y="815339"/>
                  </a:moveTo>
                  <a:lnTo>
                    <a:pt x="1959864" y="815339"/>
                  </a:lnTo>
                  <a:lnTo>
                    <a:pt x="1959864" y="0"/>
                  </a:lnTo>
                  <a:lnTo>
                    <a:pt x="0" y="0"/>
                  </a:lnTo>
                  <a:lnTo>
                    <a:pt x="0" y="815339"/>
                  </a:lnTo>
                  <a:close/>
                </a:path>
              </a:pathLst>
            </a:custGeom>
            <a:ln w="28575">
              <a:solidFill>
                <a:srgbClr val="000000"/>
              </a:solidFill>
            </a:ln>
          </p:spPr>
          <p:txBody>
            <a:bodyPr wrap="square" lIns="0" tIns="0" rIns="0" bIns="0" rtlCol="0"/>
            <a:lstStyle/>
            <a:p>
              <a:endParaRPr>
                <a:latin typeface="DIN Pro Medium" panose="020B0604020202020204" charset="0"/>
                <a:cs typeface="DIN Pro Medium" panose="020B0604020202020204" charset="0"/>
              </a:endParaRPr>
            </a:p>
          </p:txBody>
        </p:sp>
      </p:grpSp>
      <p:sp>
        <p:nvSpPr>
          <p:cNvPr id="41" name="object 34"/>
          <p:cNvSpPr txBox="1"/>
          <p:nvPr/>
        </p:nvSpPr>
        <p:spPr>
          <a:xfrm>
            <a:off x="445008" y="2470404"/>
            <a:ext cx="1960245" cy="471924"/>
          </a:xfrm>
          <a:prstGeom prst="rect">
            <a:avLst/>
          </a:prstGeom>
        </p:spPr>
        <p:txBody>
          <a:bodyPr vert="horz" wrap="square" lIns="0" tIns="40640" rIns="0" bIns="0" rtlCol="0">
            <a:spAutoFit/>
          </a:bodyPr>
          <a:lstStyle/>
          <a:p>
            <a:pPr marL="91440" algn="ctr">
              <a:lnSpc>
                <a:spcPct val="100000"/>
              </a:lnSpc>
              <a:spcBef>
                <a:spcPts val="320"/>
              </a:spcBef>
            </a:pPr>
            <a:r>
              <a:rPr sz="1400" dirty="0">
                <a:latin typeface="DIN Pro Medium" panose="020B0604020202020204" charset="0"/>
                <a:cs typeface="DIN Pro Medium" panose="020B0604020202020204" charset="0"/>
              </a:rPr>
              <a:t>Срок</a:t>
            </a:r>
            <a:r>
              <a:rPr sz="1400" spc="-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УПК</a:t>
            </a:r>
            <a:r>
              <a:rPr sz="1400" spc="-1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истек</a:t>
            </a:r>
            <a:r>
              <a:rPr sz="1400" spc="-2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до</a:t>
            </a:r>
            <a:r>
              <a:rPr sz="1400" spc="-2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01</a:t>
            </a:r>
          </a:p>
          <a:p>
            <a:pPr marL="91440" algn="ctr">
              <a:lnSpc>
                <a:spcPct val="100000"/>
              </a:lnSpc>
            </a:pPr>
            <a:r>
              <a:rPr sz="1400" dirty="0">
                <a:latin typeface="DIN Pro Medium" panose="020B0604020202020204" charset="0"/>
                <a:cs typeface="DIN Pro Medium" panose="020B0604020202020204" charset="0"/>
              </a:rPr>
              <a:t>сентября</a:t>
            </a:r>
            <a:r>
              <a:rPr sz="1400" spc="-30"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2022</a:t>
            </a:r>
            <a:r>
              <a:rPr sz="1400" spc="-50"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г.</a:t>
            </a:r>
            <a:endParaRPr sz="1400" dirty="0">
              <a:latin typeface="DIN Pro Medium" panose="020B0604020202020204" charset="0"/>
              <a:cs typeface="DIN Pro Medium" panose="020B0604020202020204" charset="0"/>
            </a:endParaRPr>
          </a:p>
        </p:txBody>
      </p:sp>
      <p:grpSp>
        <p:nvGrpSpPr>
          <p:cNvPr id="42" name="object 35"/>
          <p:cNvGrpSpPr/>
          <p:nvPr/>
        </p:nvGrpSpPr>
        <p:grpSpPr>
          <a:xfrm>
            <a:off x="2610485" y="2467355"/>
            <a:ext cx="2279015" cy="812801"/>
            <a:chOff x="2610485" y="2433701"/>
            <a:chExt cx="2279015" cy="846455"/>
          </a:xfrm>
        </p:grpSpPr>
        <p:sp>
          <p:nvSpPr>
            <p:cNvPr id="43" name="object 36"/>
            <p:cNvSpPr/>
            <p:nvPr/>
          </p:nvSpPr>
          <p:spPr>
            <a:xfrm>
              <a:off x="2613660" y="2436876"/>
              <a:ext cx="2272665" cy="840105"/>
            </a:xfrm>
            <a:custGeom>
              <a:avLst/>
              <a:gdLst/>
              <a:ahLst/>
              <a:cxnLst/>
              <a:rect l="l" t="t" r="r" b="b"/>
              <a:pathLst>
                <a:path w="2272665" h="840104">
                  <a:moveTo>
                    <a:pt x="2272284" y="0"/>
                  </a:moveTo>
                  <a:lnTo>
                    <a:pt x="0" y="0"/>
                  </a:lnTo>
                  <a:lnTo>
                    <a:pt x="0" y="839724"/>
                  </a:lnTo>
                  <a:lnTo>
                    <a:pt x="2272284" y="839724"/>
                  </a:lnTo>
                  <a:lnTo>
                    <a:pt x="2272284" y="0"/>
                  </a:lnTo>
                  <a:close/>
                </a:path>
              </a:pathLst>
            </a:custGeom>
            <a:solidFill>
              <a:srgbClr val="FFFFFF"/>
            </a:solidFill>
          </p:spPr>
          <p:txBody>
            <a:bodyPr wrap="square" lIns="0" tIns="0" rIns="0" bIns="0" rtlCol="0"/>
            <a:lstStyle/>
            <a:p>
              <a:endParaRPr>
                <a:latin typeface="DIN Pro Medium" panose="020B0604020202020204" charset="0"/>
                <a:cs typeface="DIN Pro Medium" panose="020B0604020202020204" charset="0"/>
              </a:endParaRPr>
            </a:p>
          </p:txBody>
        </p:sp>
        <p:sp>
          <p:nvSpPr>
            <p:cNvPr id="46" name="object 37"/>
            <p:cNvSpPr/>
            <p:nvPr/>
          </p:nvSpPr>
          <p:spPr>
            <a:xfrm>
              <a:off x="2613660" y="2436876"/>
              <a:ext cx="2272665" cy="840105"/>
            </a:xfrm>
            <a:custGeom>
              <a:avLst/>
              <a:gdLst/>
              <a:ahLst/>
              <a:cxnLst/>
              <a:rect l="l" t="t" r="r" b="b"/>
              <a:pathLst>
                <a:path w="2272665" h="840104">
                  <a:moveTo>
                    <a:pt x="0" y="839724"/>
                  </a:moveTo>
                  <a:lnTo>
                    <a:pt x="2272284" y="839724"/>
                  </a:lnTo>
                  <a:lnTo>
                    <a:pt x="2272284" y="0"/>
                  </a:lnTo>
                  <a:lnTo>
                    <a:pt x="0" y="0"/>
                  </a:lnTo>
                  <a:lnTo>
                    <a:pt x="0" y="839724"/>
                  </a:lnTo>
                  <a:close/>
                </a:path>
              </a:pathLst>
            </a:custGeom>
            <a:ln w="28575">
              <a:solidFill>
                <a:srgbClr val="000000"/>
              </a:solidFill>
            </a:ln>
          </p:spPr>
          <p:txBody>
            <a:bodyPr wrap="square" lIns="0" tIns="0" rIns="0" bIns="0" rtlCol="0"/>
            <a:lstStyle/>
            <a:p>
              <a:endParaRPr>
                <a:latin typeface="DIN Pro Medium" panose="020B0604020202020204" charset="0"/>
                <a:cs typeface="DIN Pro Medium" panose="020B0604020202020204" charset="0"/>
              </a:endParaRPr>
            </a:p>
          </p:txBody>
        </p:sp>
      </p:grpSp>
      <p:sp>
        <p:nvSpPr>
          <p:cNvPr id="47" name="object 38"/>
          <p:cNvSpPr txBox="1"/>
          <p:nvPr/>
        </p:nvSpPr>
        <p:spPr>
          <a:xfrm>
            <a:off x="2613660" y="2436876"/>
            <a:ext cx="2272665" cy="688009"/>
          </a:xfrm>
          <a:prstGeom prst="rect">
            <a:avLst/>
          </a:prstGeom>
        </p:spPr>
        <p:txBody>
          <a:bodyPr vert="horz" wrap="square" lIns="0" tIns="41275" rIns="0" bIns="0" rtlCol="0">
            <a:spAutoFit/>
          </a:bodyPr>
          <a:lstStyle/>
          <a:p>
            <a:pPr marL="107314" marR="102870" indent="215900" algn="ctr">
              <a:lnSpc>
                <a:spcPct val="100000"/>
              </a:lnSpc>
              <a:spcBef>
                <a:spcPts val="325"/>
              </a:spcBef>
            </a:pPr>
            <a:r>
              <a:rPr sz="1400" dirty="0">
                <a:latin typeface="DIN Pro Medium" panose="020B0604020202020204" charset="0"/>
                <a:cs typeface="DIN Pro Medium" panose="020B0604020202020204" charset="0"/>
              </a:rPr>
              <a:t>Срок УПК истекает в </a:t>
            </a:r>
            <a:r>
              <a:rPr sz="1400" spc="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период</a:t>
            </a:r>
            <a:r>
              <a:rPr sz="1400" spc="-4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с</a:t>
            </a:r>
            <a:r>
              <a:rPr sz="1400" spc="-1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01</a:t>
            </a:r>
            <a:r>
              <a:rPr sz="1400" spc="-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сентября</a:t>
            </a:r>
            <a:r>
              <a:rPr sz="1400" spc="-2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по</a:t>
            </a:r>
            <a:r>
              <a:rPr sz="1400" spc="-25" dirty="0">
                <a:latin typeface="DIN Pro Medium" panose="020B0604020202020204" charset="0"/>
                <a:cs typeface="DIN Pro Medium" panose="020B0604020202020204" charset="0"/>
              </a:rPr>
              <a:t> </a:t>
            </a:r>
            <a:r>
              <a:rPr sz="1400" dirty="0" smtClean="0">
                <a:latin typeface="DIN Pro Medium" panose="020B0604020202020204" charset="0"/>
                <a:cs typeface="DIN Pro Medium" panose="020B0604020202020204" charset="0"/>
              </a:rPr>
              <a:t>31</a:t>
            </a:r>
            <a:r>
              <a:rPr lang="ru-RU" sz="1400" dirty="0" smtClean="0">
                <a:latin typeface="DIN Pro Medium" panose="020B0604020202020204" charset="0"/>
                <a:cs typeface="DIN Pro Medium" panose="020B0604020202020204" charset="0"/>
              </a:rPr>
              <a:t> </a:t>
            </a:r>
            <a:r>
              <a:rPr sz="1400" dirty="0" err="1" smtClean="0">
                <a:latin typeface="DIN Pro Medium" panose="020B0604020202020204" charset="0"/>
                <a:cs typeface="DIN Pro Medium" panose="020B0604020202020204" charset="0"/>
              </a:rPr>
              <a:t>декабря</a:t>
            </a:r>
            <a:r>
              <a:rPr sz="1400" spc="-50" dirty="0" smtClean="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2022</a:t>
            </a:r>
            <a:r>
              <a:rPr sz="1400" spc="-55"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г.</a:t>
            </a:r>
            <a:endParaRPr sz="1400" dirty="0">
              <a:latin typeface="DIN Pro Medium" panose="020B0604020202020204" charset="0"/>
              <a:cs typeface="DIN Pro Medium" panose="020B0604020202020204" charset="0"/>
            </a:endParaRPr>
          </a:p>
        </p:txBody>
      </p:sp>
      <p:sp>
        <p:nvSpPr>
          <p:cNvPr id="48" name="object 41"/>
          <p:cNvSpPr/>
          <p:nvPr/>
        </p:nvSpPr>
        <p:spPr>
          <a:xfrm>
            <a:off x="5181600" y="2467356"/>
            <a:ext cx="2529840" cy="809752"/>
          </a:xfrm>
          <a:custGeom>
            <a:avLst/>
            <a:gdLst/>
            <a:ahLst/>
            <a:cxnLst/>
            <a:rect l="l" t="t" r="r" b="b"/>
            <a:pathLst>
              <a:path w="2529840" h="840104">
                <a:moveTo>
                  <a:pt x="0" y="839724"/>
                </a:moveTo>
                <a:lnTo>
                  <a:pt x="2529840" y="839724"/>
                </a:lnTo>
                <a:lnTo>
                  <a:pt x="2529840" y="0"/>
                </a:lnTo>
                <a:lnTo>
                  <a:pt x="0" y="0"/>
                </a:lnTo>
                <a:lnTo>
                  <a:pt x="0" y="839724"/>
                </a:lnTo>
                <a:close/>
              </a:path>
            </a:pathLst>
          </a:custGeom>
          <a:ln w="28575">
            <a:solidFill>
              <a:srgbClr val="000000"/>
            </a:solidFill>
          </a:ln>
        </p:spPr>
        <p:txBody>
          <a:bodyPr wrap="square" lIns="0" tIns="0" rIns="0" bIns="0" rtlCol="0"/>
          <a:lstStyle/>
          <a:p>
            <a:endParaRPr>
              <a:latin typeface="DIN Pro Medium" panose="020B0604020202020204" charset="0"/>
              <a:cs typeface="DIN Pro Medium" panose="020B0604020202020204" charset="0"/>
            </a:endParaRPr>
          </a:p>
        </p:txBody>
      </p:sp>
      <p:sp>
        <p:nvSpPr>
          <p:cNvPr id="49" name="object 42"/>
          <p:cNvSpPr txBox="1"/>
          <p:nvPr/>
        </p:nvSpPr>
        <p:spPr>
          <a:xfrm>
            <a:off x="5181600" y="2467355"/>
            <a:ext cx="2529840" cy="687368"/>
          </a:xfrm>
          <a:prstGeom prst="rect">
            <a:avLst/>
          </a:prstGeom>
        </p:spPr>
        <p:txBody>
          <a:bodyPr vert="horz" wrap="square" lIns="0" tIns="40640" rIns="0" bIns="0" rtlCol="0">
            <a:spAutoFit/>
          </a:bodyPr>
          <a:lstStyle/>
          <a:p>
            <a:pPr marL="334645" marR="328295" indent="7620" algn="ctr">
              <a:lnSpc>
                <a:spcPct val="100000"/>
              </a:lnSpc>
              <a:spcBef>
                <a:spcPts val="320"/>
              </a:spcBef>
            </a:pPr>
            <a:r>
              <a:rPr sz="1400" dirty="0">
                <a:latin typeface="DIN Pro Medium" panose="020B0604020202020204" charset="0"/>
                <a:cs typeface="DIN Pro Medium" panose="020B0604020202020204" charset="0"/>
              </a:rPr>
              <a:t>Срок</a:t>
            </a:r>
            <a:r>
              <a:rPr sz="1400" spc="-4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УПК</a:t>
            </a:r>
            <a:r>
              <a:rPr sz="1400" spc="-2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истекает</a:t>
            </a:r>
            <a:r>
              <a:rPr sz="1400" spc="-3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с</a:t>
            </a:r>
            <a:r>
              <a:rPr sz="1400" spc="-1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01 </a:t>
            </a:r>
            <a:r>
              <a:rPr sz="1400" spc="-3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января</a:t>
            </a:r>
            <a:r>
              <a:rPr sz="1400" spc="-1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2023</a:t>
            </a:r>
            <a:r>
              <a:rPr sz="1400" spc="-50"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г.</a:t>
            </a:r>
            <a:r>
              <a:rPr sz="1400" spc="-2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и</a:t>
            </a:r>
            <a:r>
              <a:rPr sz="1400" spc="-1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позднее</a:t>
            </a:r>
          </a:p>
        </p:txBody>
      </p:sp>
      <p:grpSp>
        <p:nvGrpSpPr>
          <p:cNvPr id="50" name="object 43"/>
          <p:cNvGrpSpPr/>
          <p:nvPr/>
        </p:nvGrpSpPr>
        <p:grpSpPr>
          <a:xfrm>
            <a:off x="417448" y="3569080"/>
            <a:ext cx="1990725" cy="2968670"/>
            <a:chOff x="417448" y="3569080"/>
            <a:chExt cx="1990725" cy="2559050"/>
          </a:xfrm>
        </p:grpSpPr>
        <p:sp>
          <p:nvSpPr>
            <p:cNvPr id="51" name="object 44"/>
            <p:cNvSpPr/>
            <p:nvPr/>
          </p:nvSpPr>
          <p:spPr>
            <a:xfrm>
              <a:off x="420623" y="3572255"/>
              <a:ext cx="1984375" cy="2552700"/>
            </a:xfrm>
            <a:custGeom>
              <a:avLst/>
              <a:gdLst/>
              <a:ahLst/>
              <a:cxnLst/>
              <a:rect l="l" t="t" r="r" b="b"/>
              <a:pathLst>
                <a:path w="1984375" h="2552700">
                  <a:moveTo>
                    <a:pt x="1984248" y="0"/>
                  </a:moveTo>
                  <a:lnTo>
                    <a:pt x="0" y="0"/>
                  </a:lnTo>
                  <a:lnTo>
                    <a:pt x="0" y="2552700"/>
                  </a:lnTo>
                  <a:lnTo>
                    <a:pt x="1984248" y="2552700"/>
                  </a:lnTo>
                  <a:lnTo>
                    <a:pt x="1984248" y="0"/>
                  </a:lnTo>
                  <a:close/>
                </a:path>
              </a:pathLst>
            </a:custGeom>
            <a:solidFill>
              <a:srgbClr val="FFFFFF"/>
            </a:solidFill>
          </p:spPr>
          <p:txBody>
            <a:bodyPr wrap="square" lIns="0" tIns="0" rIns="0" bIns="0" rtlCol="0"/>
            <a:lstStyle/>
            <a:p>
              <a:endParaRPr>
                <a:latin typeface="DIN Pro Medium" panose="020B0604020202020204" charset="0"/>
                <a:cs typeface="DIN Pro Medium" panose="020B0604020202020204" charset="0"/>
              </a:endParaRPr>
            </a:p>
          </p:txBody>
        </p:sp>
        <p:sp>
          <p:nvSpPr>
            <p:cNvPr id="52" name="object 45"/>
            <p:cNvSpPr/>
            <p:nvPr/>
          </p:nvSpPr>
          <p:spPr>
            <a:xfrm>
              <a:off x="420623" y="3572255"/>
              <a:ext cx="1984375" cy="2552700"/>
            </a:xfrm>
            <a:custGeom>
              <a:avLst/>
              <a:gdLst/>
              <a:ahLst/>
              <a:cxnLst/>
              <a:rect l="l" t="t" r="r" b="b"/>
              <a:pathLst>
                <a:path w="1984375" h="2552700">
                  <a:moveTo>
                    <a:pt x="0" y="2552700"/>
                  </a:moveTo>
                  <a:lnTo>
                    <a:pt x="1984248" y="2552700"/>
                  </a:lnTo>
                  <a:lnTo>
                    <a:pt x="1984248" y="0"/>
                  </a:lnTo>
                  <a:lnTo>
                    <a:pt x="0" y="0"/>
                  </a:lnTo>
                  <a:lnTo>
                    <a:pt x="0" y="2552700"/>
                  </a:lnTo>
                  <a:close/>
                </a:path>
              </a:pathLst>
            </a:custGeom>
            <a:ln w="28575">
              <a:solidFill>
                <a:srgbClr val="000000"/>
              </a:solidFill>
            </a:ln>
          </p:spPr>
          <p:txBody>
            <a:bodyPr wrap="square" lIns="0" tIns="0" rIns="0" bIns="0" rtlCol="0"/>
            <a:lstStyle/>
            <a:p>
              <a:endParaRPr>
                <a:latin typeface="DIN Pro Medium" panose="020B0604020202020204" charset="0"/>
                <a:cs typeface="DIN Pro Medium" panose="020B0604020202020204" charset="0"/>
              </a:endParaRPr>
            </a:p>
          </p:txBody>
        </p:sp>
      </p:grpSp>
      <p:sp>
        <p:nvSpPr>
          <p:cNvPr id="53" name="object 46"/>
          <p:cNvSpPr txBox="1"/>
          <p:nvPr/>
        </p:nvSpPr>
        <p:spPr>
          <a:xfrm>
            <a:off x="432942" y="3679818"/>
            <a:ext cx="1984375" cy="2634054"/>
          </a:xfrm>
          <a:prstGeom prst="rect">
            <a:avLst/>
          </a:prstGeom>
        </p:spPr>
        <p:txBody>
          <a:bodyPr vert="horz" wrap="square" lIns="0" tIns="40640" rIns="0" bIns="0" rtlCol="0">
            <a:spAutoFit/>
          </a:bodyPr>
          <a:lstStyle/>
          <a:p>
            <a:pPr marL="90805" marR="80645" algn="ctr">
              <a:lnSpc>
                <a:spcPct val="100000"/>
              </a:lnSpc>
              <a:spcBef>
                <a:spcPts val="320"/>
              </a:spcBef>
            </a:pPr>
            <a:r>
              <a:rPr sz="1400" dirty="0">
                <a:latin typeface="DIN Pro Medium" panose="020B0604020202020204" charset="0"/>
                <a:cs typeface="DIN Pro Medium" panose="020B0604020202020204" charset="0"/>
              </a:rPr>
              <a:t>Специалист</a:t>
            </a:r>
            <a:r>
              <a:rPr sz="1400" spc="-30"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был</a:t>
            </a:r>
            <a:r>
              <a:rPr sz="1400" spc="-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обязан </a:t>
            </a:r>
            <a:r>
              <a:rPr sz="1400" spc="-3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пройти</a:t>
            </a:r>
            <a:r>
              <a:rPr sz="1400" spc="-4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повышение</a:t>
            </a:r>
          </a:p>
          <a:p>
            <a:pPr marL="635" algn="ctr">
              <a:lnSpc>
                <a:spcPct val="100000"/>
              </a:lnSpc>
            </a:pPr>
            <a:r>
              <a:rPr sz="1400" dirty="0">
                <a:latin typeface="DIN Pro Medium" panose="020B0604020202020204" charset="0"/>
                <a:cs typeface="DIN Pro Medium" panose="020B0604020202020204" charset="0"/>
              </a:rPr>
              <a:t>квалификации.</a:t>
            </a:r>
            <a:r>
              <a:rPr sz="1400" spc="-6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Если</a:t>
            </a:r>
            <a:r>
              <a:rPr sz="1400" spc="-10"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не</a:t>
            </a:r>
            <a:endParaRPr sz="1400" dirty="0">
              <a:latin typeface="DIN Pro Medium" panose="020B0604020202020204" charset="0"/>
              <a:cs typeface="DIN Pro Medium" panose="020B0604020202020204" charset="0"/>
            </a:endParaRPr>
          </a:p>
          <a:p>
            <a:pPr algn="ctr">
              <a:lnSpc>
                <a:spcPct val="100000"/>
              </a:lnSpc>
            </a:pPr>
            <a:r>
              <a:rPr sz="1400" dirty="0">
                <a:latin typeface="DIN Pro Medium" panose="020B0604020202020204" charset="0"/>
                <a:cs typeface="DIN Pro Medium" panose="020B0604020202020204" charset="0"/>
              </a:rPr>
              <a:t>прошел</a:t>
            </a:r>
            <a:r>
              <a:rPr sz="1400" spc="-6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до</a:t>
            </a:r>
            <a:r>
              <a:rPr sz="1400" spc="-4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01</a:t>
            </a:r>
          </a:p>
          <a:p>
            <a:pPr marL="121285" marR="114300" indent="-2540" algn="ctr">
              <a:lnSpc>
                <a:spcPct val="100000"/>
              </a:lnSpc>
            </a:pPr>
            <a:r>
              <a:rPr lang="ru-RU" sz="1400" dirty="0" smtClean="0">
                <a:latin typeface="DIN Pro Medium" panose="020B0604020202020204" charset="0"/>
                <a:cs typeface="DIN Pro Medium" panose="020B0604020202020204" charset="0"/>
              </a:rPr>
              <a:t>с</a:t>
            </a:r>
            <a:r>
              <a:rPr sz="1400" dirty="0" err="1" smtClean="0">
                <a:latin typeface="DIN Pro Medium" panose="020B0604020202020204" charset="0"/>
                <a:cs typeface="DIN Pro Medium" panose="020B0604020202020204" charset="0"/>
              </a:rPr>
              <a:t>ентября</a:t>
            </a:r>
            <a:r>
              <a:rPr lang="ru-RU" sz="1400" dirty="0" smtClean="0">
                <a:latin typeface="DIN Pro Medium" panose="020B0604020202020204" charset="0"/>
                <a:cs typeface="DIN Pro Medium" panose="020B0604020202020204" charset="0"/>
              </a:rPr>
              <a:t> </a:t>
            </a:r>
            <a:r>
              <a:rPr sz="1400" dirty="0" smtClean="0">
                <a:latin typeface="DIN Pro Medium" panose="020B0604020202020204" charset="0"/>
                <a:cs typeface="DIN Pro Medium" panose="020B0604020202020204" charset="0"/>
              </a:rPr>
              <a:t>2022 </a:t>
            </a:r>
            <a:r>
              <a:rPr sz="1400" spc="-5" dirty="0">
                <a:latin typeface="DIN Pro Medium" panose="020B0604020202020204" charset="0"/>
                <a:cs typeface="DIN Pro Medium" panose="020B0604020202020204" charset="0"/>
              </a:rPr>
              <a:t>г., </a:t>
            </a:r>
            <a:r>
              <a:rPr sz="1400" dirty="0">
                <a:latin typeface="DIN Pro Medium" panose="020B0604020202020204" charset="0"/>
                <a:cs typeface="DIN Pro Medium" panose="020B0604020202020204" charset="0"/>
              </a:rPr>
              <a:t>то </a:t>
            </a:r>
            <a:r>
              <a:rPr sz="1400" spc="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обязан</a:t>
            </a:r>
            <a:r>
              <a:rPr sz="1400" spc="-45"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пройти</a:t>
            </a:r>
            <a:r>
              <a:rPr sz="1400" spc="-40"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НОК</a:t>
            </a:r>
            <a:r>
              <a:rPr sz="1400" spc="-1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до </a:t>
            </a:r>
            <a:r>
              <a:rPr sz="1400" spc="-3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01</a:t>
            </a:r>
            <a:r>
              <a:rPr sz="1400" spc="-2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сентября</a:t>
            </a:r>
            <a:r>
              <a:rPr sz="1400" spc="-2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2023</a:t>
            </a:r>
            <a:r>
              <a:rPr sz="1400" spc="-45"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г.</a:t>
            </a:r>
            <a:endParaRPr sz="1400" dirty="0">
              <a:latin typeface="DIN Pro Medium" panose="020B0604020202020204" charset="0"/>
              <a:cs typeface="DIN Pro Medium" panose="020B0604020202020204" charset="0"/>
            </a:endParaRPr>
          </a:p>
          <a:p>
            <a:pPr>
              <a:lnSpc>
                <a:spcPct val="100000"/>
              </a:lnSpc>
              <a:spcBef>
                <a:spcPts val="15"/>
              </a:spcBef>
            </a:pPr>
            <a:endParaRPr sz="1450" dirty="0">
              <a:latin typeface="DIN Pro Medium" panose="020B0604020202020204" charset="0"/>
              <a:cs typeface="DIN Pro Medium" panose="020B0604020202020204" charset="0"/>
            </a:endParaRPr>
          </a:p>
          <a:p>
            <a:pPr marL="4445" algn="ctr">
              <a:lnSpc>
                <a:spcPct val="100000"/>
              </a:lnSpc>
            </a:pPr>
            <a:r>
              <a:rPr sz="1400" dirty="0">
                <a:latin typeface="DIN Pro Medium" panose="020B0604020202020204" charset="0"/>
                <a:cs typeface="DIN Pro Medium" panose="020B0604020202020204" charset="0"/>
              </a:rPr>
              <a:t>(отсрочка</a:t>
            </a:r>
            <a:r>
              <a:rPr sz="1400" spc="-5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по</a:t>
            </a:r>
            <a:r>
              <a:rPr sz="1400" spc="-2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Приказу</a:t>
            </a:r>
          </a:p>
          <a:p>
            <a:pPr algn="ctr">
              <a:lnSpc>
                <a:spcPct val="100000"/>
              </a:lnSpc>
            </a:pPr>
            <a:r>
              <a:rPr sz="1400" b="1" dirty="0">
                <a:solidFill>
                  <a:srgbClr val="006FC0"/>
                </a:solidFill>
                <a:latin typeface="DIN Pro Medium" panose="020B0604020202020204" charset="0"/>
                <a:cs typeface="DIN Pro Medium" panose="020B0604020202020204" charset="0"/>
              </a:rPr>
              <a:t>№</a:t>
            </a:r>
            <a:r>
              <a:rPr sz="1400" b="1" spc="-30" dirty="0">
                <a:solidFill>
                  <a:srgbClr val="006FC0"/>
                </a:solidFill>
                <a:latin typeface="DIN Pro Medium" panose="020B0604020202020204" charset="0"/>
                <a:cs typeface="DIN Pro Medium" panose="020B0604020202020204" charset="0"/>
              </a:rPr>
              <a:t> </a:t>
            </a:r>
            <a:r>
              <a:rPr sz="1400" b="1" dirty="0">
                <a:solidFill>
                  <a:srgbClr val="006FC0"/>
                </a:solidFill>
                <a:latin typeface="DIN Pro Medium" panose="020B0604020202020204" charset="0"/>
                <a:cs typeface="DIN Pro Medium" panose="020B0604020202020204" charset="0"/>
              </a:rPr>
              <a:t>529/пр</a:t>
            </a:r>
            <a:r>
              <a:rPr sz="1400" dirty="0">
                <a:latin typeface="DIN Pro Medium" panose="020B0604020202020204" charset="0"/>
                <a:cs typeface="DIN Pro Medium" panose="020B0604020202020204" charset="0"/>
              </a:rPr>
              <a:t>)</a:t>
            </a:r>
          </a:p>
        </p:txBody>
      </p:sp>
      <p:grpSp>
        <p:nvGrpSpPr>
          <p:cNvPr id="54" name="object 47"/>
          <p:cNvGrpSpPr/>
          <p:nvPr/>
        </p:nvGrpSpPr>
        <p:grpSpPr>
          <a:xfrm>
            <a:off x="2600562" y="3567683"/>
            <a:ext cx="2266950" cy="2966383"/>
            <a:chOff x="2622676" y="3569080"/>
            <a:chExt cx="2266950" cy="2539365"/>
          </a:xfrm>
        </p:grpSpPr>
        <p:sp>
          <p:nvSpPr>
            <p:cNvPr id="55" name="object 48"/>
            <p:cNvSpPr/>
            <p:nvPr/>
          </p:nvSpPr>
          <p:spPr>
            <a:xfrm>
              <a:off x="2625851" y="3572255"/>
              <a:ext cx="2260600" cy="2533015"/>
            </a:xfrm>
            <a:custGeom>
              <a:avLst/>
              <a:gdLst/>
              <a:ahLst/>
              <a:cxnLst/>
              <a:rect l="l" t="t" r="r" b="b"/>
              <a:pathLst>
                <a:path w="2260600" h="2533015">
                  <a:moveTo>
                    <a:pt x="2260092" y="0"/>
                  </a:moveTo>
                  <a:lnTo>
                    <a:pt x="0" y="0"/>
                  </a:lnTo>
                  <a:lnTo>
                    <a:pt x="0" y="2532888"/>
                  </a:lnTo>
                  <a:lnTo>
                    <a:pt x="2260092" y="2532888"/>
                  </a:lnTo>
                  <a:lnTo>
                    <a:pt x="2260092" y="0"/>
                  </a:lnTo>
                  <a:close/>
                </a:path>
              </a:pathLst>
            </a:custGeom>
            <a:solidFill>
              <a:srgbClr val="FFFFFF"/>
            </a:solidFill>
          </p:spPr>
          <p:txBody>
            <a:bodyPr wrap="square" lIns="0" tIns="0" rIns="0" bIns="0" rtlCol="0"/>
            <a:lstStyle/>
            <a:p>
              <a:endParaRPr>
                <a:latin typeface="DIN Pro Medium" panose="020B0604020202020204" charset="0"/>
                <a:cs typeface="DIN Pro Medium" panose="020B0604020202020204" charset="0"/>
              </a:endParaRPr>
            </a:p>
          </p:txBody>
        </p:sp>
        <p:sp>
          <p:nvSpPr>
            <p:cNvPr id="56" name="object 49"/>
            <p:cNvSpPr/>
            <p:nvPr/>
          </p:nvSpPr>
          <p:spPr>
            <a:xfrm>
              <a:off x="2625851" y="3572255"/>
              <a:ext cx="2260600" cy="2533015"/>
            </a:xfrm>
            <a:custGeom>
              <a:avLst/>
              <a:gdLst/>
              <a:ahLst/>
              <a:cxnLst/>
              <a:rect l="l" t="t" r="r" b="b"/>
              <a:pathLst>
                <a:path w="2260600" h="2533015">
                  <a:moveTo>
                    <a:pt x="0" y="2532888"/>
                  </a:moveTo>
                  <a:lnTo>
                    <a:pt x="2260092" y="2532888"/>
                  </a:lnTo>
                  <a:lnTo>
                    <a:pt x="2260092" y="0"/>
                  </a:lnTo>
                  <a:lnTo>
                    <a:pt x="0" y="0"/>
                  </a:lnTo>
                  <a:lnTo>
                    <a:pt x="0" y="2532888"/>
                  </a:lnTo>
                  <a:close/>
                </a:path>
              </a:pathLst>
            </a:custGeom>
            <a:ln w="28575">
              <a:solidFill>
                <a:srgbClr val="000000"/>
              </a:solidFill>
            </a:ln>
          </p:spPr>
          <p:txBody>
            <a:bodyPr wrap="square" lIns="0" tIns="0" rIns="0" bIns="0" rtlCol="0"/>
            <a:lstStyle/>
            <a:p>
              <a:endParaRPr>
                <a:latin typeface="DIN Pro Medium" panose="020B0604020202020204" charset="0"/>
                <a:cs typeface="DIN Pro Medium" panose="020B0604020202020204" charset="0"/>
              </a:endParaRPr>
            </a:p>
          </p:txBody>
        </p:sp>
      </p:grpSp>
      <p:sp>
        <p:nvSpPr>
          <p:cNvPr id="57" name="object 50"/>
          <p:cNvSpPr txBox="1"/>
          <p:nvPr/>
        </p:nvSpPr>
        <p:spPr>
          <a:xfrm>
            <a:off x="2625851" y="3572255"/>
            <a:ext cx="2260600" cy="1549142"/>
          </a:xfrm>
          <a:prstGeom prst="rect">
            <a:avLst/>
          </a:prstGeom>
        </p:spPr>
        <p:txBody>
          <a:bodyPr vert="horz" wrap="square" lIns="0" tIns="40640" rIns="0" bIns="0" rtlCol="0">
            <a:spAutoFit/>
          </a:bodyPr>
          <a:lstStyle/>
          <a:p>
            <a:pPr marL="297180" marR="290195" indent="1270" algn="ctr">
              <a:lnSpc>
                <a:spcPct val="100000"/>
              </a:lnSpc>
              <a:spcBef>
                <a:spcPts val="320"/>
              </a:spcBef>
            </a:pPr>
            <a:r>
              <a:rPr sz="1400" spc="-5" dirty="0">
                <a:latin typeface="DIN Pro Medium" panose="020B0604020202020204" charset="0"/>
                <a:cs typeface="DIN Pro Medium" panose="020B0604020202020204" charset="0"/>
              </a:rPr>
              <a:t>Действует </a:t>
            </a:r>
            <a:r>
              <a:rPr sz="1400" dirty="0">
                <a:latin typeface="DIN Pro Medium" panose="020B0604020202020204" charset="0"/>
                <a:cs typeface="DIN Pro Medium" panose="020B0604020202020204" charset="0"/>
              </a:rPr>
              <a:t>отсрочка </a:t>
            </a:r>
            <a:r>
              <a:rPr sz="1400" spc="5"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прохождения</a:t>
            </a:r>
            <a:r>
              <a:rPr sz="1400" spc="-45"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НОК</a:t>
            </a:r>
            <a:r>
              <a:rPr sz="1400" spc="-2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по </a:t>
            </a:r>
            <a:r>
              <a:rPr sz="1400" spc="-335"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Приказу</a:t>
            </a:r>
            <a:r>
              <a:rPr sz="1400" spc="-30"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a:t>
            </a:r>
            <a:r>
              <a:rPr sz="1400" spc="-20" dirty="0">
                <a:latin typeface="DIN Pro Medium" panose="020B0604020202020204" charset="0"/>
                <a:cs typeface="DIN Pro Medium" panose="020B0604020202020204" charset="0"/>
              </a:rPr>
              <a:t> </a:t>
            </a:r>
            <a:r>
              <a:rPr sz="1400" b="1" dirty="0">
                <a:solidFill>
                  <a:srgbClr val="006FC0"/>
                </a:solidFill>
                <a:latin typeface="DIN Pro Medium" panose="020B0604020202020204" charset="0"/>
                <a:cs typeface="DIN Pro Medium" panose="020B0604020202020204" charset="0"/>
              </a:rPr>
              <a:t>529/пр</a:t>
            </a:r>
            <a:endParaRPr sz="1400" dirty="0">
              <a:latin typeface="DIN Pro Medium" panose="020B0604020202020204" charset="0"/>
              <a:cs typeface="DIN Pro Medium" panose="020B0604020202020204" charset="0"/>
            </a:endParaRPr>
          </a:p>
          <a:p>
            <a:pPr marL="132080" marR="124460" indent="207010" algn="ctr">
              <a:lnSpc>
                <a:spcPct val="100000"/>
              </a:lnSpc>
            </a:pPr>
            <a:r>
              <a:rPr sz="1400" dirty="0">
                <a:latin typeface="DIN Pro Medium" panose="020B0604020202020204" charset="0"/>
                <a:cs typeface="DIN Pro Medium" panose="020B0604020202020204" charset="0"/>
              </a:rPr>
              <a:t>на 12 месяцев со дня </a:t>
            </a:r>
            <a:r>
              <a:rPr sz="1400" spc="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окончания</a:t>
            </a:r>
            <a:r>
              <a:rPr sz="1400" spc="-65" dirty="0">
                <a:latin typeface="DIN Pro Medium" panose="020B0604020202020204" charset="0"/>
                <a:cs typeface="DIN Pro Medium" panose="020B0604020202020204" charset="0"/>
              </a:rPr>
              <a:t> </a:t>
            </a:r>
            <a:r>
              <a:rPr sz="1400" dirty="0" err="1">
                <a:latin typeface="DIN Pro Medium" panose="020B0604020202020204" charset="0"/>
                <a:cs typeface="DIN Pro Medium" panose="020B0604020202020204" charset="0"/>
              </a:rPr>
              <a:t>срока</a:t>
            </a:r>
            <a:r>
              <a:rPr sz="1400" spc="-50" dirty="0">
                <a:latin typeface="DIN Pro Medium" panose="020B0604020202020204" charset="0"/>
                <a:cs typeface="DIN Pro Medium" panose="020B0604020202020204" charset="0"/>
              </a:rPr>
              <a:t> </a:t>
            </a:r>
            <a:r>
              <a:rPr sz="1400" dirty="0" err="1" smtClean="0">
                <a:latin typeface="DIN Pro Medium" panose="020B0604020202020204" charset="0"/>
                <a:cs typeface="DIN Pro Medium" panose="020B0604020202020204" charset="0"/>
              </a:rPr>
              <a:t>действия</a:t>
            </a:r>
            <a:r>
              <a:rPr lang="ru-RU" sz="1400" dirty="0" smtClean="0">
                <a:latin typeface="DIN Pro Medium" panose="020B0604020202020204" charset="0"/>
                <a:cs typeface="DIN Pro Medium" panose="020B0604020202020204" charset="0"/>
              </a:rPr>
              <a:t> </a:t>
            </a:r>
            <a:r>
              <a:rPr sz="1400" dirty="0" smtClean="0">
                <a:latin typeface="DIN Pro Medium" panose="020B0604020202020204" charset="0"/>
                <a:cs typeface="DIN Pro Medium" panose="020B0604020202020204" charset="0"/>
              </a:rPr>
              <a:t>УПК</a:t>
            </a:r>
            <a:endParaRPr sz="1400" dirty="0">
              <a:latin typeface="DIN Pro Medium" panose="020B0604020202020204" charset="0"/>
              <a:cs typeface="DIN Pro Medium" panose="020B0604020202020204" charset="0"/>
            </a:endParaRPr>
          </a:p>
        </p:txBody>
      </p:sp>
      <p:grpSp>
        <p:nvGrpSpPr>
          <p:cNvPr id="58" name="object 51"/>
          <p:cNvGrpSpPr/>
          <p:nvPr/>
        </p:nvGrpSpPr>
        <p:grpSpPr>
          <a:xfrm>
            <a:off x="5148070" y="3573742"/>
            <a:ext cx="2538095" cy="2956615"/>
            <a:chOff x="5144896" y="3517265"/>
            <a:chExt cx="2538095" cy="2576195"/>
          </a:xfrm>
        </p:grpSpPr>
        <p:sp>
          <p:nvSpPr>
            <p:cNvPr id="59" name="object 52"/>
            <p:cNvSpPr/>
            <p:nvPr/>
          </p:nvSpPr>
          <p:spPr>
            <a:xfrm>
              <a:off x="5148071" y="3520440"/>
              <a:ext cx="2531745" cy="2569845"/>
            </a:xfrm>
            <a:custGeom>
              <a:avLst/>
              <a:gdLst/>
              <a:ahLst/>
              <a:cxnLst/>
              <a:rect l="l" t="t" r="r" b="b"/>
              <a:pathLst>
                <a:path w="2531745" h="2569845">
                  <a:moveTo>
                    <a:pt x="2531364" y="0"/>
                  </a:moveTo>
                  <a:lnTo>
                    <a:pt x="0" y="0"/>
                  </a:lnTo>
                  <a:lnTo>
                    <a:pt x="0" y="2569464"/>
                  </a:lnTo>
                  <a:lnTo>
                    <a:pt x="2531364" y="2569464"/>
                  </a:lnTo>
                  <a:lnTo>
                    <a:pt x="2531364" y="0"/>
                  </a:lnTo>
                  <a:close/>
                </a:path>
              </a:pathLst>
            </a:custGeom>
            <a:solidFill>
              <a:srgbClr val="FFFFFF"/>
            </a:solidFill>
          </p:spPr>
          <p:txBody>
            <a:bodyPr wrap="square" lIns="0" tIns="0" rIns="0" bIns="0" rtlCol="0"/>
            <a:lstStyle/>
            <a:p>
              <a:endParaRPr>
                <a:latin typeface="DIN Pro Medium" panose="020B0604020202020204" charset="0"/>
                <a:cs typeface="DIN Pro Medium" panose="020B0604020202020204" charset="0"/>
              </a:endParaRPr>
            </a:p>
          </p:txBody>
        </p:sp>
        <p:sp>
          <p:nvSpPr>
            <p:cNvPr id="60" name="object 53"/>
            <p:cNvSpPr/>
            <p:nvPr/>
          </p:nvSpPr>
          <p:spPr>
            <a:xfrm>
              <a:off x="5148071" y="3520440"/>
              <a:ext cx="2531745" cy="2569845"/>
            </a:xfrm>
            <a:custGeom>
              <a:avLst/>
              <a:gdLst/>
              <a:ahLst/>
              <a:cxnLst/>
              <a:rect l="l" t="t" r="r" b="b"/>
              <a:pathLst>
                <a:path w="2531745" h="2569845">
                  <a:moveTo>
                    <a:pt x="0" y="2569464"/>
                  </a:moveTo>
                  <a:lnTo>
                    <a:pt x="2531364" y="2569464"/>
                  </a:lnTo>
                  <a:lnTo>
                    <a:pt x="2531364" y="0"/>
                  </a:lnTo>
                  <a:lnTo>
                    <a:pt x="0" y="0"/>
                  </a:lnTo>
                  <a:lnTo>
                    <a:pt x="0" y="2569464"/>
                  </a:lnTo>
                  <a:close/>
                </a:path>
              </a:pathLst>
            </a:custGeom>
            <a:ln w="28575">
              <a:solidFill>
                <a:schemeClr val="tx1"/>
              </a:solidFill>
            </a:ln>
          </p:spPr>
          <p:txBody>
            <a:bodyPr wrap="square" lIns="0" tIns="0" rIns="0" bIns="0" rtlCol="0"/>
            <a:lstStyle/>
            <a:p>
              <a:endParaRPr>
                <a:latin typeface="DIN Pro Medium" panose="020B0604020202020204" charset="0"/>
                <a:cs typeface="DIN Pro Medium" panose="020B0604020202020204" charset="0"/>
              </a:endParaRPr>
            </a:p>
          </p:txBody>
        </p:sp>
      </p:grpSp>
      <p:sp>
        <p:nvSpPr>
          <p:cNvPr id="61" name="object 54"/>
          <p:cNvSpPr txBox="1"/>
          <p:nvPr/>
        </p:nvSpPr>
        <p:spPr>
          <a:xfrm>
            <a:off x="5169292" y="3572096"/>
            <a:ext cx="2531745" cy="2849498"/>
          </a:xfrm>
          <a:prstGeom prst="rect">
            <a:avLst/>
          </a:prstGeom>
        </p:spPr>
        <p:txBody>
          <a:bodyPr vert="horz" wrap="square" lIns="0" tIns="40640" rIns="0" bIns="0" rtlCol="0">
            <a:spAutoFit/>
          </a:bodyPr>
          <a:lstStyle/>
          <a:p>
            <a:pPr marL="1270" algn="ctr">
              <a:lnSpc>
                <a:spcPct val="100000"/>
              </a:lnSpc>
              <a:spcBef>
                <a:spcPts val="320"/>
              </a:spcBef>
            </a:pPr>
            <a:r>
              <a:rPr sz="1400" dirty="0">
                <a:latin typeface="DIN Pro Medium" panose="020B0604020202020204" charset="0"/>
                <a:cs typeface="DIN Pro Medium" panose="020B0604020202020204" charset="0"/>
              </a:rPr>
              <a:t>Специалист</a:t>
            </a:r>
            <a:r>
              <a:rPr sz="1400" spc="-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обязан</a:t>
            </a:r>
            <a:r>
              <a:rPr sz="1400" spc="-4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проходить</a:t>
            </a:r>
          </a:p>
          <a:p>
            <a:pPr marL="3175" algn="ctr">
              <a:lnSpc>
                <a:spcPct val="100000"/>
              </a:lnSpc>
            </a:pPr>
            <a:r>
              <a:rPr sz="1400" spc="-5" dirty="0">
                <a:latin typeface="DIN Pro Medium" panose="020B0604020202020204" charset="0"/>
                <a:cs typeface="DIN Pro Medium" panose="020B0604020202020204" charset="0"/>
              </a:rPr>
              <a:t>НОК </a:t>
            </a:r>
            <a:r>
              <a:rPr sz="1400" dirty="0">
                <a:latin typeface="DIN Pro Medium" panose="020B0604020202020204" charset="0"/>
                <a:cs typeface="DIN Pro Medium" panose="020B0604020202020204" charset="0"/>
              </a:rPr>
              <a:t>не</a:t>
            </a:r>
            <a:r>
              <a:rPr sz="1400" spc="-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реже</a:t>
            </a:r>
            <a:r>
              <a:rPr sz="1400" spc="-2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1</a:t>
            </a:r>
            <a:r>
              <a:rPr sz="1400" spc="-2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раза</a:t>
            </a:r>
            <a:r>
              <a:rPr sz="1400" spc="-1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в</a:t>
            </a:r>
            <a:r>
              <a:rPr sz="1400" spc="-1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5</a:t>
            </a:r>
            <a:r>
              <a:rPr sz="1400" spc="-1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лет.</a:t>
            </a:r>
          </a:p>
          <a:p>
            <a:pPr>
              <a:lnSpc>
                <a:spcPct val="100000"/>
              </a:lnSpc>
              <a:spcBef>
                <a:spcPts val="15"/>
              </a:spcBef>
            </a:pPr>
            <a:endParaRPr sz="1450" dirty="0">
              <a:latin typeface="DIN Pro Medium" panose="020B0604020202020204" charset="0"/>
              <a:cs typeface="DIN Pro Medium" panose="020B0604020202020204" charset="0"/>
            </a:endParaRPr>
          </a:p>
          <a:p>
            <a:pPr marL="138430" marR="132080" algn="ctr">
              <a:lnSpc>
                <a:spcPct val="100000"/>
              </a:lnSpc>
            </a:pPr>
            <a:r>
              <a:rPr sz="1400" dirty="0">
                <a:latin typeface="DIN Pro Medium" panose="020B0604020202020204" charset="0"/>
                <a:cs typeface="DIN Pro Medium" panose="020B0604020202020204" charset="0"/>
              </a:rPr>
              <a:t>Согласно</a:t>
            </a:r>
            <a:r>
              <a:rPr sz="1400" spc="-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a:t>
            </a:r>
            <a:r>
              <a:rPr sz="1400" spc="-2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5</a:t>
            </a:r>
            <a:r>
              <a:rPr sz="1400" spc="-3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Приложения</a:t>
            </a:r>
            <a:r>
              <a:rPr sz="1400" spc="-4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 </a:t>
            </a:r>
            <a:r>
              <a:rPr sz="1400" spc="-3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5</a:t>
            </a:r>
            <a:r>
              <a:rPr sz="1400" spc="-2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к</a:t>
            </a:r>
            <a:r>
              <a:rPr sz="1400" spc="-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Приказу</a:t>
            </a:r>
            <a:r>
              <a:rPr sz="1400" spc="-2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a:t>
            </a:r>
            <a:r>
              <a:rPr sz="1400" spc="-15" dirty="0">
                <a:latin typeface="DIN Pro Medium" panose="020B0604020202020204" charset="0"/>
                <a:cs typeface="DIN Pro Medium" panose="020B0604020202020204" charset="0"/>
              </a:rPr>
              <a:t> </a:t>
            </a:r>
            <a:r>
              <a:rPr sz="1400" b="1" dirty="0">
                <a:solidFill>
                  <a:srgbClr val="006FC0"/>
                </a:solidFill>
                <a:latin typeface="DIN Pro Medium" panose="020B0604020202020204" charset="0"/>
                <a:cs typeface="DIN Pro Medium" panose="020B0604020202020204" charset="0"/>
              </a:rPr>
              <a:t>286/пр</a:t>
            </a:r>
            <a:endParaRPr sz="1400" dirty="0">
              <a:latin typeface="DIN Pro Medium" panose="020B0604020202020204" charset="0"/>
              <a:cs typeface="DIN Pro Medium" panose="020B0604020202020204" charset="0"/>
            </a:endParaRPr>
          </a:p>
          <a:p>
            <a:pPr marL="313690" marR="304165" indent="-635" algn="ctr">
              <a:lnSpc>
                <a:spcPct val="100000"/>
              </a:lnSpc>
            </a:pPr>
            <a:r>
              <a:rPr sz="1400" dirty="0">
                <a:latin typeface="DIN Pro Medium" panose="020B0604020202020204" charset="0"/>
                <a:cs typeface="DIN Pro Medium" panose="020B0604020202020204" charset="0"/>
              </a:rPr>
              <a:t>непрохождение </a:t>
            </a:r>
            <a:r>
              <a:rPr sz="1400" spc="-5" dirty="0">
                <a:latin typeface="DIN Pro Medium" panose="020B0604020202020204" charset="0"/>
                <a:cs typeface="DIN Pro Medium" panose="020B0604020202020204" charset="0"/>
              </a:rPr>
              <a:t>НОК </a:t>
            </a:r>
            <a:r>
              <a:rPr sz="1400" dirty="0">
                <a:latin typeface="DIN Pro Medium" panose="020B0604020202020204" charset="0"/>
                <a:cs typeface="DIN Pro Medium" panose="020B0604020202020204" charset="0"/>
              </a:rPr>
              <a:t>не </a:t>
            </a:r>
            <a:r>
              <a:rPr sz="1400" spc="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является</a:t>
            </a:r>
            <a:r>
              <a:rPr sz="1400" spc="-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основанием</a:t>
            </a:r>
            <a:r>
              <a:rPr sz="1400" spc="-70"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для</a:t>
            </a:r>
          </a:p>
          <a:p>
            <a:pPr marL="133985" marR="125095" algn="ctr">
              <a:lnSpc>
                <a:spcPct val="100000"/>
              </a:lnSpc>
            </a:pPr>
            <a:r>
              <a:rPr sz="1400" dirty="0">
                <a:latin typeface="DIN Pro Medium" panose="020B0604020202020204" charset="0"/>
                <a:cs typeface="DIN Pro Medium" panose="020B0604020202020204" charset="0"/>
              </a:rPr>
              <a:t>исключения</a:t>
            </a:r>
            <a:r>
              <a:rPr sz="1400" spc="-4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сведений</a:t>
            </a:r>
            <a:r>
              <a:rPr sz="1400" spc="-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из</a:t>
            </a:r>
            <a:r>
              <a:rPr sz="1400" spc="-40"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НРС </a:t>
            </a:r>
            <a:r>
              <a:rPr sz="1400" spc="-3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до истечения 5 </a:t>
            </a:r>
            <a:r>
              <a:rPr sz="1400" spc="-5" dirty="0">
                <a:latin typeface="DIN Pro Medium" panose="020B0604020202020204" charset="0"/>
                <a:cs typeface="DIN Pro Medium" panose="020B0604020202020204" charset="0"/>
              </a:rPr>
              <a:t>лет </a:t>
            </a:r>
            <a:r>
              <a:rPr sz="1400" dirty="0">
                <a:latin typeface="DIN Pro Medium" panose="020B0604020202020204" charset="0"/>
                <a:cs typeface="DIN Pro Medium" panose="020B0604020202020204" charset="0"/>
              </a:rPr>
              <a:t>со дня </a:t>
            </a:r>
            <a:r>
              <a:rPr sz="1400" spc="5" dirty="0">
                <a:latin typeface="DIN Pro Medium" panose="020B0604020202020204" charset="0"/>
                <a:cs typeface="DIN Pro Medium" panose="020B0604020202020204" charset="0"/>
              </a:rPr>
              <a:t> </a:t>
            </a:r>
            <a:r>
              <a:rPr sz="1400" spc="-5" dirty="0">
                <a:latin typeface="DIN Pro Medium" panose="020B0604020202020204" charset="0"/>
                <a:cs typeface="DIN Pro Medium" panose="020B0604020202020204" charset="0"/>
              </a:rPr>
              <a:t>прохождения</a:t>
            </a:r>
            <a:r>
              <a:rPr sz="1400" spc="-35" dirty="0">
                <a:latin typeface="DIN Pro Medium" panose="020B0604020202020204" charset="0"/>
                <a:cs typeface="DIN Pro Medium" panose="020B0604020202020204" charset="0"/>
              </a:rPr>
              <a:t> </a:t>
            </a:r>
            <a:r>
              <a:rPr sz="1400" dirty="0">
                <a:latin typeface="DIN Pro Medium" panose="020B0604020202020204" charset="0"/>
                <a:cs typeface="DIN Pro Medium" panose="020B0604020202020204" charset="0"/>
              </a:rPr>
              <a:t>повышения</a:t>
            </a:r>
          </a:p>
          <a:p>
            <a:pPr algn="ctr">
              <a:lnSpc>
                <a:spcPct val="100000"/>
              </a:lnSpc>
            </a:pPr>
            <a:r>
              <a:rPr sz="1400" dirty="0">
                <a:latin typeface="DIN Pro Medium" panose="020B0604020202020204" charset="0"/>
                <a:cs typeface="DIN Pro Medium" panose="020B0604020202020204" charset="0"/>
              </a:rPr>
              <a:t>квалификации</a:t>
            </a:r>
          </a:p>
        </p:txBody>
      </p:sp>
      <p:sp>
        <p:nvSpPr>
          <p:cNvPr id="62" name="object 64"/>
          <p:cNvSpPr/>
          <p:nvPr/>
        </p:nvSpPr>
        <p:spPr>
          <a:xfrm>
            <a:off x="1300035" y="3317093"/>
            <a:ext cx="285115" cy="230504"/>
          </a:xfrm>
          <a:custGeom>
            <a:avLst/>
            <a:gdLst/>
            <a:ahLst/>
            <a:cxnLst/>
            <a:rect l="l" t="t" r="r" b="b"/>
            <a:pathLst>
              <a:path w="285115" h="230504">
                <a:moveTo>
                  <a:pt x="0" y="115062"/>
                </a:moveTo>
                <a:lnTo>
                  <a:pt x="71247" y="115062"/>
                </a:lnTo>
                <a:lnTo>
                  <a:pt x="71247" y="0"/>
                </a:lnTo>
                <a:lnTo>
                  <a:pt x="213741" y="0"/>
                </a:lnTo>
                <a:lnTo>
                  <a:pt x="213741" y="115062"/>
                </a:lnTo>
                <a:lnTo>
                  <a:pt x="284988" y="115062"/>
                </a:lnTo>
                <a:lnTo>
                  <a:pt x="142494" y="230124"/>
                </a:lnTo>
                <a:lnTo>
                  <a:pt x="0" y="115062"/>
                </a:lnTo>
                <a:close/>
              </a:path>
            </a:pathLst>
          </a:custGeom>
          <a:ln w="28575">
            <a:solidFill>
              <a:srgbClr val="4471C4"/>
            </a:solidFill>
          </a:ln>
        </p:spPr>
        <p:txBody>
          <a:bodyPr wrap="square" lIns="0" tIns="0" rIns="0" bIns="0" rtlCol="0"/>
          <a:lstStyle/>
          <a:p>
            <a:endParaRPr>
              <a:latin typeface="DIN Pro Medium" panose="020B0604020202020204" charset="0"/>
              <a:cs typeface="DIN Pro Medium" panose="020B0604020202020204" charset="0"/>
            </a:endParaRPr>
          </a:p>
        </p:txBody>
      </p:sp>
      <p:sp>
        <p:nvSpPr>
          <p:cNvPr id="63" name="object 64"/>
          <p:cNvSpPr/>
          <p:nvPr/>
        </p:nvSpPr>
        <p:spPr>
          <a:xfrm>
            <a:off x="1300034" y="2181713"/>
            <a:ext cx="285115" cy="230504"/>
          </a:xfrm>
          <a:custGeom>
            <a:avLst/>
            <a:gdLst/>
            <a:ahLst/>
            <a:cxnLst/>
            <a:rect l="l" t="t" r="r" b="b"/>
            <a:pathLst>
              <a:path w="285115" h="230504">
                <a:moveTo>
                  <a:pt x="0" y="115062"/>
                </a:moveTo>
                <a:lnTo>
                  <a:pt x="71247" y="115062"/>
                </a:lnTo>
                <a:lnTo>
                  <a:pt x="71247" y="0"/>
                </a:lnTo>
                <a:lnTo>
                  <a:pt x="213741" y="0"/>
                </a:lnTo>
                <a:lnTo>
                  <a:pt x="213741" y="115062"/>
                </a:lnTo>
                <a:lnTo>
                  <a:pt x="284988" y="115062"/>
                </a:lnTo>
                <a:lnTo>
                  <a:pt x="142494" y="230124"/>
                </a:lnTo>
                <a:lnTo>
                  <a:pt x="0" y="115062"/>
                </a:lnTo>
                <a:close/>
              </a:path>
            </a:pathLst>
          </a:custGeom>
          <a:ln w="28575">
            <a:solidFill>
              <a:srgbClr val="4471C4"/>
            </a:solidFill>
          </a:ln>
        </p:spPr>
        <p:txBody>
          <a:bodyPr wrap="square" lIns="0" tIns="0" rIns="0" bIns="0" rtlCol="0"/>
          <a:lstStyle/>
          <a:p>
            <a:endParaRPr>
              <a:latin typeface="DIN Pro Medium" panose="020B0604020202020204" charset="0"/>
              <a:cs typeface="DIN Pro Medium" panose="020B0604020202020204" charset="0"/>
            </a:endParaRPr>
          </a:p>
        </p:txBody>
      </p:sp>
      <p:sp>
        <p:nvSpPr>
          <p:cNvPr id="64" name="object 64"/>
          <p:cNvSpPr/>
          <p:nvPr/>
        </p:nvSpPr>
        <p:spPr>
          <a:xfrm>
            <a:off x="3617339" y="3309940"/>
            <a:ext cx="285115" cy="230504"/>
          </a:xfrm>
          <a:custGeom>
            <a:avLst/>
            <a:gdLst/>
            <a:ahLst/>
            <a:cxnLst/>
            <a:rect l="l" t="t" r="r" b="b"/>
            <a:pathLst>
              <a:path w="285115" h="230504">
                <a:moveTo>
                  <a:pt x="0" y="115062"/>
                </a:moveTo>
                <a:lnTo>
                  <a:pt x="71247" y="115062"/>
                </a:lnTo>
                <a:lnTo>
                  <a:pt x="71247" y="0"/>
                </a:lnTo>
                <a:lnTo>
                  <a:pt x="213741" y="0"/>
                </a:lnTo>
                <a:lnTo>
                  <a:pt x="213741" y="115062"/>
                </a:lnTo>
                <a:lnTo>
                  <a:pt x="284988" y="115062"/>
                </a:lnTo>
                <a:lnTo>
                  <a:pt x="142494" y="230124"/>
                </a:lnTo>
                <a:lnTo>
                  <a:pt x="0" y="115062"/>
                </a:lnTo>
                <a:close/>
              </a:path>
            </a:pathLst>
          </a:custGeom>
          <a:ln w="28575">
            <a:solidFill>
              <a:srgbClr val="4471C4"/>
            </a:solidFill>
          </a:ln>
        </p:spPr>
        <p:txBody>
          <a:bodyPr wrap="square" lIns="0" tIns="0" rIns="0" bIns="0" rtlCol="0"/>
          <a:lstStyle/>
          <a:p>
            <a:endParaRPr>
              <a:latin typeface="DIN Pro Medium" panose="020B0604020202020204" charset="0"/>
              <a:cs typeface="DIN Pro Medium" panose="020B0604020202020204" charset="0"/>
            </a:endParaRPr>
          </a:p>
        </p:txBody>
      </p:sp>
      <p:sp>
        <p:nvSpPr>
          <p:cNvPr id="65" name="object 64"/>
          <p:cNvSpPr/>
          <p:nvPr/>
        </p:nvSpPr>
        <p:spPr>
          <a:xfrm>
            <a:off x="3596805" y="2180324"/>
            <a:ext cx="285115" cy="230504"/>
          </a:xfrm>
          <a:custGeom>
            <a:avLst/>
            <a:gdLst/>
            <a:ahLst/>
            <a:cxnLst/>
            <a:rect l="l" t="t" r="r" b="b"/>
            <a:pathLst>
              <a:path w="285115" h="230504">
                <a:moveTo>
                  <a:pt x="0" y="115062"/>
                </a:moveTo>
                <a:lnTo>
                  <a:pt x="71247" y="115062"/>
                </a:lnTo>
                <a:lnTo>
                  <a:pt x="71247" y="0"/>
                </a:lnTo>
                <a:lnTo>
                  <a:pt x="213741" y="0"/>
                </a:lnTo>
                <a:lnTo>
                  <a:pt x="213741" y="115062"/>
                </a:lnTo>
                <a:lnTo>
                  <a:pt x="284988" y="115062"/>
                </a:lnTo>
                <a:lnTo>
                  <a:pt x="142494" y="230124"/>
                </a:lnTo>
                <a:lnTo>
                  <a:pt x="0" y="115062"/>
                </a:lnTo>
                <a:close/>
              </a:path>
            </a:pathLst>
          </a:custGeom>
          <a:ln w="28575">
            <a:solidFill>
              <a:srgbClr val="4471C4"/>
            </a:solidFill>
          </a:ln>
        </p:spPr>
        <p:txBody>
          <a:bodyPr wrap="square" lIns="0" tIns="0" rIns="0" bIns="0" rtlCol="0"/>
          <a:lstStyle/>
          <a:p>
            <a:endParaRPr>
              <a:latin typeface="DIN Pro Medium" panose="020B0604020202020204" charset="0"/>
              <a:cs typeface="DIN Pro Medium" panose="020B0604020202020204" charset="0"/>
            </a:endParaRPr>
          </a:p>
        </p:txBody>
      </p:sp>
      <p:sp>
        <p:nvSpPr>
          <p:cNvPr id="66" name="object 64"/>
          <p:cNvSpPr/>
          <p:nvPr/>
        </p:nvSpPr>
        <p:spPr>
          <a:xfrm>
            <a:off x="6336473" y="2144335"/>
            <a:ext cx="285115" cy="230504"/>
          </a:xfrm>
          <a:custGeom>
            <a:avLst/>
            <a:gdLst/>
            <a:ahLst/>
            <a:cxnLst/>
            <a:rect l="l" t="t" r="r" b="b"/>
            <a:pathLst>
              <a:path w="285115" h="230504">
                <a:moveTo>
                  <a:pt x="0" y="115062"/>
                </a:moveTo>
                <a:lnTo>
                  <a:pt x="71247" y="115062"/>
                </a:lnTo>
                <a:lnTo>
                  <a:pt x="71247" y="0"/>
                </a:lnTo>
                <a:lnTo>
                  <a:pt x="213741" y="0"/>
                </a:lnTo>
                <a:lnTo>
                  <a:pt x="213741" y="115062"/>
                </a:lnTo>
                <a:lnTo>
                  <a:pt x="284988" y="115062"/>
                </a:lnTo>
                <a:lnTo>
                  <a:pt x="142494" y="230124"/>
                </a:lnTo>
                <a:lnTo>
                  <a:pt x="0" y="115062"/>
                </a:lnTo>
                <a:close/>
              </a:path>
            </a:pathLst>
          </a:custGeom>
          <a:ln w="28575">
            <a:solidFill>
              <a:srgbClr val="4471C4"/>
            </a:solidFill>
          </a:ln>
        </p:spPr>
        <p:txBody>
          <a:bodyPr wrap="square" lIns="0" tIns="0" rIns="0" bIns="0" rtlCol="0"/>
          <a:lstStyle/>
          <a:p>
            <a:endParaRPr>
              <a:latin typeface="DIN Pro Medium" panose="020B0604020202020204" charset="0"/>
              <a:cs typeface="DIN Pro Medium" panose="020B0604020202020204" charset="0"/>
            </a:endParaRPr>
          </a:p>
        </p:txBody>
      </p:sp>
      <p:sp>
        <p:nvSpPr>
          <p:cNvPr id="67" name="object 64"/>
          <p:cNvSpPr/>
          <p:nvPr/>
        </p:nvSpPr>
        <p:spPr>
          <a:xfrm>
            <a:off x="6355142" y="3334459"/>
            <a:ext cx="285115" cy="230504"/>
          </a:xfrm>
          <a:custGeom>
            <a:avLst/>
            <a:gdLst/>
            <a:ahLst/>
            <a:cxnLst/>
            <a:rect l="l" t="t" r="r" b="b"/>
            <a:pathLst>
              <a:path w="285115" h="230504">
                <a:moveTo>
                  <a:pt x="0" y="115062"/>
                </a:moveTo>
                <a:lnTo>
                  <a:pt x="71247" y="115062"/>
                </a:lnTo>
                <a:lnTo>
                  <a:pt x="71247" y="0"/>
                </a:lnTo>
                <a:lnTo>
                  <a:pt x="213741" y="0"/>
                </a:lnTo>
                <a:lnTo>
                  <a:pt x="213741" y="115062"/>
                </a:lnTo>
                <a:lnTo>
                  <a:pt x="284988" y="115062"/>
                </a:lnTo>
                <a:lnTo>
                  <a:pt x="142494" y="230124"/>
                </a:lnTo>
                <a:lnTo>
                  <a:pt x="0" y="115062"/>
                </a:lnTo>
                <a:close/>
              </a:path>
            </a:pathLst>
          </a:custGeom>
          <a:ln w="28575">
            <a:solidFill>
              <a:srgbClr val="4471C4"/>
            </a:solidFill>
          </a:ln>
        </p:spPr>
        <p:txBody>
          <a:bodyPr wrap="square" lIns="0" tIns="0" rIns="0" bIns="0" rtlCol="0"/>
          <a:lstStyle/>
          <a:p>
            <a:endParaRPr>
              <a:latin typeface="DIN Pro Medium" panose="020B0604020202020204" charset="0"/>
              <a:cs typeface="DIN Pro Medium" panose="020B0604020202020204" charset="0"/>
            </a:endParaRPr>
          </a:p>
        </p:txBody>
      </p:sp>
      <p:sp>
        <p:nvSpPr>
          <p:cNvPr id="68" name="Стрелка углом вверх 67"/>
          <p:cNvSpPr/>
          <p:nvPr/>
        </p:nvSpPr>
        <p:spPr>
          <a:xfrm rot="5400000">
            <a:off x="8269926" y="1969078"/>
            <a:ext cx="1043306" cy="528057"/>
          </a:xfrm>
          <a:prstGeom prst="bentUp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Стрелка углом вверх 68"/>
          <p:cNvSpPr/>
          <p:nvPr/>
        </p:nvSpPr>
        <p:spPr>
          <a:xfrm rot="5400000">
            <a:off x="7265679" y="2647880"/>
            <a:ext cx="2721341" cy="848491"/>
          </a:xfrm>
          <a:prstGeom prst="bentUp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p:cNvSpPr txBox="1"/>
          <p:nvPr/>
        </p:nvSpPr>
        <p:spPr>
          <a:xfrm>
            <a:off x="11776233" y="6304359"/>
            <a:ext cx="367408" cy="307777"/>
          </a:xfrm>
          <a:prstGeom prst="rect">
            <a:avLst/>
          </a:prstGeom>
          <a:noFill/>
        </p:spPr>
        <p:txBody>
          <a:bodyPr wrap="none" rtlCol="0">
            <a:spAutoFit/>
          </a:bodyPr>
          <a:lstStyle/>
          <a:p>
            <a:r>
              <a:rPr lang="ru-RU" sz="1400" dirty="0" smtClean="0"/>
              <a:t>15</a:t>
            </a:r>
            <a:endParaRPr lang="ru-RU" sz="1400" dirty="0"/>
          </a:p>
        </p:txBody>
      </p:sp>
    </p:spTree>
    <p:extLst>
      <p:ext uri="{BB962C8B-B14F-4D97-AF65-F5344CB8AC3E}">
        <p14:creationId xmlns:p14="http://schemas.microsoft.com/office/powerpoint/2010/main" val="2750079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Рисунок 44">
            <a:extLst>
              <a:ext uri="{FF2B5EF4-FFF2-40B4-BE49-F238E27FC236}">
                <a16:creationId xmlns="" xmlns:a16="http://schemas.microsoft.com/office/drawing/2014/main" id="{F4342E22-5696-F448-9F5B-7BA94AFDE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4" name="Прямоугольник 43"/>
          <p:cNvSpPr/>
          <p:nvPr/>
        </p:nvSpPr>
        <p:spPr>
          <a:xfrm>
            <a:off x="1926172" y="0"/>
            <a:ext cx="8339656" cy="954107"/>
          </a:xfrm>
          <a:prstGeom prst="rect">
            <a:avLst/>
          </a:prstGeom>
        </p:spPr>
        <p:txBody>
          <a:bodyPr wrap="square">
            <a:spAutoFit/>
          </a:bodyPr>
          <a:lstStyle/>
          <a:p>
            <a:pPr algn="ctr">
              <a:spcAft>
                <a:spcPts val="0"/>
              </a:spcAft>
            </a:pP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Независимая оценка квалификации до 01.09.2023</a:t>
            </a:r>
            <a:endParaRPr lang="ru-RU" sz="28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endParaRPr>
          </a:p>
        </p:txBody>
      </p:sp>
      <p:sp>
        <p:nvSpPr>
          <p:cNvPr id="132" name="TextBox 131"/>
          <p:cNvSpPr txBox="1"/>
          <p:nvPr/>
        </p:nvSpPr>
        <p:spPr>
          <a:xfrm>
            <a:off x="11776233" y="6304359"/>
            <a:ext cx="367408" cy="307777"/>
          </a:xfrm>
          <a:prstGeom prst="rect">
            <a:avLst/>
          </a:prstGeom>
          <a:noFill/>
        </p:spPr>
        <p:txBody>
          <a:bodyPr wrap="none" rtlCol="0">
            <a:spAutoFit/>
          </a:bodyPr>
          <a:lstStyle/>
          <a:p>
            <a:r>
              <a:rPr lang="ru-RU" sz="1400" dirty="0" smtClean="0"/>
              <a:t>16</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74494573"/>
              </p:ext>
            </p:extLst>
          </p:nvPr>
        </p:nvGraphicFramePr>
        <p:xfrm>
          <a:off x="487681" y="1311857"/>
          <a:ext cx="10868296" cy="5055181"/>
        </p:xfrm>
        <a:graphic>
          <a:graphicData uri="http://schemas.openxmlformats.org/drawingml/2006/table">
            <a:tbl>
              <a:tblPr/>
              <a:tblGrid>
                <a:gridCol w="4199010"/>
                <a:gridCol w="3245787"/>
                <a:gridCol w="3423499"/>
              </a:tblGrid>
              <a:tr h="775839">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Субъект</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Количество специалистов в НРС</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должны пройти НОК </a:t>
                      </a:r>
                      <a:r>
                        <a:rPr lang="ru-RU" sz="1600" b="0" i="0" u="none" strike="noStrike" dirty="0" smtClean="0">
                          <a:solidFill>
                            <a:srgbClr val="000000"/>
                          </a:solidFill>
                          <a:effectLst/>
                          <a:latin typeface="DIN Pro Medium" panose="020B0604020202020204" charset="0"/>
                          <a:cs typeface="DIN Pro Medium" panose="020B0604020202020204" charset="0"/>
                        </a:rPr>
                        <a:t>до</a:t>
                      </a:r>
                      <a:r>
                        <a:rPr lang="ru-RU" sz="1600" b="0" i="0" u="none" strike="noStrike" baseline="0" dirty="0" smtClean="0">
                          <a:solidFill>
                            <a:srgbClr val="000000"/>
                          </a:solidFill>
                          <a:effectLst/>
                          <a:latin typeface="DIN Pro Medium" panose="020B0604020202020204" charset="0"/>
                          <a:cs typeface="DIN Pro Medium" panose="020B0604020202020204" charset="0"/>
                        </a:rPr>
                        <a:t> 01.09.2023</a:t>
                      </a:r>
                      <a:endParaRPr lang="ru-RU" sz="1600" b="0" i="0" u="none" strike="noStrike" dirty="0">
                        <a:solidFill>
                          <a:srgbClr val="000000"/>
                        </a:solidFill>
                        <a:effectLst/>
                        <a:latin typeface="DIN Pro Medium" panose="020B0604020202020204" charset="0"/>
                        <a:cs typeface="DIN Pro Medium" panose="020B060402020202020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129">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Архангельская область</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656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403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050">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Вологодская область</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1189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597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934">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Калининградская область</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951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469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699">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Республика Карелия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487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261">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Республика Коми</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632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844">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Ленинградская область</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2863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1553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875">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Мурманская область</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422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271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021">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Ненецкий автономный округ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44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228">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Новгородская область</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599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271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754">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Псковская область</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423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221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286">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Санкт-Петербург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14494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7907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261">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Итого</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a:solidFill>
                            <a:srgbClr val="000000"/>
                          </a:solidFill>
                          <a:effectLst/>
                          <a:latin typeface="DIN Pro Medium" panose="020B0604020202020204" charset="0"/>
                          <a:cs typeface="DIN Pro Medium" panose="020B0604020202020204" charset="0"/>
                        </a:rPr>
                        <a:t>22760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0" i="0" u="none" strike="noStrike" dirty="0">
                          <a:solidFill>
                            <a:srgbClr val="000000"/>
                          </a:solidFill>
                          <a:effectLst/>
                          <a:latin typeface="DIN Pro Medium" panose="020B0604020202020204" charset="0"/>
                          <a:cs typeface="DIN Pro Medium" panose="020B0604020202020204" charset="0"/>
                        </a:rPr>
                        <a:t>11717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811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Рисунок 92">
            <a:extLst>
              <a:ext uri="{FF2B5EF4-FFF2-40B4-BE49-F238E27FC236}">
                <a16:creationId xmlns="" xmlns:a16="http://schemas.microsoft.com/office/drawing/2014/main" id="{F4342E22-5696-F448-9F5B-7BA94AFDE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0" name="Прямоугольник 89"/>
          <p:cNvSpPr/>
          <p:nvPr/>
        </p:nvSpPr>
        <p:spPr>
          <a:xfrm>
            <a:off x="1985148" y="215985"/>
            <a:ext cx="8830898" cy="954107"/>
          </a:xfrm>
          <a:prstGeom prst="rect">
            <a:avLst/>
          </a:prstGeom>
        </p:spPr>
        <p:txBody>
          <a:bodyPr wrap="square">
            <a:spAutoFit/>
          </a:bodyPr>
          <a:lstStyle/>
          <a:p>
            <a:pPr algn="ctr">
              <a:spcAft>
                <a:spcPts val="0"/>
              </a:spcAft>
            </a:pP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Прошли независимую оценку квалификации (26.06.2023)</a:t>
            </a:r>
            <a:endParaRPr lang="ru-RU" sz="28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endParaRPr>
          </a:p>
        </p:txBody>
      </p:sp>
      <p:sp>
        <p:nvSpPr>
          <p:cNvPr id="91" name="TextBox 90"/>
          <p:cNvSpPr txBox="1"/>
          <p:nvPr/>
        </p:nvSpPr>
        <p:spPr>
          <a:xfrm>
            <a:off x="11776233" y="6304359"/>
            <a:ext cx="367408" cy="307777"/>
          </a:xfrm>
          <a:prstGeom prst="rect">
            <a:avLst/>
          </a:prstGeom>
          <a:noFill/>
        </p:spPr>
        <p:txBody>
          <a:bodyPr wrap="none" rtlCol="0">
            <a:spAutoFit/>
          </a:bodyPr>
          <a:lstStyle/>
          <a:p>
            <a:r>
              <a:rPr lang="ru-RU" sz="1400" dirty="0" smtClean="0"/>
              <a:t>17</a:t>
            </a:r>
            <a:endParaRPr lang="ru-RU" sz="1400" dirty="0"/>
          </a:p>
        </p:txBody>
      </p:sp>
      <p:sp>
        <p:nvSpPr>
          <p:cNvPr id="97" name="TextBox 96"/>
          <p:cNvSpPr txBox="1"/>
          <p:nvPr/>
        </p:nvSpPr>
        <p:spPr>
          <a:xfrm>
            <a:off x="1633304" y="1386077"/>
            <a:ext cx="2181959" cy="400110"/>
          </a:xfrm>
          <a:prstGeom prst="rect">
            <a:avLst/>
          </a:prstGeom>
          <a:noFill/>
        </p:spPr>
        <p:txBody>
          <a:bodyPr wrap="square" rtlCol="0">
            <a:spAutoFit/>
          </a:bodyPr>
          <a:lstStyle/>
          <a:p>
            <a:pPr algn="ctr"/>
            <a:r>
              <a:rPr lang="ru-RU" sz="2000" b="1" dirty="0" smtClean="0">
                <a:solidFill>
                  <a:schemeClr val="tx1">
                    <a:lumMod val="95000"/>
                    <a:lumOff val="5000"/>
                  </a:schemeClr>
                </a:solidFill>
                <a:latin typeface="DIN Pro Medium" panose="020B0604020202020204" charset="0"/>
                <a:cs typeface="DIN Pro Medium" panose="020B0604020202020204" charset="0"/>
              </a:rPr>
              <a:t>Квалификации:</a:t>
            </a:r>
            <a:endParaRPr lang="ru-RU" sz="2000" b="1" dirty="0">
              <a:solidFill>
                <a:schemeClr val="tx1">
                  <a:lumMod val="95000"/>
                  <a:lumOff val="5000"/>
                </a:schemeClr>
              </a:solidFill>
              <a:latin typeface="DIN Pro Medium" panose="020B0604020202020204" charset="0"/>
              <a:cs typeface="DIN Pro Medium" panose="020B0604020202020204" charset="0"/>
            </a:endParaRPr>
          </a:p>
        </p:txBody>
      </p:sp>
      <p:sp>
        <p:nvSpPr>
          <p:cNvPr id="98" name="TextBox 97"/>
          <p:cNvSpPr txBox="1"/>
          <p:nvPr/>
        </p:nvSpPr>
        <p:spPr>
          <a:xfrm>
            <a:off x="245525" y="2156391"/>
            <a:ext cx="5380977" cy="1077218"/>
          </a:xfrm>
          <a:prstGeom prst="rect">
            <a:avLst/>
          </a:prstGeom>
          <a:noFill/>
        </p:spPr>
        <p:txBody>
          <a:bodyPr wrap="square" rtlCol="0">
            <a:spAutoFit/>
          </a:bodyPr>
          <a:lstStyle/>
          <a:p>
            <a:pPr algn="ctr"/>
            <a:r>
              <a:rPr lang="ru-RU" sz="1600" b="1" dirty="0" smtClean="0">
                <a:solidFill>
                  <a:schemeClr val="tx1">
                    <a:lumMod val="95000"/>
                    <a:lumOff val="5000"/>
                  </a:schemeClr>
                </a:solidFill>
                <a:latin typeface="DIN Pro Medium" panose="020B0604020202020204" charset="0"/>
                <a:cs typeface="DIN Pro Medium" panose="020B0604020202020204" charset="0"/>
              </a:rPr>
              <a:t>Главный архитектор проекта (специалист по организации архитектурно-строительного проектирования) </a:t>
            </a:r>
          </a:p>
          <a:p>
            <a:pPr algn="ctr"/>
            <a:r>
              <a:rPr lang="ru-RU" sz="1600" b="1" dirty="0" smtClean="0">
                <a:solidFill>
                  <a:schemeClr val="tx1">
                    <a:lumMod val="95000"/>
                    <a:lumOff val="5000"/>
                  </a:schemeClr>
                </a:solidFill>
                <a:latin typeface="DIN Pro Medium" panose="020B0604020202020204" charset="0"/>
                <a:cs typeface="DIN Pro Medium" panose="020B0604020202020204" charset="0"/>
              </a:rPr>
              <a:t>(7 уровень квалификации)</a:t>
            </a:r>
            <a:endParaRPr lang="ru-RU" sz="1600" b="1" dirty="0">
              <a:solidFill>
                <a:schemeClr val="tx1">
                  <a:lumMod val="95000"/>
                  <a:lumOff val="5000"/>
                </a:schemeClr>
              </a:solidFill>
              <a:latin typeface="DIN Pro Medium" panose="020B0604020202020204" charset="0"/>
              <a:cs typeface="DIN Pro Medium" panose="020B0604020202020204" charset="0"/>
            </a:endParaRPr>
          </a:p>
        </p:txBody>
      </p:sp>
      <p:sp>
        <p:nvSpPr>
          <p:cNvPr id="99" name="TextBox 98"/>
          <p:cNvSpPr txBox="1"/>
          <p:nvPr/>
        </p:nvSpPr>
        <p:spPr>
          <a:xfrm>
            <a:off x="341317" y="3458475"/>
            <a:ext cx="5285183" cy="1077218"/>
          </a:xfrm>
          <a:prstGeom prst="rect">
            <a:avLst/>
          </a:prstGeom>
          <a:noFill/>
        </p:spPr>
        <p:txBody>
          <a:bodyPr wrap="square" rtlCol="0">
            <a:spAutoFit/>
          </a:bodyPr>
          <a:lstStyle/>
          <a:p>
            <a:pPr algn="ctr"/>
            <a:r>
              <a:rPr lang="ru-RU" sz="1600" b="1" dirty="0" smtClean="0">
                <a:solidFill>
                  <a:schemeClr val="tx1">
                    <a:lumMod val="95000"/>
                    <a:lumOff val="5000"/>
                  </a:schemeClr>
                </a:solidFill>
                <a:latin typeface="DIN Pro Medium" panose="020B0604020202020204" charset="0"/>
                <a:cs typeface="DIN Pro Medium" panose="020B0604020202020204" charset="0"/>
              </a:rPr>
              <a:t>Главный инженер проекта (специалист по организации архитектурно-строительного проектирования) </a:t>
            </a:r>
          </a:p>
          <a:p>
            <a:pPr algn="ctr"/>
            <a:r>
              <a:rPr lang="ru-RU" sz="1600" b="1" dirty="0" smtClean="0">
                <a:solidFill>
                  <a:schemeClr val="tx1">
                    <a:lumMod val="95000"/>
                    <a:lumOff val="5000"/>
                  </a:schemeClr>
                </a:solidFill>
                <a:latin typeface="DIN Pro Medium" panose="020B0604020202020204" charset="0"/>
                <a:cs typeface="DIN Pro Medium" panose="020B0604020202020204" charset="0"/>
              </a:rPr>
              <a:t>(7 уровень квалификации)</a:t>
            </a:r>
            <a:endParaRPr lang="ru-RU" sz="1600" b="1" dirty="0">
              <a:solidFill>
                <a:schemeClr val="tx1">
                  <a:lumMod val="95000"/>
                  <a:lumOff val="5000"/>
                </a:schemeClr>
              </a:solidFill>
              <a:latin typeface="DIN Pro Medium" panose="020B0604020202020204" charset="0"/>
              <a:cs typeface="DIN Pro Medium" panose="020B0604020202020204" charset="0"/>
            </a:endParaRPr>
          </a:p>
        </p:txBody>
      </p:sp>
      <p:sp>
        <p:nvSpPr>
          <p:cNvPr id="100" name="TextBox 99"/>
          <p:cNvSpPr txBox="1"/>
          <p:nvPr/>
        </p:nvSpPr>
        <p:spPr>
          <a:xfrm>
            <a:off x="706616" y="4760559"/>
            <a:ext cx="4554583" cy="830997"/>
          </a:xfrm>
          <a:prstGeom prst="rect">
            <a:avLst/>
          </a:prstGeom>
          <a:noFill/>
        </p:spPr>
        <p:txBody>
          <a:bodyPr wrap="square" rtlCol="0">
            <a:spAutoFit/>
          </a:bodyPr>
          <a:lstStyle/>
          <a:p>
            <a:pPr algn="ctr"/>
            <a:r>
              <a:rPr lang="ru-RU" sz="1600" b="1" dirty="0" smtClean="0">
                <a:solidFill>
                  <a:schemeClr val="tx1">
                    <a:lumMod val="95000"/>
                    <a:lumOff val="5000"/>
                  </a:schemeClr>
                </a:solidFill>
                <a:latin typeface="DIN Pro Medium" panose="020B0604020202020204" charset="0"/>
                <a:cs typeface="DIN Pro Medium" panose="020B0604020202020204" charset="0"/>
              </a:rPr>
              <a:t>Главный инженер проекта (специалист по организации инженерных изысканий) (7 уровень квалификации)</a:t>
            </a:r>
            <a:endParaRPr lang="ru-RU" sz="1600" b="1" dirty="0">
              <a:solidFill>
                <a:schemeClr val="tx1">
                  <a:lumMod val="95000"/>
                  <a:lumOff val="5000"/>
                </a:schemeClr>
              </a:solidFill>
              <a:latin typeface="DIN Pro Medium" panose="020B0604020202020204" charset="0"/>
              <a:cs typeface="DIN Pro Medium" panose="020B0604020202020204" charset="0"/>
            </a:endParaRPr>
          </a:p>
        </p:txBody>
      </p:sp>
      <p:sp>
        <p:nvSpPr>
          <p:cNvPr id="103" name="TextBox 102"/>
          <p:cNvSpPr txBox="1"/>
          <p:nvPr/>
        </p:nvSpPr>
        <p:spPr>
          <a:xfrm>
            <a:off x="7008067" y="1404078"/>
            <a:ext cx="2248683" cy="369332"/>
          </a:xfrm>
          <a:prstGeom prst="rect">
            <a:avLst/>
          </a:prstGeom>
          <a:noFill/>
        </p:spPr>
        <p:txBody>
          <a:bodyPr wrap="square" rtlCol="0">
            <a:spAutoFit/>
          </a:bodyPr>
          <a:lstStyle/>
          <a:p>
            <a:pPr algn="ctr"/>
            <a:r>
              <a:rPr lang="ru-RU" b="1" dirty="0" smtClean="0">
                <a:solidFill>
                  <a:schemeClr val="tx1">
                    <a:lumMod val="95000"/>
                    <a:lumOff val="5000"/>
                  </a:schemeClr>
                </a:solidFill>
                <a:latin typeface="DIN Pro Medium" panose="020B0604020202020204" charset="0"/>
                <a:cs typeface="DIN Pro Medium" panose="020B0604020202020204" charset="0"/>
              </a:rPr>
              <a:t>Положительно</a:t>
            </a:r>
            <a:endParaRPr lang="ru-RU" b="1" dirty="0">
              <a:solidFill>
                <a:schemeClr val="tx1">
                  <a:lumMod val="95000"/>
                  <a:lumOff val="5000"/>
                </a:schemeClr>
              </a:solidFill>
              <a:latin typeface="DIN Pro Medium" panose="020B0604020202020204" charset="0"/>
              <a:cs typeface="DIN Pro Medium" panose="020B0604020202020204" charset="0"/>
            </a:endParaRPr>
          </a:p>
        </p:txBody>
      </p:sp>
      <p:sp>
        <p:nvSpPr>
          <p:cNvPr id="104" name="TextBox 103"/>
          <p:cNvSpPr txBox="1"/>
          <p:nvPr/>
        </p:nvSpPr>
        <p:spPr>
          <a:xfrm>
            <a:off x="9810036" y="1419838"/>
            <a:ext cx="2248683" cy="369332"/>
          </a:xfrm>
          <a:prstGeom prst="rect">
            <a:avLst/>
          </a:prstGeom>
          <a:noFill/>
        </p:spPr>
        <p:txBody>
          <a:bodyPr wrap="square" rtlCol="0">
            <a:spAutoFit/>
          </a:bodyPr>
          <a:lstStyle/>
          <a:p>
            <a:pPr algn="ctr"/>
            <a:r>
              <a:rPr lang="ru-RU" b="1" dirty="0" smtClean="0">
                <a:solidFill>
                  <a:schemeClr val="tx1">
                    <a:lumMod val="95000"/>
                    <a:lumOff val="5000"/>
                  </a:schemeClr>
                </a:solidFill>
                <a:latin typeface="DIN Pro Medium" panose="020B0604020202020204" charset="0"/>
                <a:cs typeface="DIN Pro Medium" panose="020B0604020202020204" charset="0"/>
              </a:rPr>
              <a:t>Отрицательно</a:t>
            </a:r>
            <a:endParaRPr lang="ru-RU" b="1" dirty="0">
              <a:solidFill>
                <a:schemeClr val="tx1">
                  <a:lumMod val="95000"/>
                  <a:lumOff val="5000"/>
                </a:schemeClr>
              </a:solidFill>
              <a:latin typeface="DIN Pro Medium" panose="020B0604020202020204" charset="0"/>
              <a:cs typeface="DIN Pro Medium" panose="020B0604020202020204" charset="0"/>
            </a:endParaRPr>
          </a:p>
        </p:txBody>
      </p:sp>
      <p:sp>
        <p:nvSpPr>
          <p:cNvPr id="106" name="TextBox 105"/>
          <p:cNvSpPr txBox="1"/>
          <p:nvPr/>
        </p:nvSpPr>
        <p:spPr>
          <a:xfrm>
            <a:off x="7129986" y="2445445"/>
            <a:ext cx="2248683" cy="369332"/>
          </a:xfrm>
          <a:prstGeom prst="rect">
            <a:avLst/>
          </a:prstGeom>
          <a:noFill/>
        </p:spPr>
        <p:txBody>
          <a:bodyPr wrap="square" rtlCol="0">
            <a:spAutoFit/>
          </a:bodyPr>
          <a:lstStyle/>
          <a:p>
            <a:pPr algn="ctr"/>
            <a:r>
              <a:rPr lang="ru-RU" b="1" dirty="0" smtClean="0">
                <a:solidFill>
                  <a:schemeClr val="tx1">
                    <a:lumMod val="95000"/>
                    <a:lumOff val="5000"/>
                  </a:schemeClr>
                </a:solidFill>
                <a:latin typeface="DIN Pro Medium" panose="020B0604020202020204" charset="0"/>
                <a:cs typeface="DIN Pro Medium" panose="020B0604020202020204" charset="0"/>
              </a:rPr>
              <a:t>168</a:t>
            </a:r>
            <a:endParaRPr lang="ru-RU" b="1" dirty="0">
              <a:solidFill>
                <a:schemeClr val="tx1">
                  <a:lumMod val="95000"/>
                  <a:lumOff val="5000"/>
                </a:schemeClr>
              </a:solidFill>
              <a:latin typeface="DIN Pro Medium" panose="020B0604020202020204" charset="0"/>
              <a:cs typeface="DIN Pro Medium" panose="020B0604020202020204" charset="0"/>
            </a:endParaRPr>
          </a:p>
        </p:txBody>
      </p:sp>
      <p:sp>
        <p:nvSpPr>
          <p:cNvPr id="107" name="TextBox 106"/>
          <p:cNvSpPr txBox="1"/>
          <p:nvPr/>
        </p:nvSpPr>
        <p:spPr>
          <a:xfrm>
            <a:off x="7129985" y="3618160"/>
            <a:ext cx="2248683" cy="369332"/>
          </a:xfrm>
          <a:prstGeom prst="rect">
            <a:avLst/>
          </a:prstGeom>
          <a:noFill/>
        </p:spPr>
        <p:txBody>
          <a:bodyPr wrap="square" rtlCol="0">
            <a:spAutoFit/>
          </a:bodyPr>
          <a:lstStyle/>
          <a:p>
            <a:pPr algn="ctr"/>
            <a:r>
              <a:rPr lang="ru-RU" b="1" dirty="0" smtClean="0">
                <a:solidFill>
                  <a:schemeClr val="tx1">
                    <a:lumMod val="95000"/>
                    <a:lumOff val="5000"/>
                  </a:schemeClr>
                </a:solidFill>
                <a:latin typeface="DIN Pro Medium" panose="020B0604020202020204" charset="0"/>
                <a:cs typeface="DIN Pro Medium" panose="020B0604020202020204" charset="0"/>
              </a:rPr>
              <a:t>1857</a:t>
            </a:r>
            <a:endParaRPr lang="ru-RU" b="1" dirty="0">
              <a:solidFill>
                <a:schemeClr val="tx1">
                  <a:lumMod val="95000"/>
                  <a:lumOff val="5000"/>
                </a:schemeClr>
              </a:solidFill>
              <a:latin typeface="DIN Pro Medium" panose="020B0604020202020204" charset="0"/>
              <a:cs typeface="DIN Pro Medium" panose="020B0604020202020204" charset="0"/>
            </a:endParaRPr>
          </a:p>
        </p:txBody>
      </p:sp>
      <p:sp>
        <p:nvSpPr>
          <p:cNvPr id="108" name="TextBox 107"/>
          <p:cNvSpPr txBox="1"/>
          <p:nvPr/>
        </p:nvSpPr>
        <p:spPr>
          <a:xfrm>
            <a:off x="7129985" y="4844193"/>
            <a:ext cx="2248683" cy="369332"/>
          </a:xfrm>
          <a:prstGeom prst="rect">
            <a:avLst/>
          </a:prstGeom>
          <a:noFill/>
        </p:spPr>
        <p:txBody>
          <a:bodyPr wrap="square" rtlCol="0">
            <a:spAutoFit/>
          </a:bodyPr>
          <a:lstStyle/>
          <a:p>
            <a:pPr algn="ctr"/>
            <a:r>
              <a:rPr lang="ru-RU" b="1" dirty="0" smtClean="0">
                <a:solidFill>
                  <a:schemeClr val="tx1">
                    <a:lumMod val="95000"/>
                    <a:lumOff val="5000"/>
                  </a:schemeClr>
                </a:solidFill>
                <a:latin typeface="DIN Pro Medium" panose="020B0604020202020204" charset="0"/>
                <a:cs typeface="DIN Pro Medium" panose="020B0604020202020204" charset="0"/>
              </a:rPr>
              <a:t>549</a:t>
            </a:r>
            <a:endParaRPr lang="ru-RU" b="1" dirty="0">
              <a:solidFill>
                <a:schemeClr val="tx1">
                  <a:lumMod val="95000"/>
                  <a:lumOff val="5000"/>
                </a:schemeClr>
              </a:solidFill>
              <a:latin typeface="DIN Pro Medium" panose="020B0604020202020204" charset="0"/>
              <a:cs typeface="DIN Pro Medium" panose="020B0604020202020204" charset="0"/>
            </a:endParaRPr>
          </a:p>
        </p:txBody>
      </p:sp>
      <p:sp>
        <p:nvSpPr>
          <p:cNvPr id="109" name="TextBox 108"/>
          <p:cNvSpPr txBox="1"/>
          <p:nvPr/>
        </p:nvSpPr>
        <p:spPr>
          <a:xfrm>
            <a:off x="9894958" y="2425154"/>
            <a:ext cx="2248683" cy="369332"/>
          </a:xfrm>
          <a:prstGeom prst="rect">
            <a:avLst/>
          </a:prstGeom>
          <a:noFill/>
        </p:spPr>
        <p:txBody>
          <a:bodyPr wrap="square" rtlCol="0">
            <a:spAutoFit/>
          </a:bodyPr>
          <a:lstStyle/>
          <a:p>
            <a:pPr algn="ctr"/>
            <a:r>
              <a:rPr lang="ru-RU" b="1" dirty="0" smtClean="0">
                <a:solidFill>
                  <a:schemeClr val="tx1">
                    <a:lumMod val="95000"/>
                    <a:lumOff val="5000"/>
                  </a:schemeClr>
                </a:solidFill>
                <a:latin typeface="DIN Pro Medium" panose="020B0604020202020204" charset="0"/>
                <a:cs typeface="DIN Pro Medium" panose="020B0604020202020204" charset="0"/>
              </a:rPr>
              <a:t>17</a:t>
            </a:r>
            <a:endParaRPr lang="ru-RU" b="1" dirty="0">
              <a:solidFill>
                <a:schemeClr val="tx1">
                  <a:lumMod val="95000"/>
                  <a:lumOff val="5000"/>
                </a:schemeClr>
              </a:solidFill>
              <a:latin typeface="DIN Pro Medium" panose="020B0604020202020204" charset="0"/>
              <a:cs typeface="DIN Pro Medium" panose="020B0604020202020204" charset="0"/>
            </a:endParaRPr>
          </a:p>
        </p:txBody>
      </p:sp>
      <p:sp>
        <p:nvSpPr>
          <p:cNvPr id="110" name="TextBox 109"/>
          <p:cNvSpPr txBox="1"/>
          <p:nvPr/>
        </p:nvSpPr>
        <p:spPr>
          <a:xfrm>
            <a:off x="9894958" y="3615079"/>
            <a:ext cx="2248683" cy="369332"/>
          </a:xfrm>
          <a:prstGeom prst="rect">
            <a:avLst/>
          </a:prstGeom>
          <a:noFill/>
        </p:spPr>
        <p:txBody>
          <a:bodyPr wrap="square" rtlCol="0">
            <a:spAutoFit/>
          </a:bodyPr>
          <a:lstStyle/>
          <a:p>
            <a:pPr algn="ctr"/>
            <a:r>
              <a:rPr lang="ru-RU" b="1" dirty="0" smtClean="0">
                <a:solidFill>
                  <a:schemeClr val="tx1">
                    <a:lumMod val="95000"/>
                    <a:lumOff val="5000"/>
                  </a:schemeClr>
                </a:solidFill>
                <a:latin typeface="DIN Pro Medium" panose="020B0604020202020204" charset="0"/>
                <a:cs typeface="DIN Pro Medium" panose="020B0604020202020204" charset="0"/>
              </a:rPr>
              <a:t>240</a:t>
            </a:r>
            <a:endParaRPr lang="ru-RU" b="1" dirty="0">
              <a:solidFill>
                <a:schemeClr val="tx1">
                  <a:lumMod val="95000"/>
                  <a:lumOff val="5000"/>
                </a:schemeClr>
              </a:solidFill>
              <a:latin typeface="DIN Pro Medium" panose="020B0604020202020204" charset="0"/>
              <a:cs typeface="DIN Pro Medium" panose="020B0604020202020204" charset="0"/>
            </a:endParaRPr>
          </a:p>
        </p:txBody>
      </p:sp>
      <p:sp>
        <p:nvSpPr>
          <p:cNvPr id="111" name="TextBox 110"/>
          <p:cNvSpPr txBox="1"/>
          <p:nvPr/>
        </p:nvSpPr>
        <p:spPr>
          <a:xfrm>
            <a:off x="9894958" y="4844193"/>
            <a:ext cx="2248683" cy="369332"/>
          </a:xfrm>
          <a:prstGeom prst="rect">
            <a:avLst/>
          </a:prstGeom>
          <a:noFill/>
        </p:spPr>
        <p:txBody>
          <a:bodyPr wrap="square" rtlCol="0">
            <a:spAutoFit/>
          </a:bodyPr>
          <a:lstStyle/>
          <a:p>
            <a:pPr algn="ctr"/>
            <a:r>
              <a:rPr lang="ru-RU" b="1" dirty="0" smtClean="0">
                <a:solidFill>
                  <a:schemeClr val="tx1">
                    <a:lumMod val="95000"/>
                    <a:lumOff val="5000"/>
                  </a:schemeClr>
                </a:solidFill>
                <a:latin typeface="DIN Pro Medium" panose="020B0604020202020204" charset="0"/>
                <a:cs typeface="DIN Pro Medium" panose="020B0604020202020204" charset="0"/>
              </a:rPr>
              <a:t>73</a:t>
            </a:r>
            <a:endParaRPr lang="ru-RU" b="1" dirty="0">
              <a:solidFill>
                <a:schemeClr val="tx1">
                  <a:lumMod val="95000"/>
                  <a:lumOff val="5000"/>
                </a:schemeClr>
              </a:solidFill>
              <a:latin typeface="DIN Pro Medium" panose="020B0604020202020204" charset="0"/>
              <a:cs typeface="DIN Pro Medium" panose="020B0604020202020204" charset="0"/>
            </a:endParaRPr>
          </a:p>
        </p:txBody>
      </p:sp>
      <p:sp>
        <p:nvSpPr>
          <p:cNvPr id="17" name="TextBox 16"/>
          <p:cNvSpPr txBox="1"/>
          <p:nvPr/>
        </p:nvSpPr>
        <p:spPr>
          <a:xfrm>
            <a:off x="658721" y="5816422"/>
            <a:ext cx="4554583" cy="830997"/>
          </a:xfrm>
          <a:prstGeom prst="rect">
            <a:avLst/>
          </a:prstGeom>
          <a:noFill/>
        </p:spPr>
        <p:txBody>
          <a:bodyPr wrap="square" rtlCol="0">
            <a:spAutoFit/>
          </a:bodyPr>
          <a:lstStyle/>
          <a:p>
            <a:pPr algn="ctr"/>
            <a:r>
              <a:rPr lang="ru-RU" sz="1600" b="1" dirty="0" smtClean="0">
                <a:solidFill>
                  <a:schemeClr val="tx1">
                    <a:lumMod val="95000"/>
                    <a:lumOff val="5000"/>
                  </a:schemeClr>
                </a:solidFill>
                <a:latin typeface="DIN Pro Medium" panose="020B0604020202020204" charset="0"/>
                <a:cs typeface="DIN Pro Medium" panose="020B0604020202020204" charset="0"/>
              </a:rPr>
              <a:t>Главный инженер проекта (специалист по организации строительства) (7 уровень квалификации)</a:t>
            </a:r>
            <a:endParaRPr lang="ru-RU" sz="1600" b="1" dirty="0">
              <a:solidFill>
                <a:schemeClr val="tx1">
                  <a:lumMod val="95000"/>
                  <a:lumOff val="5000"/>
                </a:schemeClr>
              </a:solidFill>
              <a:latin typeface="DIN Pro Medium" panose="020B0604020202020204" charset="0"/>
              <a:cs typeface="DIN Pro Medium" panose="020B0604020202020204" charset="0"/>
            </a:endParaRPr>
          </a:p>
        </p:txBody>
      </p:sp>
      <p:sp>
        <p:nvSpPr>
          <p:cNvPr id="18" name="TextBox 17"/>
          <p:cNvSpPr txBox="1"/>
          <p:nvPr/>
        </p:nvSpPr>
        <p:spPr>
          <a:xfrm>
            <a:off x="7143048" y="5956457"/>
            <a:ext cx="2248683" cy="369332"/>
          </a:xfrm>
          <a:prstGeom prst="rect">
            <a:avLst/>
          </a:prstGeom>
          <a:noFill/>
        </p:spPr>
        <p:txBody>
          <a:bodyPr wrap="square" rtlCol="0">
            <a:spAutoFit/>
          </a:bodyPr>
          <a:lstStyle/>
          <a:p>
            <a:pPr algn="ctr"/>
            <a:r>
              <a:rPr lang="en-US" b="1" dirty="0" smtClean="0">
                <a:solidFill>
                  <a:schemeClr val="tx1">
                    <a:lumMod val="95000"/>
                    <a:lumOff val="5000"/>
                  </a:schemeClr>
                </a:solidFill>
                <a:latin typeface="DIN Pro Medium" panose="020B0604020202020204" charset="0"/>
                <a:cs typeface="DIN Pro Medium" panose="020B0604020202020204" charset="0"/>
              </a:rPr>
              <a:t>10 428</a:t>
            </a:r>
            <a:endParaRPr lang="ru-RU" b="1" dirty="0">
              <a:solidFill>
                <a:schemeClr val="tx1">
                  <a:lumMod val="95000"/>
                  <a:lumOff val="5000"/>
                </a:schemeClr>
              </a:solidFill>
              <a:latin typeface="DIN Pro Medium" panose="020B0604020202020204" charset="0"/>
              <a:cs typeface="DIN Pro Medium" panose="020B0604020202020204" charset="0"/>
            </a:endParaRPr>
          </a:p>
        </p:txBody>
      </p:sp>
      <p:sp>
        <p:nvSpPr>
          <p:cNvPr id="19" name="TextBox 18"/>
          <p:cNvSpPr txBox="1"/>
          <p:nvPr/>
        </p:nvSpPr>
        <p:spPr>
          <a:xfrm>
            <a:off x="9908021" y="5956457"/>
            <a:ext cx="2248683" cy="369332"/>
          </a:xfrm>
          <a:prstGeom prst="rect">
            <a:avLst/>
          </a:prstGeom>
          <a:noFill/>
        </p:spPr>
        <p:txBody>
          <a:bodyPr wrap="square" rtlCol="0">
            <a:spAutoFit/>
          </a:bodyPr>
          <a:lstStyle/>
          <a:p>
            <a:pPr algn="ctr"/>
            <a:r>
              <a:rPr lang="en-US" b="1" smtClean="0">
                <a:solidFill>
                  <a:schemeClr val="tx1">
                    <a:lumMod val="95000"/>
                    <a:lumOff val="5000"/>
                  </a:schemeClr>
                </a:solidFill>
                <a:latin typeface="DIN Pro Medium" panose="020B0604020202020204" charset="0"/>
                <a:cs typeface="DIN Pro Medium" panose="020B0604020202020204" charset="0"/>
              </a:rPr>
              <a:t>3008</a:t>
            </a:r>
            <a:endParaRPr lang="ru-RU" b="1" dirty="0">
              <a:solidFill>
                <a:schemeClr val="tx1">
                  <a:lumMod val="95000"/>
                  <a:lumOff val="5000"/>
                </a:schemeClr>
              </a:solidFill>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3278825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F4342E22-5696-F448-9F5B-7BA94AFDE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776233" y="6304359"/>
            <a:ext cx="367408" cy="307777"/>
          </a:xfrm>
          <a:prstGeom prst="rect">
            <a:avLst/>
          </a:prstGeom>
          <a:noFill/>
        </p:spPr>
        <p:txBody>
          <a:bodyPr wrap="none" rtlCol="0">
            <a:spAutoFit/>
          </a:bodyPr>
          <a:lstStyle/>
          <a:p>
            <a:r>
              <a:rPr lang="en-US" sz="1400" dirty="0" smtClean="0"/>
              <a:t>1</a:t>
            </a:r>
            <a:r>
              <a:rPr lang="ru-RU" sz="1400" dirty="0" smtClean="0"/>
              <a:t>8</a:t>
            </a:r>
            <a:endParaRPr lang="ru-RU" sz="1400" dirty="0"/>
          </a:p>
        </p:txBody>
      </p:sp>
      <p:sp>
        <p:nvSpPr>
          <p:cNvPr id="9" name="Google Shape;533;p101"/>
          <p:cNvSpPr txBox="1"/>
          <p:nvPr/>
        </p:nvSpPr>
        <p:spPr>
          <a:xfrm>
            <a:off x="1114697" y="0"/>
            <a:ext cx="10332988" cy="1042590"/>
          </a:xfrm>
          <a:prstGeom prst="rect">
            <a:avLst/>
          </a:prstGeom>
          <a:noFill/>
          <a:ln>
            <a:noFill/>
          </a:ln>
        </p:spPr>
        <p:txBody>
          <a:bodyPr spcFirstLastPara="1" wrap="square" lIns="45700" tIns="45700" rIns="45700" bIns="45700" anchor="ctr" anchorCtr="0">
            <a:noAutofit/>
          </a:bodyPr>
          <a:lstStyle/>
          <a:p>
            <a:pPr algn="ctr" defTabSz="914400" eaLnBrk="1" fontAlgn="auto" hangingPunct="1">
              <a:spcBef>
                <a:spcPts val="0"/>
              </a:spcBef>
              <a:spcAft>
                <a:spcPts val="0"/>
              </a:spcAft>
              <a:buClr>
                <a:srgbClr val="535353"/>
              </a:buClr>
              <a:buSzPts val="1600"/>
              <a:defRPr/>
            </a:pPr>
            <a:r>
              <a:rPr lang="ru-RU" sz="2400" b="1" kern="0" dirty="0" smtClean="0">
                <a:solidFill>
                  <a:schemeClr val="accent5">
                    <a:lumMod val="75000"/>
                  </a:schemeClr>
                </a:solidFill>
                <a:latin typeface="DIN Pro Medium" panose="020B0604020202020204" charset="0"/>
                <a:cs typeface="DIN Pro Medium" panose="020B0604020202020204" charset="0"/>
                <a:sym typeface="Arial"/>
              </a:rPr>
              <a:t>Позиция Минтруда России </a:t>
            </a:r>
          </a:p>
          <a:p>
            <a:pPr algn="ctr" defTabSz="914400" eaLnBrk="1" fontAlgn="auto" hangingPunct="1">
              <a:spcBef>
                <a:spcPts val="0"/>
              </a:spcBef>
              <a:spcAft>
                <a:spcPts val="0"/>
              </a:spcAft>
              <a:buClr>
                <a:srgbClr val="535353"/>
              </a:buClr>
              <a:buSzPts val="1600"/>
              <a:defRPr/>
            </a:pPr>
            <a:r>
              <a:rPr lang="ru-RU" sz="2400" b="1" kern="0" dirty="0" smtClean="0">
                <a:solidFill>
                  <a:schemeClr val="accent5">
                    <a:lumMod val="75000"/>
                  </a:schemeClr>
                </a:solidFill>
                <a:latin typeface="DIN Pro Medium" panose="020B0604020202020204" charset="0"/>
                <a:cs typeface="DIN Pro Medium" panose="020B0604020202020204" charset="0"/>
                <a:sym typeface="Arial"/>
              </a:rPr>
              <a:t>(исх. 14-3/В-325 от 28.03.2023) </a:t>
            </a:r>
            <a:endParaRPr kumimoji="0" sz="2400" b="1" kern="0" dirty="0">
              <a:solidFill>
                <a:schemeClr val="accent5">
                  <a:lumMod val="75000"/>
                </a:schemeClr>
              </a:solidFill>
              <a:latin typeface="DIN Pro Medium" panose="020B0604020202020204" charset="0"/>
              <a:cs typeface="DIN Pro Medium" panose="020B0604020202020204" charset="0"/>
              <a:sym typeface="Arial"/>
            </a:endParaRPr>
          </a:p>
        </p:txBody>
      </p:sp>
      <p:pic>
        <p:nvPicPr>
          <p:cNvPr id="5" name="Рисунок 4"/>
          <p:cNvPicPr>
            <a:picLocks noChangeAspect="1"/>
          </p:cNvPicPr>
          <p:nvPr/>
        </p:nvPicPr>
        <p:blipFill>
          <a:blip r:embed="rId3"/>
          <a:stretch>
            <a:fillRect/>
          </a:stretch>
        </p:blipFill>
        <p:spPr>
          <a:xfrm>
            <a:off x="2305303" y="2393385"/>
            <a:ext cx="3916499" cy="4366532"/>
          </a:xfrm>
          <a:prstGeom prst="rect">
            <a:avLst/>
          </a:prstGeom>
        </p:spPr>
      </p:pic>
      <p:pic>
        <p:nvPicPr>
          <p:cNvPr id="2" name="Рисунок 1"/>
          <p:cNvPicPr>
            <a:picLocks noChangeAspect="1"/>
          </p:cNvPicPr>
          <p:nvPr/>
        </p:nvPicPr>
        <p:blipFill>
          <a:blip r:embed="rId4"/>
          <a:stretch>
            <a:fillRect/>
          </a:stretch>
        </p:blipFill>
        <p:spPr>
          <a:xfrm>
            <a:off x="0" y="1190371"/>
            <a:ext cx="4168103" cy="5421765"/>
          </a:xfrm>
          <a:prstGeom prst="rect">
            <a:avLst/>
          </a:prstGeom>
        </p:spPr>
      </p:pic>
      <p:sp>
        <p:nvSpPr>
          <p:cNvPr id="12" name="Google Shape;533;p101"/>
          <p:cNvSpPr txBox="1"/>
          <p:nvPr/>
        </p:nvSpPr>
        <p:spPr>
          <a:xfrm>
            <a:off x="6977810" y="2708366"/>
            <a:ext cx="4798423" cy="2542903"/>
          </a:xfrm>
          <a:prstGeom prst="rect">
            <a:avLst/>
          </a:prstGeom>
          <a:noFill/>
          <a:ln>
            <a:noFill/>
          </a:ln>
        </p:spPr>
        <p:txBody>
          <a:bodyPr spcFirstLastPara="1" wrap="square" lIns="45700" tIns="45700" rIns="45700" bIns="45700" anchor="ctr" anchorCtr="0">
            <a:noAutofit/>
          </a:bodyPr>
          <a:lstStyle/>
          <a:p>
            <a:pPr algn="ctr">
              <a:buClr>
                <a:srgbClr val="535353"/>
              </a:buClr>
              <a:buSzPts val="1600"/>
              <a:defRPr/>
            </a:pPr>
            <a:r>
              <a:rPr lang="ru-RU" b="1" kern="0" dirty="0" smtClean="0">
                <a:solidFill>
                  <a:schemeClr val="accent5">
                    <a:lumMod val="75000"/>
                  </a:schemeClr>
                </a:solidFill>
                <a:latin typeface="DIN Pro Medium" panose="020B0604020202020204" charset="0"/>
                <a:cs typeface="DIN Pro Medium" panose="020B0604020202020204" charset="0"/>
                <a:sym typeface="Arial"/>
              </a:rPr>
              <a:t>«…</a:t>
            </a:r>
            <a:r>
              <a:rPr lang="ru-RU" b="1" kern="0" dirty="0">
                <a:solidFill>
                  <a:schemeClr val="accent5">
                    <a:lumMod val="75000"/>
                  </a:schemeClr>
                </a:solidFill>
                <a:latin typeface="DIN Pro Medium" panose="020B0604020202020204" charset="0"/>
                <a:cs typeface="DIN Pro Medium" panose="020B0604020202020204" charset="0"/>
                <a:sym typeface="Arial"/>
              </a:rPr>
              <a:t>совет по профессиональным квалификациям устанавливает перечень случаев, при которых он вправе не признать результаты независимой</a:t>
            </a:r>
          </a:p>
          <a:p>
            <a:pPr algn="ctr">
              <a:buClr>
                <a:srgbClr val="535353"/>
              </a:buClr>
              <a:buSzPts val="1600"/>
              <a:defRPr/>
            </a:pPr>
            <a:r>
              <a:rPr lang="ru-RU" b="1" kern="0" dirty="0">
                <a:solidFill>
                  <a:schemeClr val="accent5">
                    <a:lumMod val="75000"/>
                  </a:schemeClr>
                </a:solidFill>
                <a:latin typeface="DIN Pro Medium" panose="020B0604020202020204" charset="0"/>
                <a:cs typeface="DIN Pro Medium" panose="020B0604020202020204" charset="0"/>
                <a:sym typeface="Arial"/>
              </a:rPr>
              <a:t>оценки </a:t>
            </a:r>
            <a:r>
              <a:rPr lang="ru-RU" b="1" kern="0" dirty="0" smtClean="0">
                <a:solidFill>
                  <a:schemeClr val="accent5">
                    <a:lumMod val="75000"/>
                  </a:schemeClr>
                </a:solidFill>
                <a:latin typeface="DIN Pro Medium" panose="020B0604020202020204" charset="0"/>
                <a:cs typeface="DIN Pro Medium" panose="020B0604020202020204" charset="0"/>
                <a:sym typeface="Arial"/>
              </a:rPr>
              <a:t>квалификации.»</a:t>
            </a:r>
            <a:endParaRPr lang="ru-RU" b="1" kern="0" dirty="0">
              <a:solidFill>
                <a:schemeClr val="accent5">
                  <a:lumMod val="75000"/>
                </a:schemeClr>
              </a:solidFill>
              <a:latin typeface="DIN Pro Medium" panose="020B0604020202020204" charset="0"/>
              <a:cs typeface="DIN Pro Medium" panose="020B0604020202020204" charset="0"/>
              <a:sym typeface="Arial"/>
            </a:endParaRPr>
          </a:p>
        </p:txBody>
      </p:sp>
    </p:spTree>
    <p:extLst>
      <p:ext uri="{BB962C8B-B14F-4D97-AF65-F5344CB8AC3E}">
        <p14:creationId xmlns:p14="http://schemas.microsoft.com/office/powerpoint/2010/main" val="4204772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F4342E22-5696-F448-9F5B-7BA94AFDE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776233" y="6304359"/>
            <a:ext cx="367408" cy="307777"/>
          </a:xfrm>
          <a:prstGeom prst="rect">
            <a:avLst/>
          </a:prstGeom>
          <a:noFill/>
        </p:spPr>
        <p:txBody>
          <a:bodyPr wrap="none" rtlCol="0">
            <a:spAutoFit/>
          </a:bodyPr>
          <a:lstStyle/>
          <a:p>
            <a:r>
              <a:rPr lang="en-US" sz="1400" dirty="0" smtClean="0"/>
              <a:t>1</a:t>
            </a:r>
            <a:r>
              <a:rPr lang="ru-RU" sz="1400" dirty="0" smtClean="0"/>
              <a:t>9</a:t>
            </a:r>
            <a:endParaRPr lang="ru-RU" sz="1400" dirty="0"/>
          </a:p>
        </p:txBody>
      </p:sp>
      <p:sp>
        <p:nvSpPr>
          <p:cNvPr id="9" name="Google Shape;533;p101"/>
          <p:cNvSpPr txBox="1"/>
          <p:nvPr/>
        </p:nvSpPr>
        <p:spPr>
          <a:xfrm>
            <a:off x="1114697" y="0"/>
            <a:ext cx="10332988" cy="1042590"/>
          </a:xfrm>
          <a:prstGeom prst="rect">
            <a:avLst/>
          </a:prstGeom>
          <a:noFill/>
          <a:ln>
            <a:noFill/>
          </a:ln>
        </p:spPr>
        <p:txBody>
          <a:bodyPr spcFirstLastPara="1" wrap="square" lIns="45700" tIns="45700" rIns="45700" bIns="45700" anchor="ctr" anchorCtr="0">
            <a:noAutofit/>
          </a:bodyPr>
          <a:lstStyle/>
          <a:p>
            <a:pPr algn="ctr" defTabSz="914400" eaLnBrk="1" fontAlgn="auto" hangingPunct="1">
              <a:spcBef>
                <a:spcPts val="0"/>
              </a:spcBef>
              <a:spcAft>
                <a:spcPts val="0"/>
              </a:spcAft>
              <a:buClr>
                <a:srgbClr val="535353"/>
              </a:buClr>
              <a:buSzPts val="1600"/>
              <a:defRPr/>
            </a:pPr>
            <a:r>
              <a:rPr lang="ru-RU" sz="2400" b="1" kern="0" dirty="0" smtClean="0">
                <a:solidFill>
                  <a:schemeClr val="accent5">
                    <a:lumMod val="75000"/>
                  </a:schemeClr>
                </a:solidFill>
                <a:latin typeface="DIN Pro Medium" panose="020B0604020202020204" charset="0"/>
                <a:cs typeface="DIN Pro Medium" panose="020B0604020202020204" charset="0"/>
                <a:sym typeface="Arial"/>
              </a:rPr>
              <a:t>Регламент проведения независимой оценки квалификации</a:t>
            </a:r>
          </a:p>
          <a:p>
            <a:pPr algn="ctr" defTabSz="914400" eaLnBrk="1" fontAlgn="auto" hangingPunct="1">
              <a:spcBef>
                <a:spcPts val="0"/>
              </a:spcBef>
              <a:spcAft>
                <a:spcPts val="0"/>
              </a:spcAft>
              <a:buClr>
                <a:srgbClr val="535353"/>
              </a:buClr>
              <a:buSzPts val="1600"/>
              <a:defRPr/>
            </a:pPr>
            <a:r>
              <a:rPr kumimoji="0" lang="ru-RU" sz="2400" b="1" kern="0" dirty="0" smtClean="0">
                <a:solidFill>
                  <a:schemeClr val="accent5">
                    <a:lumMod val="75000"/>
                  </a:schemeClr>
                </a:solidFill>
                <a:latin typeface="DIN Pro Medium" panose="020B0604020202020204" charset="0"/>
                <a:cs typeface="DIN Pro Medium" panose="020B0604020202020204" charset="0"/>
                <a:sym typeface="Arial"/>
              </a:rPr>
              <a:t>(редакция утверждена </a:t>
            </a:r>
            <a:r>
              <a:rPr lang="ru-RU" sz="2400" b="1" kern="0" dirty="0" smtClean="0">
                <a:solidFill>
                  <a:schemeClr val="accent5">
                    <a:lumMod val="75000"/>
                  </a:schemeClr>
                </a:solidFill>
                <a:latin typeface="DIN Pro Medium" panose="020B0604020202020204" charset="0"/>
                <a:cs typeface="DIN Pro Medium" panose="020B0604020202020204" charset="0"/>
                <a:sym typeface="Arial"/>
              </a:rPr>
              <a:t>протоколом СПК от 10.03.2023 № 32)</a:t>
            </a:r>
            <a:endParaRPr kumimoji="0" sz="2400" b="1" kern="0" dirty="0">
              <a:solidFill>
                <a:schemeClr val="accent5">
                  <a:lumMod val="75000"/>
                </a:schemeClr>
              </a:solidFill>
              <a:latin typeface="DIN Pro Medium" panose="020B0604020202020204" charset="0"/>
              <a:cs typeface="DIN Pro Medium" panose="020B0604020202020204" charset="0"/>
              <a:sym typeface="Arial"/>
            </a:endParaRPr>
          </a:p>
        </p:txBody>
      </p:sp>
      <p:sp>
        <p:nvSpPr>
          <p:cNvPr id="13" name="Google Shape;533;p101"/>
          <p:cNvSpPr txBox="1"/>
          <p:nvPr/>
        </p:nvSpPr>
        <p:spPr>
          <a:xfrm>
            <a:off x="350058" y="999394"/>
            <a:ext cx="11230990" cy="1780002"/>
          </a:xfrm>
          <a:prstGeom prst="rect">
            <a:avLst/>
          </a:prstGeom>
          <a:noFill/>
          <a:ln>
            <a:noFill/>
          </a:ln>
        </p:spPr>
        <p:txBody>
          <a:bodyPr spcFirstLastPara="1" wrap="square" lIns="45700" tIns="45700" rIns="45700" bIns="45700" anchor="ctr" anchorCtr="0">
            <a:noAutofit/>
          </a:bodyPr>
          <a:lstStyle/>
          <a:p>
            <a:pPr algn="just">
              <a:buClr>
                <a:srgbClr val="535353"/>
              </a:buClr>
              <a:buSzPts val="1600"/>
              <a:defRPr/>
            </a:pPr>
            <a:r>
              <a:rPr lang="ru-RU" sz="1400" b="1" kern="0" dirty="0" smtClean="0">
                <a:latin typeface="DIN Pro Medium" panose="020B0604020202020204" charset="0"/>
                <a:cs typeface="DIN Pro Medium" panose="020B0604020202020204" charset="0"/>
                <a:sym typeface="Arial"/>
              </a:rPr>
              <a:t>…</a:t>
            </a:r>
          </a:p>
          <a:p>
            <a:pPr algn="just">
              <a:buClr>
                <a:srgbClr val="535353"/>
              </a:buClr>
              <a:buSzPts val="1600"/>
              <a:defRPr/>
            </a:pPr>
            <a:r>
              <a:rPr lang="ru-RU" sz="1400" b="1" kern="0" dirty="0" smtClean="0">
                <a:latin typeface="DIN Pro Medium" panose="020B0604020202020204" charset="0"/>
                <a:cs typeface="DIN Pro Medium" panose="020B0604020202020204" charset="0"/>
                <a:sym typeface="Arial"/>
              </a:rPr>
              <a:t>10.4. Совет </a:t>
            </a:r>
            <a:r>
              <a:rPr lang="ru-RU" sz="1400" b="1" kern="0" dirty="0">
                <a:latin typeface="DIN Pro Medium" panose="020B0604020202020204" charset="0"/>
                <a:cs typeface="DIN Pro Medium" panose="020B0604020202020204" charset="0"/>
                <a:sym typeface="Arial"/>
              </a:rPr>
              <a:t>по профессиональным квалификациям имеет право принять решение </a:t>
            </a:r>
            <a:r>
              <a:rPr lang="ru-RU" sz="1400" b="1" kern="0" dirty="0" smtClean="0">
                <a:latin typeface="DIN Pro Medium" panose="020B0604020202020204" charset="0"/>
                <a:cs typeface="DIN Pro Medium" panose="020B0604020202020204" charset="0"/>
                <a:sym typeface="Arial"/>
              </a:rPr>
              <a:t>о непризнании </a:t>
            </a:r>
            <a:r>
              <a:rPr lang="ru-RU" sz="1400" b="1" kern="0" dirty="0">
                <a:latin typeface="DIN Pro Medium" panose="020B0604020202020204" charset="0"/>
                <a:cs typeface="DIN Pro Medium" panose="020B0604020202020204" charset="0"/>
                <a:sym typeface="Arial"/>
              </a:rPr>
              <a:t>результатов независимой оценки квалификации по следующим основаниям:</a:t>
            </a:r>
          </a:p>
          <a:p>
            <a:pPr algn="just">
              <a:buClr>
                <a:srgbClr val="535353"/>
              </a:buClr>
              <a:buSzPts val="1600"/>
              <a:defRPr/>
            </a:pPr>
            <a:r>
              <a:rPr lang="ru-RU" sz="1400" b="1" kern="0" dirty="0">
                <a:latin typeface="DIN Pro Medium" panose="020B0604020202020204" charset="0"/>
                <a:cs typeface="DIN Pro Medium" panose="020B0604020202020204" charset="0"/>
                <a:sym typeface="Arial"/>
              </a:rPr>
              <a:t>- несоответствия документов, указанных в п. </a:t>
            </a:r>
            <a:r>
              <a:rPr lang="ru-RU" sz="1400" b="1" kern="0" dirty="0" smtClean="0">
                <a:latin typeface="DIN Pro Medium" panose="020B0604020202020204" charset="0"/>
                <a:cs typeface="DIN Pro Medium" panose="020B0604020202020204" charset="0"/>
                <a:sym typeface="Arial"/>
              </a:rPr>
              <a:t>5.1</a:t>
            </a:r>
            <a:r>
              <a:rPr lang="ru-RU" sz="1400" b="1" kern="0" dirty="0">
                <a:latin typeface="DIN Pro Medium" panose="020B0604020202020204" charset="0"/>
                <a:cs typeface="DIN Pro Medium" panose="020B0604020202020204" charset="0"/>
                <a:sym typeface="Arial"/>
              </a:rPr>
              <a:t>. настоящего Регламента, требованиям, установленным к соответствующей квалификации в Реестре;</a:t>
            </a:r>
          </a:p>
          <a:p>
            <a:pPr indent="-285750" algn="just">
              <a:buClr>
                <a:srgbClr val="535353"/>
              </a:buClr>
              <a:buSzPts val="1600"/>
              <a:buFontTx/>
              <a:buChar char="-"/>
              <a:defRPr/>
            </a:pPr>
            <a:r>
              <a:rPr lang="ru-RU" sz="1400" b="1" kern="0" dirty="0" smtClean="0">
                <a:latin typeface="DIN Pro Medium" panose="020B0604020202020204" charset="0"/>
                <a:cs typeface="DIN Pro Medium" panose="020B0604020202020204" charset="0"/>
                <a:sym typeface="Arial"/>
              </a:rPr>
              <a:t>выявление </a:t>
            </a:r>
            <a:r>
              <a:rPr lang="ru-RU" sz="1400" b="1" kern="0" dirty="0">
                <a:latin typeface="DIN Pro Medium" panose="020B0604020202020204" charset="0"/>
                <a:cs typeface="DIN Pro Medium" panose="020B0604020202020204" charset="0"/>
                <a:sym typeface="Arial"/>
              </a:rPr>
              <a:t>нарушений центром оценки квалификаций или соискателем правил проведения независимой оценки квалификаций, утвержденных постановлением Правительства Российской Федерации от 16.11.2016 № 1204</a:t>
            </a:r>
            <a:r>
              <a:rPr lang="ru-RU" sz="1400" b="1" kern="0" dirty="0" smtClean="0">
                <a:latin typeface="DIN Pro Medium" panose="020B0604020202020204" charset="0"/>
                <a:cs typeface="DIN Pro Medium" panose="020B0604020202020204" charset="0"/>
                <a:sym typeface="Arial"/>
              </a:rPr>
              <a:t>;</a:t>
            </a:r>
          </a:p>
        </p:txBody>
      </p:sp>
      <p:graphicFrame>
        <p:nvGraphicFramePr>
          <p:cNvPr id="4" name="Таблица 3"/>
          <p:cNvGraphicFramePr>
            <a:graphicFrameLocks noGrp="1"/>
          </p:cNvGraphicFramePr>
          <p:nvPr>
            <p:extLst>
              <p:ext uri="{D42A27DB-BD31-4B8C-83A1-F6EECF244321}">
                <p14:modId xmlns:p14="http://schemas.microsoft.com/office/powerpoint/2010/main" val="3135513338"/>
              </p:ext>
            </p:extLst>
          </p:nvPr>
        </p:nvGraphicFramePr>
        <p:xfrm>
          <a:off x="372720" y="3526430"/>
          <a:ext cx="11355154" cy="3163888"/>
        </p:xfrm>
        <a:graphic>
          <a:graphicData uri="http://schemas.openxmlformats.org/drawingml/2006/table">
            <a:tbl>
              <a:tblPr firstRow="1" firstCol="1" bandRow="1"/>
              <a:tblGrid>
                <a:gridCol w="488856"/>
                <a:gridCol w="3785439"/>
                <a:gridCol w="3127050"/>
                <a:gridCol w="3953809"/>
              </a:tblGrid>
              <a:tr h="100782">
                <a:tc>
                  <a:txBody>
                    <a:bodyPr/>
                    <a:lstStyle/>
                    <a:p>
                      <a:pPr algn="ctr">
                        <a:lnSpc>
                          <a:spcPct val="107000"/>
                        </a:lnSpc>
                        <a:spcAft>
                          <a:spcPts val="0"/>
                        </a:spcAft>
                      </a:pPr>
                      <a:r>
                        <a:rPr lang="ru-RU" sz="1400" b="1" dirty="0">
                          <a:effectLst/>
                          <a:latin typeface="DIN Pro Medium" panose="020B0604020202020204" charset="0"/>
                          <a:ea typeface="Calibri" panose="020F0502020204030204" pitchFamily="34" charset="0"/>
                          <a:cs typeface="DIN Pro Medium" panose="020B0604020202020204" charset="0"/>
                        </a:rPr>
                        <a:t>№</a:t>
                      </a:r>
                      <a:endParaRPr lang="ru-RU" sz="1200" dirty="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a:effectLst/>
                          <a:latin typeface="DIN Pro Medium" panose="020B0604020202020204" charset="0"/>
                          <a:ea typeface="Calibri" panose="020F0502020204030204" pitchFamily="34" charset="0"/>
                          <a:cs typeface="DIN Pro Medium" panose="020B0604020202020204" charset="0"/>
                        </a:rPr>
                        <a:t>Нарушение</a:t>
                      </a:r>
                      <a:endParaRPr lang="ru-RU" sz="12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a:effectLst/>
                          <a:latin typeface="DIN Pro Medium" panose="020B0604020202020204" charset="0"/>
                          <a:ea typeface="Calibri" panose="020F0502020204030204" pitchFamily="34" charset="0"/>
                          <a:cs typeface="DIN Pro Medium" panose="020B0604020202020204" charset="0"/>
                        </a:rPr>
                        <a:t>Количество</a:t>
                      </a:r>
                      <a:endParaRPr lang="ru-RU" sz="12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dirty="0">
                          <a:effectLst/>
                          <a:latin typeface="DIN Pro Medium" panose="020B0604020202020204" charset="0"/>
                          <a:ea typeface="Calibri" panose="020F0502020204030204" pitchFamily="34" charset="0"/>
                          <a:cs typeface="DIN Pro Medium" panose="020B0604020202020204" charset="0"/>
                        </a:rPr>
                        <a:t>Мера ответственности ЦОК</a:t>
                      </a:r>
                      <a:endParaRPr lang="ru-RU" sz="1200" dirty="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57">
                <a:tc>
                  <a:txBody>
                    <a:bodyPr/>
                    <a:lstStyle/>
                    <a:p>
                      <a:pPr>
                        <a:lnSpc>
                          <a:spcPct val="107000"/>
                        </a:lnSpc>
                        <a:spcAft>
                          <a:spcPts val="0"/>
                        </a:spcAft>
                      </a:pPr>
                      <a:r>
                        <a:rPr lang="ru-RU" sz="1200">
                          <a:effectLst/>
                          <a:latin typeface="DIN Pro Medium" panose="020B0604020202020204" charset="0"/>
                          <a:ea typeface="Calibri" panose="020F0502020204030204" pitchFamily="34" charset="0"/>
                          <a:cs typeface="DIN Pro Medium" panose="020B0604020202020204" charset="0"/>
                        </a:rPr>
                        <a:t>1</a:t>
                      </a:r>
                      <a:endParaRPr lang="ru-RU" sz="11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DIN Pro Medium" panose="020B0604020202020204" charset="0"/>
                          <a:ea typeface="Calibri" panose="020F0502020204030204" pitchFamily="34" charset="0"/>
                          <a:cs typeface="DIN Pro Medium" panose="020B0604020202020204" charset="0"/>
                        </a:rPr>
                        <a:t>Несоответствие деятельности ЦОК требованиям, установленным </a:t>
                      </a:r>
                      <a:r>
                        <a:rPr lang="ru-RU" sz="1200" u="none" strike="noStrike">
                          <a:solidFill>
                            <a:srgbClr val="0563C1"/>
                          </a:solidFill>
                          <a:effectLst/>
                          <a:latin typeface="DIN Pro Medium" panose="020B0604020202020204" charset="0"/>
                          <a:ea typeface="Calibri" panose="020F0502020204030204" pitchFamily="34" charset="0"/>
                          <a:cs typeface="DIN Pro Medium" panose="020B0604020202020204" charset="0"/>
                          <a:hlinkClick r:id="rId3"/>
                        </a:rPr>
                        <a:t>пунктом 3 приложения № 1</a:t>
                      </a:r>
                      <a:r>
                        <a:rPr lang="ru-RU" sz="1200">
                          <a:effectLst/>
                          <a:latin typeface="DIN Pro Medium" panose="020B0604020202020204" charset="0"/>
                          <a:ea typeface="Calibri" panose="020F0502020204030204" pitchFamily="34" charset="0"/>
                          <a:cs typeface="DIN Pro Medium" panose="020B0604020202020204" charset="0"/>
                        </a:rPr>
                        <a:t> к Приказу №759н</a:t>
                      </a:r>
                      <a:endParaRPr lang="ru-RU" sz="11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dirty="0">
                          <a:effectLst/>
                          <a:latin typeface="DIN Pro Medium" panose="020B0604020202020204" charset="0"/>
                          <a:ea typeface="Calibri" panose="020F0502020204030204" pitchFamily="34" charset="0"/>
                          <a:cs typeface="DIN Pro Medium" panose="020B0604020202020204" charset="0"/>
                        </a:rPr>
                        <a:t>Однократно</a:t>
                      </a:r>
                      <a:endParaRPr lang="ru-RU" sz="1100" dirty="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dirty="0">
                          <a:effectLst/>
                          <a:latin typeface="DIN Pro Medium" panose="020B0604020202020204" charset="0"/>
                          <a:ea typeface="Calibri" panose="020F0502020204030204" pitchFamily="34" charset="0"/>
                          <a:cs typeface="DIN Pro Medium" panose="020B0604020202020204" charset="0"/>
                        </a:rPr>
                        <a:t>Прекращение полномочий ЦОК (пп. «а» п.11 Приложения №2 к Приказу №759н)</a:t>
                      </a:r>
                      <a:endParaRPr lang="ru-RU" sz="1100" dirty="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22">
                <a:tc>
                  <a:txBody>
                    <a:bodyPr/>
                    <a:lstStyle/>
                    <a:p>
                      <a:pPr>
                        <a:lnSpc>
                          <a:spcPct val="107000"/>
                        </a:lnSpc>
                        <a:spcAft>
                          <a:spcPts val="0"/>
                        </a:spcAft>
                      </a:pPr>
                      <a:r>
                        <a:rPr lang="ru-RU" sz="1200">
                          <a:effectLst/>
                          <a:latin typeface="DIN Pro Medium" panose="020B0604020202020204" charset="0"/>
                          <a:ea typeface="Calibri" panose="020F0502020204030204" pitchFamily="34" charset="0"/>
                          <a:cs typeface="DIN Pro Medium" panose="020B0604020202020204" charset="0"/>
                        </a:rPr>
                        <a:t>2</a:t>
                      </a:r>
                      <a:endParaRPr lang="ru-RU" sz="11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DIN Pro Medium" panose="020B0604020202020204" charset="0"/>
                          <a:ea typeface="Calibri" panose="020F0502020204030204" pitchFamily="34" charset="0"/>
                          <a:cs typeface="DIN Pro Medium" panose="020B0604020202020204" charset="0"/>
                        </a:rPr>
                        <a:t>Нарушение ЦОК правил, установленных ПП РФ №1204</a:t>
                      </a:r>
                      <a:endParaRPr lang="ru-RU" sz="11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DIN Pro Medium" panose="020B0604020202020204" charset="0"/>
                          <a:ea typeface="Calibri" panose="020F0502020204030204" pitchFamily="34" charset="0"/>
                          <a:cs typeface="DIN Pro Medium" panose="020B0604020202020204" charset="0"/>
                        </a:rPr>
                        <a:t>Однократно</a:t>
                      </a:r>
                      <a:endParaRPr lang="ru-RU" sz="11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DIN Pro Medium" panose="020B0604020202020204" charset="0"/>
                          <a:ea typeface="Calibri" panose="020F0502020204030204" pitchFamily="34" charset="0"/>
                          <a:cs typeface="DIN Pro Medium" panose="020B0604020202020204" charset="0"/>
                        </a:rPr>
                        <a:t>Предупреждение о недопустимости повторного нарушения (пп. «б» п.11 Приложения №2 к Приказу №759н)</a:t>
                      </a:r>
                      <a:endParaRPr lang="ru-RU" sz="11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966">
                <a:tc>
                  <a:txBody>
                    <a:bodyPr/>
                    <a:lstStyle/>
                    <a:p>
                      <a:pPr>
                        <a:lnSpc>
                          <a:spcPct val="107000"/>
                        </a:lnSpc>
                        <a:spcAft>
                          <a:spcPts val="0"/>
                        </a:spcAft>
                      </a:pPr>
                      <a:r>
                        <a:rPr lang="ru-RU" sz="1200">
                          <a:effectLst/>
                          <a:latin typeface="DIN Pro Medium" panose="020B0604020202020204" charset="0"/>
                          <a:ea typeface="Calibri" panose="020F0502020204030204" pitchFamily="34" charset="0"/>
                          <a:cs typeface="DIN Pro Medium" panose="020B0604020202020204" charset="0"/>
                        </a:rPr>
                        <a:t>3</a:t>
                      </a:r>
                      <a:endParaRPr lang="ru-RU" sz="11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DIN Pro Medium" panose="020B0604020202020204" charset="0"/>
                          <a:ea typeface="Calibri" panose="020F0502020204030204" pitchFamily="34" charset="0"/>
                          <a:cs typeface="DIN Pro Medium" panose="020B0604020202020204" charset="0"/>
                        </a:rPr>
                        <a:t>Нарушение ЦОК правил, установленных ПП РФ №1204</a:t>
                      </a:r>
                      <a:endParaRPr lang="ru-RU" sz="11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DIN Pro Medium" panose="020B0604020202020204" charset="0"/>
                          <a:ea typeface="Calibri" panose="020F0502020204030204" pitchFamily="34" charset="0"/>
                          <a:cs typeface="DIN Pro Medium" panose="020B0604020202020204" charset="0"/>
                        </a:rPr>
                        <a:t>Однократно после отправления предупреждения о недопустимости повторного нарушения</a:t>
                      </a:r>
                      <a:endParaRPr lang="ru-RU" sz="11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DIN Pro Medium" panose="020B0604020202020204" charset="0"/>
                          <a:ea typeface="Calibri" panose="020F0502020204030204" pitchFamily="34" charset="0"/>
                          <a:cs typeface="DIN Pro Medium" panose="020B0604020202020204" charset="0"/>
                        </a:rPr>
                        <a:t>Прекращение полномочий ЦОК (пп. «б» п.11 Приложения №2 к Приказу №759н)</a:t>
                      </a:r>
                      <a:endParaRPr lang="ru-RU" sz="11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7819">
                <a:tc>
                  <a:txBody>
                    <a:bodyPr/>
                    <a:lstStyle/>
                    <a:p>
                      <a:pPr>
                        <a:lnSpc>
                          <a:spcPct val="107000"/>
                        </a:lnSpc>
                        <a:spcAft>
                          <a:spcPts val="0"/>
                        </a:spcAft>
                      </a:pPr>
                      <a:r>
                        <a:rPr lang="ru-RU" sz="1200">
                          <a:effectLst/>
                          <a:latin typeface="DIN Pro Medium" panose="020B0604020202020204" charset="0"/>
                          <a:ea typeface="Calibri" panose="020F0502020204030204" pitchFamily="34" charset="0"/>
                          <a:cs typeface="DIN Pro Medium" panose="020B0604020202020204" charset="0"/>
                        </a:rPr>
                        <a:t>4</a:t>
                      </a:r>
                      <a:endParaRPr lang="ru-RU" sz="11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DIN Pro Medium" panose="020B0604020202020204" charset="0"/>
                          <a:ea typeface="Calibri" panose="020F0502020204030204" pitchFamily="34" charset="0"/>
                          <a:cs typeface="DIN Pro Medium" panose="020B0604020202020204" charset="0"/>
                        </a:rPr>
                        <a:t>Представление ЦОК заведомо недостоверных сведений в ходе отбора и наделения его полномочиями по проведению независимой оценки квалификации, мониторинга осуществляемой им деятельности или контроля за ней</a:t>
                      </a:r>
                      <a:endParaRPr lang="ru-RU" sz="110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dirty="0">
                          <a:effectLst/>
                          <a:latin typeface="DIN Pro Medium" panose="020B0604020202020204" charset="0"/>
                          <a:ea typeface="Calibri" panose="020F0502020204030204" pitchFamily="34" charset="0"/>
                          <a:cs typeface="DIN Pro Medium" panose="020B0604020202020204" charset="0"/>
                        </a:rPr>
                        <a:t>Однократно</a:t>
                      </a:r>
                      <a:endParaRPr lang="ru-RU" sz="1100" dirty="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dirty="0">
                          <a:effectLst/>
                          <a:latin typeface="DIN Pro Medium" panose="020B0604020202020204" charset="0"/>
                          <a:ea typeface="Calibri" panose="020F0502020204030204" pitchFamily="34" charset="0"/>
                          <a:cs typeface="DIN Pro Medium" panose="020B0604020202020204" charset="0"/>
                        </a:rPr>
                        <a:t>Прекращение полномочий ЦОК (пп. «в» п.11 Приложения №2 к Приказу №759н)</a:t>
                      </a:r>
                      <a:endParaRPr lang="ru-RU" sz="1100" dirty="0">
                        <a:effectLst/>
                        <a:latin typeface="DIN Pro Medium" panose="020B0604020202020204" charset="0"/>
                        <a:ea typeface="Calibri" panose="020F0502020204030204" pitchFamily="34" charset="0"/>
                        <a:cs typeface="DIN Pro Medium" panose="020B0604020202020204" charset="0"/>
                      </a:endParaRPr>
                    </a:p>
                  </a:txBody>
                  <a:tcPr marL="58646" marR="58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a:xfrm>
            <a:off x="505078" y="2968247"/>
            <a:ext cx="11181844" cy="369332"/>
          </a:xfrm>
          <a:prstGeom prst="rect">
            <a:avLst/>
          </a:prstGeom>
          <a:noFill/>
        </p:spPr>
        <p:txBody>
          <a:bodyPr wrap="none" rtlCol="0">
            <a:spAutoFit/>
          </a:bodyPr>
          <a:lstStyle/>
          <a:p>
            <a:r>
              <a:rPr lang="ru-RU" b="1" u="sng" dirty="0">
                <a:latin typeface="DIN Pro Medium" panose="020B0604020202020204" charset="0"/>
                <a:cs typeface="DIN Pro Medium" panose="020B0604020202020204" charset="0"/>
              </a:rPr>
              <a:t>Применение мер ответственности при нарушениях со стороны центров оценки </a:t>
            </a:r>
            <a:r>
              <a:rPr lang="ru-RU" b="1" u="sng" dirty="0" smtClean="0">
                <a:latin typeface="DIN Pro Medium" panose="020B0604020202020204" charset="0"/>
                <a:cs typeface="DIN Pro Medium" panose="020B0604020202020204" charset="0"/>
              </a:rPr>
              <a:t>квалификаций:</a:t>
            </a:r>
            <a:endParaRPr lang="ru-RU" u="sng"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427596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F4342E22-5696-F448-9F5B-7BA94AFDE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15"/>
            <a:ext cx="12192000" cy="6858000"/>
          </a:xfrm>
          <a:prstGeom prst="rect">
            <a:avLst/>
          </a:prstGeom>
        </p:spPr>
      </p:pic>
      <p:sp>
        <p:nvSpPr>
          <p:cNvPr id="9" name="Прямоугольник 8"/>
          <p:cNvSpPr/>
          <p:nvPr/>
        </p:nvSpPr>
        <p:spPr>
          <a:xfrm>
            <a:off x="124385" y="231678"/>
            <a:ext cx="11948160" cy="1815882"/>
          </a:xfrm>
          <a:prstGeom prst="rect">
            <a:avLst/>
          </a:prstGeom>
        </p:spPr>
        <p:txBody>
          <a:bodyPr wrap="square">
            <a:spAutoFit/>
          </a:bodyPr>
          <a:lstStyle/>
          <a:p>
            <a:pPr algn="ctr">
              <a:spcAft>
                <a:spcPts val="0"/>
              </a:spcAft>
            </a:pP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Стратеги</a:t>
            </a:r>
            <a:r>
              <a:rPr lang="ru-RU" sz="28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я</a:t>
            </a: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 </a:t>
            </a:r>
            <a:r>
              <a:rPr lang="ru-RU" sz="28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развития строительной</a:t>
            </a:r>
          </a:p>
          <a:p>
            <a:pPr algn="ctr">
              <a:spcAft>
                <a:spcPts val="0"/>
              </a:spcAft>
            </a:pPr>
            <a:r>
              <a:rPr lang="ru-RU" sz="28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отрасли и жилищно-коммунального хозяйства Российской </a:t>
            </a: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Федерации на </a:t>
            </a:r>
            <a:r>
              <a:rPr lang="ru-RU" sz="28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период до 2030 года с прогнозом до 2035 </a:t>
            </a: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года</a:t>
            </a:r>
          </a:p>
          <a:p>
            <a:pPr algn="ct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(распоряжение Правительства РФ от </a:t>
            </a:r>
            <a:r>
              <a:rPr lang="ru-RU" sz="28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rPr>
              <a:t>31 октября 2022 г. № </a:t>
            </a: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3268-р)</a:t>
            </a:r>
            <a:endParaRPr lang="ru-RU" sz="28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endParaRPr>
          </a:p>
        </p:txBody>
      </p:sp>
      <p:sp>
        <p:nvSpPr>
          <p:cNvPr id="3" name="TextBox 2"/>
          <p:cNvSpPr txBox="1"/>
          <p:nvPr/>
        </p:nvSpPr>
        <p:spPr>
          <a:xfrm>
            <a:off x="11776233" y="6304359"/>
            <a:ext cx="276038" cy="307777"/>
          </a:xfrm>
          <a:prstGeom prst="rect">
            <a:avLst/>
          </a:prstGeom>
          <a:noFill/>
        </p:spPr>
        <p:txBody>
          <a:bodyPr wrap="none" rtlCol="0">
            <a:spAutoFit/>
          </a:bodyPr>
          <a:lstStyle/>
          <a:p>
            <a:r>
              <a:rPr lang="ru-RU" sz="1400" dirty="0" smtClean="0"/>
              <a:t>2</a:t>
            </a:r>
            <a:endParaRPr lang="ru-RU" sz="1400" dirty="0"/>
          </a:p>
        </p:txBody>
      </p:sp>
      <p:sp>
        <p:nvSpPr>
          <p:cNvPr id="4" name="TextBox 3"/>
          <p:cNvSpPr txBox="1"/>
          <p:nvPr/>
        </p:nvSpPr>
        <p:spPr>
          <a:xfrm>
            <a:off x="1481267" y="2324432"/>
            <a:ext cx="8811451" cy="369332"/>
          </a:xfrm>
          <a:prstGeom prst="rect">
            <a:avLst/>
          </a:prstGeom>
          <a:noFill/>
        </p:spPr>
        <p:txBody>
          <a:bodyPr wrap="square" rtlCol="0">
            <a:spAutoFit/>
          </a:bodyPr>
          <a:lstStyle/>
          <a:p>
            <a:pPr algn="ctr"/>
            <a:endParaRPr lang="ru-RU" b="1" dirty="0">
              <a:solidFill>
                <a:srgbClr val="FF0000"/>
              </a:solidFill>
            </a:endParaRPr>
          </a:p>
        </p:txBody>
      </p:sp>
      <p:sp>
        <p:nvSpPr>
          <p:cNvPr id="7" name="Прямоугольник 6"/>
          <p:cNvSpPr/>
          <p:nvPr/>
        </p:nvSpPr>
        <p:spPr>
          <a:xfrm>
            <a:off x="1068653" y="2136516"/>
            <a:ext cx="10048878" cy="646331"/>
          </a:xfrm>
          <a:prstGeom prst="rect">
            <a:avLst/>
          </a:prstGeom>
        </p:spPr>
        <p:txBody>
          <a:bodyPr wrap="square">
            <a:spAutoFit/>
          </a:bodyPr>
          <a:lstStyle/>
          <a:p>
            <a:pPr algn="ctr">
              <a:spcAft>
                <a:spcPts val="0"/>
              </a:spcAft>
            </a:pPr>
            <a:r>
              <a:rPr lang="ru-RU" dirty="0">
                <a:latin typeface="DIN Pro Medium" panose="020B0604020202020204" charset="0"/>
                <a:ea typeface="Tahoma" panose="020B0604030504040204" pitchFamily="34" charset="0"/>
                <a:cs typeface="DIN Pro Medium" panose="020B0604020202020204" charset="0"/>
              </a:rPr>
              <a:t>«Стратегическая задача - реализовать потенциал строительного комплекса, что обеспечит </a:t>
            </a:r>
            <a:endParaRPr lang="ru-RU" dirty="0" smtClean="0">
              <a:latin typeface="DIN Pro Medium" panose="020B0604020202020204" charset="0"/>
              <a:ea typeface="Tahoma" panose="020B0604030504040204" pitchFamily="34" charset="0"/>
              <a:cs typeface="DIN Pro Medium" panose="020B0604020202020204" charset="0"/>
            </a:endParaRPr>
          </a:p>
          <a:p>
            <a:pPr algn="ctr">
              <a:spcAft>
                <a:spcPts val="0"/>
              </a:spcAft>
            </a:pPr>
            <a:r>
              <a:rPr lang="ru-RU" dirty="0" smtClean="0">
                <a:latin typeface="DIN Pro Medium" panose="020B0604020202020204" charset="0"/>
                <a:ea typeface="Tahoma" panose="020B0604030504040204" pitchFamily="34" charset="0"/>
                <a:cs typeface="DIN Pro Medium" panose="020B0604020202020204" charset="0"/>
              </a:rPr>
              <a:t>основу </a:t>
            </a:r>
            <a:r>
              <a:rPr lang="ru-RU" dirty="0">
                <a:latin typeface="DIN Pro Medium" panose="020B0604020202020204" charset="0"/>
                <a:ea typeface="Tahoma" panose="020B0604030504040204" pitchFamily="34" charset="0"/>
                <a:cs typeface="DIN Pro Medium" panose="020B0604020202020204" charset="0"/>
              </a:rPr>
              <a:t>развития каждого региона и страны в </a:t>
            </a:r>
            <a:r>
              <a:rPr lang="ru-RU" dirty="0" smtClean="0">
                <a:latin typeface="DIN Pro Medium" panose="020B0604020202020204" charset="0"/>
                <a:ea typeface="Tahoma" panose="020B0604030504040204" pitchFamily="34" charset="0"/>
                <a:cs typeface="DIN Pro Medium" panose="020B0604020202020204" charset="0"/>
              </a:rPr>
              <a:t>целом»</a:t>
            </a:r>
            <a:endParaRPr lang="ru-RU" dirty="0">
              <a:latin typeface="DIN Pro Medium" panose="020B0604020202020204" charset="0"/>
              <a:ea typeface="Tahoma" panose="020B0604030504040204" pitchFamily="34" charset="0"/>
              <a:cs typeface="DIN Pro Medium" panose="020B0604020202020204" charset="0"/>
            </a:endParaRPr>
          </a:p>
        </p:txBody>
      </p:sp>
      <p:sp>
        <p:nvSpPr>
          <p:cNvPr id="10" name="Прямоугольник 9"/>
          <p:cNvSpPr/>
          <p:nvPr/>
        </p:nvSpPr>
        <p:spPr>
          <a:xfrm>
            <a:off x="125000" y="3013320"/>
            <a:ext cx="11948160" cy="2339102"/>
          </a:xfrm>
          <a:prstGeom prst="rect">
            <a:avLst/>
          </a:prstGeom>
        </p:spPr>
        <p:txBody>
          <a:bodyPr wrap="square">
            <a:spAutoFit/>
          </a:bodyPr>
          <a:lstStyle/>
          <a:p>
            <a:pPr algn="ctr">
              <a:spcAft>
                <a:spcPts val="0"/>
              </a:spcAft>
            </a:pPr>
            <a:r>
              <a:rPr lang="ru-RU" b="1" u="sng" dirty="0" smtClean="0">
                <a:solidFill>
                  <a:schemeClr val="accent1">
                    <a:lumMod val="50000"/>
                  </a:schemeClr>
                </a:solidFill>
                <a:latin typeface="DIN Pro Medium" panose="020B0604020202020204" charset="0"/>
                <a:ea typeface="Tahoma" panose="020B0604030504040204" pitchFamily="34" charset="0"/>
                <a:cs typeface="DIN Pro Medium" panose="020B0604020202020204" charset="0"/>
              </a:rPr>
              <a:t>Послание </a:t>
            </a:r>
            <a:r>
              <a:rPr lang="ru-RU" b="1" u="sng" dirty="0">
                <a:solidFill>
                  <a:schemeClr val="accent1">
                    <a:lumMod val="50000"/>
                  </a:schemeClr>
                </a:solidFill>
                <a:latin typeface="DIN Pro Medium" panose="020B0604020202020204" charset="0"/>
                <a:ea typeface="Tahoma" panose="020B0604030504040204" pitchFamily="34" charset="0"/>
                <a:cs typeface="DIN Pro Medium" panose="020B0604020202020204" charset="0"/>
              </a:rPr>
              <a:t>Президента Федеральному Собранию 21 февраля 2023 </a:t>
            </a:r>
            <a:r>
              <a:rPr lang="ru-RU" b="1" u="sng" dirty="0" smtClean="0">
                <a:solidFill>
                  <a:schemeClr val="accent1">
                    <a:lumMod val="50000"/>
                  </a:schemeClr>
                </a:solidFill>
                <a:latin typeface="DIN Pro Medium" panose="020B0604020202020204" charset="0"/>
                <a:ea typeface="Tahoma" panose="020B0604030504040204" pitchFamily="34" charset="0"/>
                <a:cs typeface="DIN Pro Medium" panose="020B0604020202020204" charset="0"/>
              </a:rPr>
              <a:t>года:</a:t>
            </a:r>
          </a:p>
          <a:p>
            <a:pPr algn="ctr">
              <a:spcAft>
                <a:spcPts val="0"/>
              </a:spcAft>
            </a:pPr>
            <a:endParaRPr lang="ru-RU" sz="1600" b="1" dirty="0">
              <a:latin typeface="DIN Pro Medium" panose="020B0604020202020204" charset="0"/>
              <a:ea typeface="Tahoma" panose="020B0604030504040204" pitchFamily="34" charset="0"/>
              <a:cs typeface="DIN Pro Medium" panose="020B0604020202020204" charset="0"/>
            </a:endParaRPr>
          </a:p>
          <a:p>
            <a:pPr algn="ctr">
              <a:spcAft>
                <a:spcPts val="0"/>
              </a:spcAft>
            </a:pPr>
            <a:r>
              <a:rPr lang="ru-RU" sz="1600" dirty="0" smtClean="0">
                <a:latin typeface="DIN Pro Medium" panose="020B0604020202020204" charset="0"/>
                <a:ea typeface="Tahoma" panose="020B0604030504040204" pitchFamily="34" charset="0"/>
                <a:cs typeface="DIN Pro Medium" panose="020B0604020202020204" charset="0"/>
              </a:rPr>
              <a:t>«С </a:t>
            </a:r>
            <a:r>
              <a:rPr lang="ru-RU" sz="1600" dirty="0">
                <a:latin typeface="DIN Pro Medium" panose="020B0604020202020204" charset="0"/>
                <a:ea typeface="Tahoma" panose="020B0604030504040204" pitchFamily="34" charset="0"/>
                <a:cs typeface="DIN Pro Medium" panose="020B0604020202020204" charset="0"/>
              </a:rPr>
              <a:t>учётом масштабных задач, стоящих перед страной, мы должны серьёзно обновить подходы к системе подготовки кадров, к научно-технологической политике.</a:t>
            </a:r>
          </a:p>
          <a:p>
            <a:pPr algn="ctr">
              <a:spcAft>
                <a:spcPts val="0"/>
              </a:spcAft>
            </a:pPr>
            <a:r>
              <a:rPr lang="ru-RU" sz="1600" dirty="0">
                <a:latin typeface="DIN Pro Medium" panose="020B0604020202020204" charset="0"/>
                <a:ea typeface="Tahoma" panose="020B0604030504040204" pitchFamily="34" charset="0"/>
                <a:cs typeface="DIN Pro Medium" panose="020B0604020202020204" charset="0"/>
              </a:rPr>
              <a:t>Необходим синтез всего лучшего, что было в советской системе образования, и опыта последних </a:t>
            </a:r>
            <a:r>
              <a:rPr lang="ru-RU" sz="1600" dirty="0" smtClean="0">
                <a:latin typeface="DIN Pro Medium" panose="020B0604020202020204" charset="0"/>
                <a:ea typeface="Tahoma" panose="020B0604030504040204" pitchFamily="34" charset="0"/>
                <a:cs typeface="DIN Pro Medium" panose="020B0604020202020204" charset="0"/>
              </a:rPr>
              <a:t>десятилетий»</a:t>
            </a:r>
          </a:p>
          <a:p>
            <a:pPr algn="ctr">
              <a:spcAft>
                <a:spcPts val="0"/>
              </a:spcAft>
            </a:pPr>
            <a:r>
              <a:rPr lang="ru-RU" sz="1600" dirty="0" smtClean="0">
                <a:latin typeface="DIN Pro Medium" panose="020B0604020202020204" charset="0"/>
                <a:ea typeface="Tahoma" panose="020B0604030504040204" pitchFamily="34" charset="0"/>
                <a:cs typeface="DIN Pro Medium" panose="020B0604020202020204" charset="0"/>
              </a:rPr>
              <a:t>…</a:t>
            </a:r>
          </a:p>
          <a:p>
            <a:pPr algn="ctr">
              <a:spcAft>
                <a:spcPts val="0"/>
              </a:spcAft>
            </a:pPr>
            <a:endParaRPr lang="ru-RU" sz="1600" dirty="0" smtClean="0">
              <a:latin typeface="DIN Pro Medium" panose="020B0604020202020204" charset="0"/>
              <a:ea typeface="Tahoma" panose="020B0604030504040204" pitchFamily="34" charset="0"/>
              <a:cs typeface="DIN Pro Medium" panose="020B0604020202020204" charset="0"/>
            </a:endParaRPr>
          </a:p>
          <a:p>
            <a:pPr algn="ctr">
              <a:spcAft>
                <a:spcPts val="0"/>
              </a:spcAft>
            </a:pPr>
            <a:r>
              <a:rPr lang="ru-RU" sz="1600" dirty="0">
                <a:latin typeface="DIN Pro Medium" panose="020B0604020202020204" charset="0"/>
                <a:ea typeface="Tahoma" panose="020B0604030504040204" pitchFamily="34" charset="0"/>
                <a:cs typeface="DIN Pro Medium" panose="020B0604020202020204" charset="0"/>
              </a:rPr>
              <a:t>«За последние годы ощутимо вырос престиж, авторитет среднего профессионального образования. Спрос на выпускников техникумов и колледжей просто огромный, колоссальный</a:t>
            </a:r>
            <a:r>
              <a:rPr lang="ru-RU" sz="1600" dirty="0" smtClean="0">
                <a:latin typeface="DIN Pro Medium" panose="020B0604020202020204" charset="0"/>
                <a:ea typeface="Tahoma" panose="020B0604030504040204" pitchFamily="34" charset="0"/>
                <a:cs typeface="DIN Pro Medium" panose="020B0604020202020204" charset="0"/>
              </a:rPr>
              <a:t>»</a:t>
            </a:r>
            <a:endParaRPr lang="ru-RU" sz="1600" dirty="0">
              <a:latin typeface="DIN Pro Medium" panose="020B0604020202020204" charset="0"/>
              <a:ea typeface="Tahoma" panose="020B0604030504040204" pitchFamily="34" charset="0"/>
              <a:cs typeface="DIN Pro Medium" panose="020B0604020202020204" charset="0"/>
            </a:endParaRPr>
          </a:p>
        </p:txBody>
      </p:sp>
      <p:pic>
        <p:nvPicPr>
          <p:cNvPr id="5" name="Рисунок 4"/>
          <p:cNvPicPr>
            <a:picLocks noChangeAspect="1"/>
          </p:cNvPicPr>
          <p:nvPr/>
        </p:nvPicPr>
        <p:blipFill>
          <a:blip r:embed="rId4"/>
          <a:stretch>
            <a:fillRect/>
          </a:stretch>
        </p:blipFill>
        <p:spPr>
          <a:xfrm>
            <a:off x="0" y="5797312"/>
            <a:ext cx="1254034" cy="1064203"/>
          </a:xfrm>
          <a:prstGeom prst="rect">
            <a:avLst/>
          </a:prstGeom>
        </p:spPr>
      </p:pic>
      <p:pic>
        <p:nvPicPr>
          <p:cNvPr id="6" name="Рисунок 5"/>
          <p:cNvPicPr>
            <a:picLocks noChangeAspect="1"/>
          </p:cNvPicPr>
          <p:nvPr/>
        </p:nvPicPr>
        <p:blipFill>
          <a:blip r:embed="rId5"/>
          <a:stretch>
            <a:fillRect/>
          </a:stretch>
        </p:blipFill>
        <p:spPr>
          <a:xfrm>
            <a:off x="1592579" y="5737963"/>
            <a:ext cx="1085451" cy="1120037"/>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9158" y="5953957"/>
            <a:ext cx="2310424" cy="900530"/>
          </a:xfrm>
          <a:prstGeom prst="rect">
            <a:avLst/>
          </a:prstGeom>
        </p:spPr>
      </p:pic>
    </p:spTree>
    <p:extLst>
      <p:ext uri="{BB962C8B-B14F-4D97-AF65-F5344CB8AC3E}">
        <p14:creationId xmlns:p14="http://schemas.microsoft.com/office/powerpoint/2010/main" val="7035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F4342E22-5696-F448-9F5B-7BA94AFDE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776233" y="6304359"/>
            <a:ext cx="367408" cy="307777"/>
          </a:xfrm>
          <a:prstGeom prst="rect">
            <a:avLst/>
          </a:prstGeom>
          <a:noFill/>
        </p:spPr>
        <p:txBody>
          <a:bodyPr wrap="none" rtlCol="0">
            <a:spAutoFit/>
          </a:bodyPr>
          <a:lstStyle/>
          <a:p>
            <a:r>
              <a:rPr lang="ru-RU" sz="1400" dirty="0" smtClean="0"/>
              <a:t>20</a:t>
            </a:r>
            <a:endParaRPr lang="ru-RU" sz="1400" dirty="0"/>
          </a:p>
        </p:txBody>
      </p:sp>
      <p:sp>
        <p:nvSpPr>
          <p:cNvPr id="9" name="Google Shape;533;p101"/>
          <p:cNvSpPr txBox="1"/>
          <p:nvPr/>
        </p:nvSpPr>
        <p:spPr>
          <a:xfrm>
            <a:off x="1114697" y="0"/>
            <a:ext cx="10332988" cy="1042590"/>
          </a:xfrm>
          <a:prstGeom prst="rect">
            <a:avLst/>
          </a:prstGeom>
          <a:noFill/>
          <a:ln>
            <a:noFill/>
          </a:ln>
        </p:spPr>
        <p:txBody>
          <a:bodyPr spcFirstLastPara="1" wrap="square" lIns="45700" tIns="45700" rIns="45700" bIns="45700" anchor="ctr" anchorCtr="0">
            <a:noAutofit/>
          </a:bodyPr>
          <a:lstStyle/>
          <a:p>
            <a:pPr algn="ctr" defTabSz="914400" eaLnBrk="1" fontAlgn="auto" hangingPunct="1">
              <a:spcBef>
                <a:spcPts val="0"/>
              </a:spcBef>
              <a:spcAft>
                <a:spcPts val="0"/>
              </a:spcAft>
              <a:buClr>
                <a:srgbClr val="535353"/>
              </a:buClr>
              <a:buSzPts val="1600"/>
              <a:defRPr/>
            </a:pPr>
            <a:r>
              <a:rPr lang="ru-RU" sz="2400" b="1" kern="0" dirty="0" smtClean="0">
                <a:solidFill>
                  <a:schemeClr val="accent5">
                    <a:lumMod val="75000"/>
                  </a:schemeClr>
                </a:solidFill>
                <a:latin typeface="DIN Pro Medium" panose="020B0604020202020204" charset="0"/>
                <a:cs typeface="DIN Pro Medium" panose="020B0604020202020204" charset="0"/>
                <a:sym typeface="Arial"/>
              </a:rPr>
              <a:t>Основные ошибки центров оценки квалификаций на этапе допуска соискателя к независимой оценке квалификации</a:t>
            </a:r>
            <a:endParaRPr kumimoji="0" sz="2400" b="1" kern="0" dirty="0">
              <a:solidFill>
                <a:schemeClr val="accent5">
                  <a:lumMod val="75000"/>
                </a:schemeClr>
              </a:solidFill>
              <a:latin typeface="DIN Pro Medium" panose="020B0604020202020204" charset="0"/>
              <a:cs typeface="DIN Pro Medium" panose="020B0604020202020204" charset="0"/>
              <a:sym typeface="Arial"/>
            </a:endParaRPr>
          </a:p>
        </p:txBody>
      </p:sp>
      <p:sp>
        <p:nvSpPr>
          <p:cNvPr id="8" name="Google Shape;533;p101"/>
          <p:cNvSpPr txBox="1"/>
          <p:nvPr/>
        </p:nvSpPr>
        <p:spPr>
          <a:xfrm>
            <a:off x="372225" y="1991064"/>
            <a:ext cx="11230990" cy="4413725"/>
          </a:xfrm>
          <a:prstGeom prst="rect">
            <a:avLst/>
          </a:prstGeom>
          <a:noFill/>
          <a:ln>
            <a:noFill/>
          </a:ln>
        </p:spPr>
        <p:txBody>
          <a:bodyPr spcFirstLastPara="1" wrap="square" lIns="45700" tIns="45700" rIns="45700" bIns="45700" anchor="ctr" anchorCtr="0">
            <a:noAutofit/>
          </a:bodyPr>
          <a:lstStyle/>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Несоответствие документа о высшем образовании перечню направлений подготовки в области строительстве (приказ Минстрой России от 06.11.2020 № 672/</a:t>
            </a:r>
            <a:r>
              <a:rPr lang="ru-RU" b="1" kern="0" dirty="0" err="1" smtClean="0">
                <a:latin typeface="DIN Pro Medium" panose="020B0604020202020204" charset="0"/>
                <a:cs typeface="DIN Pro Medium" panose="020B0604020202020204" charset="0"/>
                <a:sym typeface="Arial"/>
              </a:rPr>
              <a:t>пр</a:t>
            </a:r>
            <a:r>
              <a:rPr lang="ru-RU" b="1" kern="0" dirty="0" smtClean="0">
                <a:latin typeface="DIN Pro Medium" panose="020B0604020202020204" charset="0"/>
                <a:cs typeface="DIN Pro Medium" panose="020B0604020202020204" charset="0"/>
                <a:sym typeface="Arial"/>
              </a:rPr>
              <a:t>).</a:t>
            </a:r>
          </a:p>
          <a:p>
            <a:pPr marL="342900" indent="-342900" algn="just">
              <a:buClr>
                <a:srgbClr val="535353"/>
              </a:buClr>
              <a:buSzPts val="1600"/>
              <a:buAutoNum type="arabicPeriod"/>
              <a:defRPr/>
            </a:pPr>
            <a:endParaRPr lang="ru-RU" b="1" kern="0" dirty="0" smtClean="0">
              <a:latin typeface="DIN Pro Medium" panose="020B0604020202020204" charset="0"/>
              <a:cs typeface="DIN Pro Medium" panose="020B0604020202020204" charset="0"/>
              <a:sym typeface="Arial"/>
            </a:endParaRPr>
          </a:p>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Общий трудовой стаж работы  </a:t>
            </a:r>
            <a:r>
              <a:rPr lang="ru-RU" b="1" kern="0" dirty="0">
                <a:latin typeface="DIN Pro Medium" panose="020B0604020202020204" charset="0"/>
                <a:cs typeface="DIN Pro Medium" panose="020B0604020202020204" charset="0"/>
                <a:sym typeface="Arial"/>
              </a:rPr>
              <a:t>по профессии, специальности или направлению подготовки в области строительства </a:t>
            </a:r>
            <a:r>
              <a:rPr lang="ru-RU" b="1" u="sng" kern="0" dirty="0" smtClean="0">
                <a:solidFill>
                  <a:srgbClr val="FF0000"/>
                </a:solidFill>
                <a:latin typeface="DIN Pro Medium" panose="020B0604020202020204" charset="0"/>
                <a:cs typeface="DIN Pro Medium" panose="020B0604020202020204" charset="0"/>
                <a:sym typeface="Arial"/>
              </a:rPr>
              <a:t>менее чем пять лет</a:t>
            </a:r>
            <a:r>
              <a:rPr lang="ru-RU" b="1" kern="0" dirty="0" smtClean="0">
                <a:latin typeface="DIN Pro Medium" panose="020B0604020202020204" charset="0"/>
                <a:cs typeface="DIN Pro Medium" panose="020B0604020202020204" charset="0"/>
                <a:sym typeface="Arial"/>
              </a:rPr>
              <a:t>.</a:t>
            </a:r>
          </a:p>
          <a:p>
            <a:pPr marL="342900" indent="-342900" algn="just">
              <a:buClr>
                <a:srgbClr val="535353"/>
              </a:buClr>
              <a:buSzPts val="1600"/>
              <a:buAutoNum type="arabicPeriod"/>
              <a:defRPr/>
            </a:pPr>
            <a:endParaRPr lang="ru-RU" b="1" kern="0" dirty="0" smtClean="0">
              <a:latin typeface="DIN Pro Medium" panose="020B0604020202020204" charset="0"/>
              <a:cs typeface="DIN Pro Medium" panose="020B0604020202020204" charset="0"/>
              <a:sym typeface="Arial"/>
            </a:endParaRPr>
          </a:p>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Стаж </a:t>
            </a:r>
            <a:r>
              <a:rPr lang="ru-RU" b="1" kern="0" dirty="0">
                <a:latin typeface="DIN Pro Medium" panose="020B0604020202020204" charset="0"/>
                <a:cs typeface="DIN Pro Medium" panose="020B0604020202020204" charset="0"/>
                <a:sym typeface="Arial"/>
              </a:rPr>
              <a:t>работы </a:t>
            </a:r>
            <a:r>
              <a:rPr lang="ru-RU" b="1" u="sng" kern="0" dirty="0">
                <a:solidFill>
                  <a:srgbClr val="FF0000"/>
                </a:solidFill>
                <a:latin typeface="DIN Pro Medium" panose="020B0604020202020204" charset="0"/>
                <a:cs typeface="DIN Pro Medium" panose="020B0604020202020204" charset="0"/>
                <a:sym typeface="Arial"/>
              </a:rPr>
              <a:t>менее чем три </a:t>
            </a:r>
            <a:r>
              <a:rPr lang="ru-RU" b="1" u="sng" kern="0" dirty="0" smtClean="0">
                <a:solidFill>
                  <a:srgbClr val="FF0000"/>
                </a:solidFill>
                <a:latin typeface="DIN Pro Medium" panose="020B0604020202020204" charset="0"/>
                <a:cs typeface="DIN Pro Medium" panose="020B0604020202020204" charset="0"/>
                <a:sym typeface="Arial"/>
              </a:rPr>
              <a:t>года</a:t>
            </a:r>
            <a:r>
              <a:rPr lang="ru-RU" b="1" kern="0" dirty="0" smtClean="0">
                <a:latin typeface="DIN Pro Medium" panose="020B0604020202020204" charset="0"/>
                <a:cs typeface="DIN Pro Medium" panose="020B0604020202020204" charset="0"/>
                <a:sym typeface="Arial"/>
              </a:rPr>
              <a:t> на инженерных должностях в организациях, выполняющих инженерные изыскания или осуществляющих подготовку проектной документации </a:t>
            </a:r>
            <a:r>
              <a:rPr lang="ru-RU" b="1" kern="0" dirty="0">
                <a:latin typeface="DIN Pro Medium" panose="020B0604020202020204" charset="0"/>
                <a:cs typeface="DIN Pro Medium" panose="020B0604020202020204" charset="0"/>
                <a:sym typeface="Arial"/>
              </a:rPr>
              <a:t>(для специалистов по организации </a:t>
            </a:r>
            <a:r>
              <a:rPr lang="ru-RU" b="1" kern="0" dirty="0" smtClean="0">
                <a:latin typeface="DIN Pro Medium" panose="020B0604020202020204" charset="0"/>
                <a:cs typeface="DIN Pro Medium" panose="020B0604020202020204" charset="0"/>
                <a:sym typeface="Arial"/>
              </a:rPr>
              <a:t>инженерных изысканий или организации архитектурно-строительного проектирования).</a:t>
            </a:r>
          </a:p>
          <a:p>
            <a:pPr marL="342900" indent="-342900" algn="just">
              <a:buClr>
                <a:srgbClr val="535353"/>
              </a:buClr>
              <a:buSzPts val="1600"/>
              <a:buAutoNum type="arabicPeriod"/>
              <a:defRPr/>
            </a:pPr>
            <a:endParaRPr lang="ru-RU" b="1" kern="0" dirty="0">
              <a:latin typeface="DIN Pro Medium" panose="020B0604020202020204" charset="0"/>
              <a:cs typeface="DIN Pro Medium" panose="020B0604020202020204" charset="0"/>
              <a:sym typeface="Arial"/>
            </a:endParaRPr>
          </a:p>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Ненадлежащим образом заверенные документы соискателя.</a:t>
            </a:r>
          </a:p>
          <a:p>
            <a:pPr marL="342900" indent="-342900" algn="just">
              <a:buClr>
                <a:srgbClr val="535353"/>
              </a:buClr>
              <a:buSzPts val="1600"/>
              <a:buAutoNum type="arabicPeriod"/>
              <a:defRPr/>
            </a:pPr>
            <a:endParaRPr lang="ru-RU" b="1" kern="0" dirty="0">
              <a:latin typeface="DIN Pro Medium" panose="020B0604020202020204" charset="0"/>
              <a:cs typeface="DIN Pro Medium" panose="020B0604020202020204" charset="0"/>
              <a:sym typeface="Arial"/>
            </a:endParaRPr>
          </a:p>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Отсутствие документа о </a:t>
            </a:r>
            <a:r>
              <a:rPr lang="ru-RU" b="1" kern="0" dirty="0" err="1" smtClean="0">
                <a:latin typeface="DIN Pro Medium" panose="020B0604020202020204" charset="0"/>
                <a:cs typeface="DIN Pro Medium" panose="020B0604020202020204" charset="0"/>
                <a:sym typeface="Arial"/>
              </a:rPr>
              <a:t>нострификации</a:t>
            </a:r>
            <a:r>
              <a:rPr lang="ru-RU" b="1" kern="0" dirty="0" smtClean="0">
                <a:latin typeface="DIN Pro Medium" panose="020B0604020202020204" charset="0"/>
                <a:cs typeface="DIN Pro Medium" panose="020B0604020202020204" charset="0"/>
                <a:sym typeface="Arial"/>
              </a:rPr>
              <a:t> или легализации документа о высшем образовании физического лица, полученного в иностранном государстве (если необходимо).</a:t>
            </a:r>
          </a:p>
          <a:p>
            <a:pPr marL="342900" indent="-342900" algn="just">
              <a:buClr>
                <a:srgbClr val="535353"/>
              </a:buClr>
              <a:buSzPts val="1600"/>
              <a:buAutoNum type="arabicPeriod"/>
              <a:defRPr/>
            </a:pPr>
            <a:endParaRPr lang="ru-RU" b="1" kern="0" dirty="0" smtClean="0">
              <a:latin typeface="DIN Pro Medium" panose="020B0604020202020204" charset="0"/>
              <a:cs typeface="DIN Pro Medium" panose="020B0604020202020204" charset="0"/>
              <a:sym typeface="Arial"/>
            </a:endParaRPr>
          </a:p>
        </p:txBody>
      </p:sp>
    </p:spTree>
    <p:extLst>
      <p:ext uri="{BB962C8B-B14F-4D97-AF65-F5344CB8AC3E}">
        <p14:creationId xmlns:p14="http://schemas.microsoft.com/office/powerpoint/2010/main" val="672440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F4342E22-5696-F448-9F5B-7BA94AFDE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776233" y="6304359"/>
            <a:ext cx="367408" cy="307777"/>
          </a:xfrm>
          <a:prstGeom prst="rect">
            <a:avLst/>
          </a:prstGeom>
          <a:noFill/>
        </p:spPr>
        <p:txBody>
          <a:bodyPr wrap="none" rtlCol="0">
            <a:spAutoFit/>
          </a:bodyPr>
          <a:lstStyle/>
          <a:p>
            <a:r>
              <a:rPr lang="ru-RU" sz="1400" dirty="0" smtClean="0"/>
              <a:t>21</a:t>
            </a:r>
            <a:endParaRPr lang="ru-RU" sz="1400" dirty="0"/>
          </a:p>
        </p:txBody>
      </p:sp>
      <p:sp>
        <p:nvSpPr>
          <p:cNvPr id="10" name="Google Shape;533;p101"/>
          <p:cNvSpPr txBox="1"/>
          <p:nvPr/>
        </p:nvSpPr>
        <p:spPr>
          <a:xfrm>
            <a:off x="1114697" y="0"/>
            <a:ext cx="10332988" cy="1042590"/>
          </a:xfrm>
          <a:prstGeom prst="rect">
            <a:avLst/>
          </a:prstGeom>
          <a:noFill/>
          <a:ln>
            <a:noFill/>
          </a:ln>
        </p:spPr>
        <p:txBody>
          <a:bodyPr spcFirstLastPara="1" wrap="square" lIns="45700" tIns="45700" rIns="45700" bIns="45700" anchor="ctr" anchorCtr="0">
            <a:noAutofit/>
          </a:bodyPr>
          <a:lstStyle/>
          <a:p>
            <a:pPr algn="ctr" defTabSz="914400" eaLnBrk="1" fontAlgn="auto" hangingPunct="1">
              <a:spcBef>
                <a:spcPts val="0"/>
              </a:spcBef>
              <a:spcAft>
                <a:spcPts val="0"/>
              </a:spcAft>
              <a:buClr>
                <a:srgbClr val="535353"/>
              </a:buClr>
              <a:buSzPts val="1600"/>
              <a:defRPr/>
            </a:pPr>
            <a:r>
              <a:rPr lang="ru-RU" sz="2400" b="1" kern="0" dirty="0" smtClean="0">
                <a:solidFill>
                  <a:schemeClr val="accent5">
                    <a:lumMod val="75000"/>
                  </a:schemeClr>
                </a:solidFill>
                <a:latin typeface="DIN Pro Medium" panose="020B0604020202020204" charset="0"/>
                <a:cs typeface="DIN Pro Medium" panose="020B0604020202020204" charset="0"/>
                <a:sym typeface="Arial"/>
              </a:rPr>
              <a:t>Основные ошибки центров оценки квалификаций на этапе проведения независимой оценки квалификации</a:t>
            </a:r>
            <a:endParaRPr kumimoji="0" sz="2400" b="1" kern="0" dirty="0">
              <a:solidFill>
                <a:schemeClr val="accent5">
                  <a:lumMod val="75000"/>
                </a:schemeClr>
              </a:solidFill>
              <a:latin typeface="DIN Pro Medium" panose="020B0604020202020204" charset="0"/>
              <a:cs typeface="DIN Pro Medium" panose="020B0604020202020204" charset="0"/>
              <a:sym typeface="Arial"/>
            </a:endParaRPr>
          </a:p>
        </p:txBody>
      </p:sp>
      <p:sp>
        <p:nvSpPr>
          <p:cNvPr id="11" name="Google Shape;533;p101"/>
          <p:cNvSpPr txBox="1"/>
          <p:nvPr/>
        </p:nvSpPr>
        <p:spPr>
          <a:xfrm>
            <a:off x="321952" y="1922155"/>
            <a:ext cx="11548096" cy="4199969"/>
          </a:xfrm>
          <a:prstGeom prst="rect">
            <a:avLst/>
          </a:prstGeom>
          <a:noFill/>
          <a:ln>
            <a:noFill/>
          </a:ln>
        </p:spPr>
        <p:txBody>
          <a:bodyPr spcFirstLastPara="1" wrap="square" lIns="45700" tIns="45700" rIns="45700" bIns="45700" anchor="ctr" anchorCtr="0">
            <a:noAutofit/>
          </a:bodyPr>
          <a:lstStyle/>
          <a:p>
            <a:pPr algn="just">
              <a:buClr>
                <a:srgbClr val="535353"/>
              </a:buClr>
              <a:buSzPts val="1600"/>
              <a:defRPr/>
            </a:pPr>
            <a:r>
              <a:rPr lang="ru-RU" b="1" kern="0" dirty="0" smtClean="0">
                <a:latin typeface="DIN Pro Medium" panose="020B0604020202020204" charset="0"/>
                <a:cs typeface="DIN Pro Medium" panose="020B0604020202020204" charset="0"/>
                <a:sym typeface="Arial"/>
              </a:rPr>
              <a:t>1. Использование соискателями справочной информации и электронных устройств при сдаче теоретического этапа экзамена.</a:t>
            </a:r>
          </a:p>
          <a:p>
            <a:pPr algn="just">
              <a:buClr>
                <a:srgbClr val="535353"/>
              </a:buClr>
              <a:buSzPts val="1600"/>
              <a:defRPr/>
            </a:pPr>
            <a:endParaRPr lang="ru-RU" b="1" kern="0" dirty="0">
              <a:latin typeface="DIN Pro Medium" panose="020B0604020202020204" charset="0"/>
              <a:cs typeface="DIN Pro Medium" panose="020B0604020202020204" charset="0"/>
              <a:sym typeface="Arial"/>
            </a:endParaRPr>
          </a:p>
          <a:p>
            <a:pPr algn="just">
              <a:buClr>
                <a:srgbClr val="535353"/>
              </a:buClr>
              <a:buSzPts val="1600"/>
              <a:defRPr/>
            </a:pPr>
            <a:r>
              <a:rPr lang="ru-RU" b="1" kern="0" dirty="0" smtClean="0">
                <a:latin typeface="DIN Pro Medium" panose="020B0604020202020204" charset="0"/>
                <a:cs typeface="DIN Pro Medium" panose="020B0604020202020204" charset="0"/>
                <a:sym typeface="Arial"/>
              </a:rPr>
              <a:t>2. Отсутствие экспертов центра оценки квалификаций в кадре с внешних видеокамер.</a:t>
            </a:r>
          </a:p>
          <a:p>
            <a:pPr algn="just">
              <a:buClr>
                <a:srgbClr val="535353"/>
              </a:buClr>
              <a:buSzPts val="1600"/>
              <a:defRPr/>
            </a:pPr>
            <a:endParaRPr lang="ru-RU" b="1" kern="0" dirty="0">
              <a:latin typeface="DIN Pro Medium" panose="020B0604020202020204" charset="0"/>
              <a:cs typeface="DIN Pro Medium" panose="020B0604020202020204" charset="0"/>
              <a:sym typeface="Arial"/>
            </a:endParaRPr>
          </a:p>
          <a:p>
            <a:pPr algn="just">
              <a:buClr>
                <a:srgbClr val="535353"/>
              </a:buClr>
              <a:buSzPts val="1600"/>
              <a:defRPr/>
            </a:pPr>
            <a:r>
              <a:rPr lang="ru-RU" b="1" kern="0" dirty="0" smtClean="0">
                <a:latin typeface="DIN Pro Medium" panose="020B0604020202020204" charset="0"/>
                <a:cs typeface="DIN Pro Medium" panose="020B0604020202020204" charset="0"/>
                <a:sym typeface="Arial"/>
              </a:rPr>
              <a:t>3. Отсутствие видеозаписей с внешних камер.</a:t>
            </a:r>
          </a:p>
          <a:p>
            <a:pPr algn="just">
              <a:buClr>
                <a:srgbClr val="535353"/>
              </a:buClr>
              <a:buSzPts val="1600"/>
              <a:defRPr/>
            </a:pPr>
            <a:endParaRPr lang="ru-RU" b="1" kern="0" dirty="0">
              <a:latin typeface="DIN Pro Medium" panose="020B0604020202020204" charset="0"/>
              <a:cs typeface="DIN Pro Medium" panose="020B0604020202020204" charset="0"/>
              <a:sym typeface="Arial"/>
            </a:endParaRPr>
          </a:p>
          <a:p>
            <a:pPr algn="just">
              <a:buClr>
                <a:srgbClr val="535353"/>
              </a:buClr>
              <a:buSzPts val="1600"/>
              <a:defRPr/>
            </a:pPr>
            <a:r>
              <a:rPr lang="ru-RU" b="1" kern="0" dirty="0" smtClean="0">
                <a:latin typeface="DIN Pro Medium" panose="020B0604020202020204" charset="0"/>
                <a:cs typeface="DIN Pro Medium" panose="020B0604020202020204" charset="0"/>
                <a:sym typeface="Arial"/>
              </a:rPr>
              <a:t>4. Сдача экзаменов через удаленное подключение к компьютеру соискателя другим лицом.</a:t>
            </a:r>
          </a:p>
          <a:p>
            <a:pPr algn="just">
              <a:buClr>
                <a:srgbClr val="535353"/>
              </a:buClr>
              <a:buSzPts val="1600"/>
              <a:defRPr/>
            </a:pPr>
            <a:endParaRPr lang="ru-RU" b="1" kern="0" dirty="0">
              <a:latin typeface="DIN Pro Medium" panose="020B0604020202020204" charset="0"/>
              <a:cs typeface="DIN Pro Medium" panose="020B0604020202020204" charset="0"/>
              <a:sym typeface="Arial"/>
            </a:endParaRPr>
          </a:p>
          <a:p>
            <a:pPr algn="just">
              <a:buClr>
                <a:srgbClr val="535353"/>
              </a:buClr>
              <a:buSzPts val="1600"/>
              <a:defRPr/>
            </a:pPr>
            <a:r>
              <a:rPr lang="ru-RU" b="1" kern="0" dirty="0" smtClean="0">
                <a:latin typeface="DIN Pro Medium" panose="020B0604020202020204" charset="0"/>
                <a:cs typeface="DIN Pro Medium" panose="020B0604020202020204" charset="0"/>
                <a:sym typeface="Arial"/>
              </a:rPr>
              <a:t>5. Защита портфолио представляет формальное зачитывание информации с бумаги и отсутствие собеседования с экспертной комиссией по материалам представленного портфолио.</a:t>
            </a:r>
          </a:p>
          <a:p>
            <a:pPr algn="just">
              <a:buClr>
                <a:srgbClr val="535353"/>
              </a:buClr>
              <a:buSzPts val="1600"/>
              <a:defRPr/>
            </a:pPr>
            <a:endParaRPr lang="ru-RU" b="1" kern="0" dirty="0">
              <a:latin typeface="DIN Pro Medium" panose="020B0604020202020204" charset="0"/>
              <a:cs typeface="DIN Pro Medium" panose="020B0604020202020204" charset="0"/>
              <a:sym typeface="Arial"/>
            </a:endParaRPr>
          </a:p>
          <a:p>
            <a:pPr algn="just">
              <a:buClr>
                <a:srgbClr val="535353"/>
              </a:buClr>
              <a:buSzPts val="1600"/>
              <a:defRPr/>
            </a:pPr>
            <a:r>
              <a:rPr lang="ru-RU" b="1" kern="0" dirty="0" smtClean="0">
                <a:latin typeface="DIN Pro Medium" panose="020B0604020202020204" charset="0"/>
                <a:cs typeface="DIN Pro Medium" panose="020B0604020202020204" charset="0"/>
                <a:sym typeface="Arial"/>
              </a:rPr>
              <a:t> </a:t>
            </a:r>
          </a:p>
        </p:txBody>
      </p:sp>
      <p:sp>
        <p:nvSpPr>
          <p:cNvPr id="15" name="Google Shape;533;p101"/>
          <p:cNvSpPr txBox="1"/>
          <p:nvPr/>
        </p:nvSpPr>
        <p:spPr>
          <a:xfrm>
            <a:off x="228138" y="5205549"/>
            <a:ext cx="3934559" cy="603068"/>
          </a:xfrm>
          <a:prstGeom prst="rect">
            <a:avLst/>
          </a:prstGeom>
          <a:noFill/>
          <a:ln>
            <a:noFill/>
          </a:ln>
        </p:spPr>
        <p:txBody>
          <a:bodyPr spcFirstLastPara="1" wrap="square" lIns="45700" tIns="45700" rIns="45700" bIns="45700" anchor="ctr" anchorCtr="0">
            <a:noAutofit/>
          </a:bodyPr>
          <a:lstStyle/>
          <a:p>
            <a:pPr algn="just">
              <a:buClr>
                <a:srgbClr val="535353"/>
              </a:buClr>
              <a:buSzPts val="1600"/>
              <a:defRPr/>
            </a:pPr>
            <a:endParaRPr lang="ru-RU" kern="0" dirty="0" smtClean="0">
              <a:latin typeface="DIN Pro Medium" panose="020B0604020202020204" charset="0"/>
              <a:cs typeface="DIN Pro Medium" panose="020B0604020202020204" charset="0"/>
              <a:sym typeface="Arial"/>
            </a:endParaRPr>
          </a:p>
        </p:txBody>
      </p:sp>
    </p:spTree>
    <p:extLst>
      <p:ext uri="{BB962C8B-B14F-4D97-AF65-F5344CB8AC3E}">
        <p14:creationId xmlns:p14="http://schemas.microsoft.com/office/powerpoint/2010/main" val="2298218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F4342E22-5696-F448-9F5B-7BA94AFDE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776233" y="6304359"/>
            <a:ext cx="367408" cy="307777"/>
          </a:xfrm>
          <a:prstGeom prst="rect">
            <a:avLst/>
          </a:prstGeom>
          <a:noFill/>
        </p:spPr>
        <p:txBody>
          <a:bodyPr wrap="none" rtlCol="0">
            <a:spAutoFit/>
          </a:bodyPr>
          <a:lstStyle/>
          <a:p>
            <a:r>
              <a:rPr lang="ru-RU" sz="1400" dirty="0" smtClean="0"/>
              <a:t>22</a:t>
            </a:r>
            <a:endParaRPr lang="ru-RU" sz="1400" dirty="0"/>
          </a:p>
        </p:txBody>
      </p:sp>
      <p:sp>
        <p:nvSpPr>
          <p:cNvPr id="8" name="Google Shape;533;p101"/>
          <p:cNvSpPr txBox="1"/>
          <p:nvPr/>
        </p:nvSpPr>
        <p:spPr>
          <a:xfrm>
            <a:off x="1114697" y="0"/>
            <a:ext cx="10332988" cy="1042590"/>
          </a:xfrm>
          <a:prstGeom prst="rect">
            <a:avLst/>
          </a:prstGeom>
          <a:noFill/>
          <a:ln>
            <a:noFill/>
          </a:ln>
        </p:spPr>
        <p:txBody>
          <a:bodyPr spcFirstLastPara="1" wrap="square" lIns="45700" tIns="45700" rIns="45700" bIns="45700" anchor="ctr" anchorCtr="0">
            <a:noAutofit/>
          </a:bodyPr>
          <a:lstStyle/>
          <a:p>
            <a:pPr algn="ctr" defTabSz="914400" eaLnBrk="1" fontAlgn="auto" hangingPunct="1">
              <a:spcBef>
                <a:spcPts val="0"/>
              </a:spcBef>
              <a:spcAft>
                <a:spcPts val="0"/>
              </a:spcAft>
              <a:buClr>
                <a:srgbClr val="535353"/>
              </a:buClr>
              <a:buSzPts val="1600"/>
              <a:defRPr/>
            </a:pPr>
            <a:r>
              <a:rPr lang="ru-RU" sz="2400" b="1" kern="0" dirty="0" smtClean="0">
                <a:solidFill>
                  <a:schemeClr val="accent5">
                    <a:lumMod val="75000"/>
                  </a:schemeClr>
                </a:solidFill>
                <a:latin typeface="DIN Pro Medium" panose="020B0604020202020204" charset="0"/>
                <a:cs typeface="DIN Pro Medium" panose="020B0604020202020204" charset="0"/>
                <a:sym typeface="Arial"/>
              </a:rPr>
              <a:t>Основные ошибки центров оценки квалификаций на этапе передачи результатов в Совет по профессиональным квалификациям</a:t>
            </a:r>
            <a:endParaRPr kumimoji="0" sz="2400" b="1" kern="0" dirty="0">
              <a:solidFill>
                <a:schemeClr val="accent5">
                  <a:lumMod val="75000"/>
                </a:schemeClr>
              </a:solidFill>
              <a:latin typeface="DIN Pro Medium" panose="020B0604020202020204" charset="0"/>
              <a:cs typeface="DIN Pro Medium" panose="020B0604020202020204" charset="0"/>
              <a:sym typeface="Arial"/>
            </a:endParaRPr>
          </a:p>
        </p:txBody>
      </p:sp>
      <p:sp>
        <p:nvSpPr>
          <p:cNvPr id="10" name="Google Shape;533;p101"/>
          <p:cNvSpPr txBox="1"/>
          <p:nvPr/>
        </p:nvSpPr>
        <p:spPr>
          <a:xfrm>
            <a:off x="228137" y="1447692"/>
            <a:ext cx="11548096" cy="5164444"/>
          </a:xfrm>
          <a:prstGeom prst="rect">
            <a:avLst/>
          </a:prstGeom>
          <a:noFill/>
          <a:ln>
            <a:noFill/>
          </a:ln>
        </p:spPr>
        <p:txBody>
          <a:bodyPr spcFirstLastPara="1" wrap="square" lIns="45700" tIns="45700" rIns="45700" bIns="45700" anchor="ctr" anchorCtr="0">
            <a:noAutofit/>
          </a:bodyPr>
          <a:lstStyle/>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Нарушение срока передачи результатов независимой оценки квалификации в Совет по профессиональным квалификациям (больше 7 календарных дней).</a:t>
            </a:r>
          </a:p>
          <a:p>
            <a:pPr marL="342900" indent="-342900" algn="just">
              <a:buClr>
                <a:srgbClr val="535353"/>
              </a:buClr>
              <a:buSzPts val="1600"/>
              <a:buAutoNum type="arabicPeriod"/>
              <a:defRPr/>
            </a:pPr>
            <a:endParaRPr lang="ru-RU" b="1" kern="0" dirty="0" smtClean="0">
              <a:latin typeface="DIN Pro Medium" panose="020B0604020202020204" charset="0"/>
              <a:cs typeface="DIN Pro Medium" panose="020B0604020202020204" charset="0"/>
              <a:sym typeface="Arial"/>
            </a:endParaRPr>
          </a:p>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Отсутствие подписей экспертов центра оценки квалификаций в протоколе заседания экспертной комиссии центра оценки квалификаций.</a:t>
            </a:r>
          </a:p>
          <a:p>
            <a:pPr marL="342900" indent="-342900" algn="just">
              <a:buClr>
                <a:srgbClr val="535353"/>
              </a:buClr>
              <a:buSzPts val="1600"/>
              <a:buAutoNum type="arabicPeriod"/>
              <a:defRPr/>
            </a:pPr>
            <a:endParaRPr lang="ru-RU" b="1" kern="0" dirty="0">
              <a:latin typeface="DIN Pro Medium" panose="020B0604020202020204" charset="0"/>
              <a:cs typeface="DIN Pro Medium" panose="020B0604020202020204" charset="0"/>
              <a:sym typeface="Arial"/>
            </a:endParaRPr>
          </a:p>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Подмена соискателя на профессиональном экзамене.</a:t>
            </a:r>
          </a:p>
          <a:p>
            <a:pPr marL="342900" indent="-342900" algn="just">
              <a:buClr>
                <a:srgbClr val="535353"/>
              </a:buClr>
              <a:buSzPts val="1600"/>
              <a:buAutoNum type="arabicPeriod"/>
              <a:defRPr/>
            </a:pPr>
            <a:endParaRPr lang="ru-RU" b="1" kern="0" dirty="0">
              <a:latin typeface="DIN Pro Medium" panose="020B0604020202020204" charset="0"/>
              <a:cs typeface="DIN Pro Medium" panose="020B0604020202020204" charset="0"/>
              <a:sym typeface="Arial"/>
            </a:endParaRPr>
          </a:p>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Несоответствие портфолио требованиям, установленным в оценочных средствах.</a:t>
            </a:r>
          </a:p>
          <a:p>
            <a:pPr marL="342900" indent="-342900" algn="just">
              <a:buClr>
                <a:srgbClr val="535353"/>
              </a:buClr>
              <a:buSzPts val="1600"/>
              <a:buAutoNum type="arabicPeriod"/>
              <a:defRPr/>
            </a:pPr>
            <a:endParaRPr lang="ru-RU" b="1" kern="0" dirty="0">
              <a:latin typeface="DIN Pro Medium" panose="020B0604020202020204" charset="0"/>
              <a:cs typeface="DIN Pro Medium" panose="020B0604020202020204" charset="0"/>
              <a:sym typeface="Arial"/>
            </a:endParaRPr>
          </a:p>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Предоставление одинаковых портфолио на разных соискателей и разные квалификации.</a:t>
            </a:r>
          </a:p>
          <a:p>
            <a:pPr marL="342900" indent="-342900" algn="just">
              <a:buClr>
                <a:srgbClr val="535353"/>
              </a:buClr>
              <a:buSzPts val="1600"/>
              <a:buAutoNum type="arabicPeriod"/>
              <a:defRPr/>
            </a:pPr>
            <a:endParaRPr lang="ru-RU" b="1" kern="0" dirty="0">
              <a:latin typeface="DIN Pro Medium" panose="020B0604020202020204" charset="0"/>
              <a:cs typeface="DIN Pro Medium" panose="020B0604020202020204" charset="0"/>
              <a:sym typeface="Arial"/>
            </a:endParaRPr>
          </a:p>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Присвоение соискателем чужих результатов профессиональной деятельности (в портфолио).</a:t>
            </a:r>
          </a:p>
          <a:p>
            <a:pPr marL="342900" indent="-342900" algn="just">
              <a:buClr>
                <a:srgbClr val="535353"/>
              </a:buClr>
              <a:buSzPts val="1600"/>
              <a:buAutoNum type="arabicPeriod"/>
              <a:defRPr/>
            </a:pPr>
            <a:endParaRPr lang="ru-RU" b="1" kern="0" dirty="0">
              <a:latin typeface="DIN Pro Medium" panose="020B0604020202020204" charset="0"/>
              <a:cs typeface="DIN Pro Medium" panose="020B0604020202020204" charset="0"/>
              <a:sym typeface="Arial"/>
            </a:endParaRPr>
          </a:p>
          <a:p>
            <a:pPr marL="342900" indent="-342900" algn="just">
              <a:buClr>
                <a:srgbClr val="535353"/>
              </a:buClr>
              <a:buSzPts val="1600"/>
              <a:buAutoNum type="arabicPeriod"/>
              <a:defRPr/>
            </a:pPr>
            <a:r>
              <a:rPr lang="ru-RU" b="1" kern="0" dirty="0">
                <a:latin typeface="DIN Pro Medium" panose="020B0604020202020204" charset="0"/>
                <a:cs typeface="DIN Pro Medium" panose="020B0604020202020204" charset="0"/>
                <a:sym typeface="Arial"/>
              </a:rPr>
              <a:t>Выявление поддельного диплома о высшем образовании соискателя, путем обращения в высшее учебное заведение</a:t>
            </a:r>
            <a:r>
              <a:rPr lang="ru-RU" b="1" kern="0" dirty="0" smtClean="0">
                <a:latin typeface="DIN Pro Medium" panose="020B0604020202020204" charset="0"/>
                <a:cs typeface="DIN Pro Medium" panose="020B0604020202020204" charset="0"/>
                <a:sym typeface="Arial"/>
              </a:rPr>
              <a:t>.</a:t>
            </a:r>
          </a:p>
          <a:p>
            <a:pPr marL="342900" indent="-342900" algn="just">
              <a:buClr>
                <a:srgbClr val="535353"/>
              </a:buClr>
              <a:buSzPts val="1600"/>
              <a:buAutoNum type="arabicPeriod"/>
              <a:defRPr/>
            </a:pPr>
            <a:endParaRPr lang="ru-RU" b="1" kern="0" dirty="0">
              <a:latin typeface="DIN Pro Medium" panose="020B0604020202020204" charset="0"/>
              <a:cs typeface="DIN Pro Medium" panose="020B0604020202020204" charset="0"/>
              <a:sym typeface="Arial"/>
            </a:endParaRPr>
          </a:p>
          <a:p>
            <a:pPr marL="342900" indent="-342900" algn="just">
              <a:buClr>
                <a:srgbClr val="535353"/>
              </a:buClr>
              <a:buSzPts val="1600"/>
              <a:buFontTx/>
              <a:buAutoNum type="arabicPeriod"/>
              <a:defRPr/>
            </a:pPr>
            <a:r>
              <a:rPr lang="ru-RU" b="1" kern="0" dirty="0">
                <a:latin typeface="DIN Pro Medium" panose="020B0604020202020204" charset="0"/>
                <a:cs typeface="DIN Pro Medium" panose="020B0604020202020204" charset="0"/>
                <a:sym typeface="Arial"/>
              </a:rPr>
              <a:t>Выявление факта подделки трудовых книжек соискателей.</a:t>
            </a:r>
          </a:p>
          <a:p>
            <a:pPr marL="342900" indent="-342900" algn="just">
              <a:buClr>
                <a:srgbClr val="535353"/>
              </a:buClr>
              <a:buSzPts val="1600"/>
              <a:buAutoNum type="arabicPeriod"/>
              <a:defRPr/>
            </a:pPr>
            <a:endParaRPr lang="ru-RU" b="1" kern="0" dirty="0" smtClean="0">
              <a:latin typeface="DIN Pro Medium" panose="020B0604020202020204" charset="0"/>
              <a:cs typeface="DIN Pro Medium" panose="020B0604020202020204" charset="0"/>
              <a:sym typeface="Arial"/>
            </a:endParaRPr>
          </a:p>
        </p:txBody>
      </p:sp>
    </p:spTree>
    <p:extLst>
      <p:ext uri="{BB962C8B-B14F-4D97-AF65-F5344CB8AC3E}">
        <p14:creationId xmlns:p14="http://schemas.microsoft.com/office/powerpoint/2010/main" val="260989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F4342E22-5696-F448-9F5B-7BA94AFDE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776233" y="6304359"/>
            <a:ext cx="367408" cy="307777"/>
          </a:xfrm>
          <a:prstGeom prst="rect">
            <a:avLst/>
          </a:prstGeom>
          <a:noFill/>
        </p:spPr>
        <p:txBody>
          <a:bodyPr wrap="none" rtlCol="0">
            <a:spAutoFit/>
          </a:bodyPr>
          <a:lstStyle/>
          <a:p>
            <a:r>
              <a:rPr lang="ru-RU" sz="1400" dirty="0" smtClean="0"/>
              <a:t>23</a:t>
            </a:r>
            <a:endParaRPr lang="ru-RU" sz="1400" dirty="0"/>
          </a:p>
        </p:txBody>
      </p:sp>
      <p:sp>
        <p:nvSpPr>
          <p:cNvPr id="8" name="Google Shape;533;p101"/>
          <p:cNvSpPr txBox="1"/>
          <p:nvPr/>
        </p:nvSpPr>
        <p:spPr>
          <a:xfrm>
            <a:off x="1114697" y="16431"/>
            <a:ext cx="10332988" cy="1042590"/>
          </a:xfrm>
          <a:prstGeom prst="rect">
            <a:avLst/>
          </a:prstGeom>
          <a:noFill/>
          <a:ln>
            <a:noFill/>
          </a:ln>
        </p:spPr>
        <p:txBody>
          <a:bodyPr spcFirstLastPara="1" wrap="square" lIns="45700" tIns="45700" rIns="45700" bIns="45700" anchor="ctr" anchorCtr="0">
            <a:noAutofit/>
          </a:bodyPr>
          <a:lstStyle/>
          <a:p>
            <a:pPr algn="ctr" defTabSz="914400" eaLnBrk="1" fontAlgn="auto" hangingPunct="1">
              <a:spcBef>
                <a:spcPts val="0"/>
              </a:spcBef>
              <a:spcAft>
                <a:spcPts val="0"/>
              </a:spcAft>
              <a:buClr>
                <a:srgbClr val="535353"/>
              </a:buClr>
              <a:buSzPts val="1600"/>
              <a:defRPr/>
            </a:pPr>
            <a:r>
              <a:rPr lang="ru-RU" sz="2400" b="1" kern="0" dirty="0" smtClean="0">
                <a:solidFill>
                  <a:schemeClr val="accent5">
                    <a:lumMod val="75000"/>
                  </a:schemeClr>
                </a:solidFill>
                <a:latin typeface="DIN Pro Medium" panose="020B0604020202020204" charset="0"/>
                <a:cs typeface="DIN Pro Medium" panose="020B0604020202020204" charset="0"/>
                <a:sym typeface="Arial"/>
              </a:rPr>
              <a:t>Планы 2023</a:t>
            </a:r>
            <a:endParaRPr kumimoji="0" sz="2400" b="1" kern="0" dirty="0">
              <a:solidFill>
                <a:schemeClr val="accent5">
                  <a:lumMod val="75000"/>
                </a:schemeClr>
              </a:solidFill>
              <a:latin typeface="DIN Pro Medium" panose="020B0604020202020204" charset="0"/>
              <a:cs typeface="DIN Pro Medium" panose="020B0604020202020204" charset="0"/>
              <a:sym typeface="Arial"/>
            </a:endParaRPr>
          </a:p>
        </p:txBody>
      </p:sp>
      <p:sp>
        <p:nvSpPr>
          <p:cNvPr id="9" name="Google Shape;533;p101"/>
          <p:cNvSpPr txBox="1"/>
          <p:nvPr/>
        </p:nvSpPr>
        <p:spPr>
          <a:xfrm>
            <a:off x="228137" y="977429"/>
            <a:ext cx="11548096" cy="5164444"/>
          </a:xfrm>
          <a:prstGeom prst="rect">
            <a:avLst/>
          </a:prstGeom>
          <a:noFill/>
          <a:ln>
            <a:noFill/>
          </a:ln>
        </p:spPr>
        <p:txBody>
          <a:bodyPr spcFirstLastPara="1" wrap="square" lIns="45700" tIns="45700" rIns="45700" bIns="45700" anchor="ctr" anchorCtr="0">
            <a:noAutofit/>
          </a:bodyPr>
          <a:lstStyle/>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Внесение изменений в Регламент проведения независимой оценки квалификации оснований для проведения выездных экзаменов для лиц с ограниченными возможностями здоровья и инвалидами первой группы.</a:t>
            </a:r>
          </a:p>
          <a:p>
            <a:pPr marL="342900" indent="-342900" algn="just">
              <a:buClr>
                <a:srgbClr val="535353"/>
              </a:buClr>
              <a:buSzPts val="1600"/>
              <a:buAutoNum type="arabicPeriod"/>
              <a:defRPr/>
            </a:pPr>
            <a:endParaRPr lang="ru-RU" b="1" kern="0" dirty="0" smtClean="0">
              <a:latin typeface="DIN Pro Medium" panose="020B0604020202020204" charset="0"/>
              <a:cs typeface="DIN Pro Medium" panose="020B0604020202020204" charset="0"/>
              <a:sym typeface="Arial"/>
            </a:endParaRPr>
          </a:p>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Актуализация оценочных средств по квалификациям Главный инженер проекта (специалист по организации инженерных изысканий) (7 уровень квалификации), </a:t>
            </a:r>
            <a:r>
              <a:rPr lang="ru-RU" b="1" kern="0" dirty="0">
                <a:latin typeface="DIN Pro Medium" panose="020B0604020202020204" charset="0"/>
                <a:cs typeface="DIN Pro Medium" panose="020B0604020202020204" charset="0"/>
                <a:sym typeface="Arial"/>
              </a:rPr>
              <a:t>Главный инженер проекта (специалист по организации </a:t>
            </a:r>
            <a:r>
              <a:rPr lang="ru-RU" b="1" kern="0" dirty="0" smtClean="0">
                <a:latin typeface="DIN Pro Medium" panose="020B0604020202020204" charset="0"/>
                <a:cs typeface="DIN Pro Medium" panose="020B0604020202020204" charset="0"/>
                <a:sym typeface="Arial"/>
              </a:rPr>
              <a:t>архитектурно-строительного проектирования) </a:t>
            </a:r>
            <a:r>
              <a:rPr lang="ru-RU" b="1" kern="0" dirty="0">
                <a:latin typeface="DIN Pro Medium" panose="020B0604020202020204" charset="0"/>
                <a:cs typeface="DIN Pro Medium" panose="020B0604020202020204" charset="0"/>
                <a:sym typeface="Arial"/>
              </a:rPr>
              <a:t>(7 уровень квалификации</a:t>
            </a:r>
            <a:r>
              <a:rPr lang="ru-RU" b="1" kern="0" dirty="0" smtClean="0">
                <a:latin typeface="DIN Pro Medium" panose="020B0604020202020204" charset="0"/>
                <a:cs typeface="DIN Pro Medium" panose="020B0604020202020204" charset="0"/>
                <a:sym typeface="Arial"/>
              </a:rPr>
              <a:t>), Главный архитектор проекта </a:t>
            </a:r>
            <a:r>
              <a:rPr lang="ru-RU" b="1" kern="0" dirty="0">
                <a:latin typeface="DIN Pro Medium" panose="020B0604020202020204" charset="0"/>
                <a:cs typeface="DIN Pro Medium" panose="020B0604020202020204" charset="0"/>
                <a:sym typeface="Arial"/>
              </a:rPr>
              <a:t>(специалист по организации архитектурно-строительного проектирования) (7 уровень </a:t>
            </a:r>
            <a:r>
              <a:rPr lang="ru-RU" b="1" kern="0" dirty="0" smtClean="0">
                <a:latin typeface="DIN Pro Medium" panose="020B0604020202020204" charset="0"/>
                <a:cs typeface="DIN Pro Medium" panose="020B0604020202020204" charset="0"/>
                <a:sym typeface="Arial"/>
              </a:rPr>
              <a:t>квалификации).</a:t>
            </a:r>
          </a:p>
          <a:p>
            <a:pPr marL="342900" indent="-342900" algn="just">
              <a:buClr>
                <a:srgbClr val="535353"/>
              </a:buClr>
              <a:buSzPts val="1600"/>
              <a:buAutoNum type="arabicPeriod"/>
              <a:defRPr/>
            </a:pPr>
            <a:endParaRPr lang="ru-RU" b="1" kern="0" dirty="0">
              <a:latin typeface="DIN Pro Medium" panose="020B0604020202020204" charset="0"/>
              <a:cs typeface="DIN Pro Medium" panose="020B0604020202020204" charset="0"/>
              <a:sym typeface="Arial"/>
            </a:endParaRPr>
          </a:p>
          <a:p>
            <a:pPr marL="342900" indent="-342900" algn="just">
              <a:buClr>
                <a:srgbClr val="535353"/>
              </a:buClr>
              <a:buSzPts val="1600"/>
              <a:buAutoNum type="arabicPeriod"/>
              <a:defRPr/>
            </a:pPr>
            <a:r>
              <a:rPr lang="ru-RU" b="1" kern="0" dirty="0" smtClean="0">
                <a:latin typeface="DIN Pro Medium" panose="020B0604020202020204" charset="0"/>
                <a:cs typeface="DIN Pro Medium" panose="020B0604020202020204" charset="0"/>
                <a:sym typeface="Arial"/>
              </a:rPr>
              <a:t>На 30 июня запланировано рассмотрение на заседании СПК оценочного средства по квалификации </a:t>
            </a:r>
            <a:r>
              <a:rPr lang="ru-RU" b="1" kern="0" dirty="0">
                <a:latin typeface="DIN Pro Medium" panose="020B0604020202020204" charset="0"/>
                <a:cs typeface="DIN Pro Medium" panose="020B0604020202020204" charset="0"/>
                <a:sym typeface="Arial"/>
              </a:rPr>
              <a:t>Главный инженер проекта (специалист по организации инженерных изысканий) (7 уровень квалификации</a:t>
            </a:r>
            <a:r>
              <a:rPr lang="ru-RU" b="1" kern="0" dirty="0" smtClean="0">
                <a:latin typeface="DIN Pro Medium" panose="020B0604020202020204" charset="0"/>
                <a:cs typeface="DIN Pro Medium" panose="020B0604020202020204" charset="0"/>
                <a:sym typeface="Arial"/>
              </a:rPr>
              <a:t>). </a:t>
            </a:r>
          </a:p>
        </p:txBody>
      </p:sp>
    </p:spTree>
    <p:extLst>
      <p:ext uri="{BB962C8B-B14F-4D97-AF65-F5344CB8AC3E}">
        <p14:creationId xmlns:p14="http://schemas.microsoft.com/office/powerpoint/2010/main" val="111178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F4342E22-5696-F448-9F5B-7BA94AFDE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3380702" y="2238574"/>
            <a:ext cx="5791971" cy="646331"/>
          </a:xfrm>
          <a:prstGeom prst="rect">
            <a:avLst/>
          </a:prstGeom>
          <a:noFill/>
        </p:spPr>
        <p:txBody>
          <a:bodyPr wrap="none" rtlCol="0">
            <a:spAutoFit/>
          </a:bodyPr>
          <a:lstStyle/>
          <a:p>
            <a:pPr algn="ctr"/>
            <a:r>
              <a:rPr lang="ru-RU" sz="3600" b="1" dirty="0">
                <a:solidFill>
                  <a:schemeClr val="bg2">
                    <a:lumMod val="10000"/>
                  </a:schemeClr>
                </a:solidFill>
                <a:latin typeface="DIN Pro Medium" panose="020B0604020202020204" charset="0"/>
                <a:cs typeface="DIN Pro Medium" panose="020B0604020202020204" charset="0"/>
              </a:rPr>
              <a:t>СПАСИБО ЗА ВНИМАНИЕ!</a:t>
            </a:r>
          </a:p>
        </p:txBody>
      </p:sp>
      <p:sp>
        <p:nvSpPr>
          <p:cNvPr id="5" name="TextBox 4"/>
          <p:cNvSpPr txBox="1"/>
          <p:nvPr/>
        </p:nvSpPr>
        <p:spPr>
          <a:xfrm>
            <a:off x="450091" y="4250387"/>
            <a:ext cx="6234335" cy="2308324"/>
          </a:xfrm>
          <a:prstGeom prst="rect">
            <a:avLst/>
          </a:prstGeom>
          <a:noFill/>
        </p:spPr>
        <p:txBody>
          <a:bodyPr wrap="none" rtlCol="0">
            <a:spAutoFit/>
          </a:bodyPr>
          <a:lstStyle/>
          <a:p>
            <a:r>
              <a:rPr lang="ru-RU" dirty="0" smtClean="0">
                <a:solidFill>
                  <a:schemeClr val="tx2">
                    <a:lumMod val="75000"/>
                  </a:schemeClr>
                </a:solidFill>
                <a:latin typeface="DIN Pro Medium" panose="020B0604020202020204" charset="0"/>
                <a:cs typeface="DIN Pro Medium" panose="020B0604020202020204" charset="0"/>
              </a:rPr>
              <a:t>Заместитель руководителя аппарата НОПРИЗ</a:t>
            </a:r>
          </a:p>
          <a:p>
            <a:r>
              <a:rPr lang="ru-RU" dirty="0">
                <a:solidFill>
                  <a:schemeClr val="tx2">
                    <a:lumMod val="75000"/>
                  </a:schemeClr>
                </a:solidFill>
                <a:latin typeface="DIN Pro Medium" panose="020B0604020202020204" charset="0"/>
                <a:cs typeface="DIN Pro Medium" panose="020B0604020202020204" charset="0"/>
              </a:rPr>
              <a:t>председатель Комитета Российского Союза строителей </a:t>
            </a:r>
          </a:p>
          <a:p>
            <a:r>
              <a:rPr lang="ru-RU" dirty="0">
                <a:solidFill>
                  <a:schemeClr val="tx2">
                    <a:lumMod val="75000"/>
                  </a:schemeClr>
                </a:solidFill>
                <a:latin typeface="DIN Pro Medium" panose="020B0604020202020204" charset="0"/>
                <a:cs typeface="DIN Pro Medium" panose="020B0604020202020204" charset="0"/>
              </a:rPr>
              <a:t>по развитию профессионального образования и </a:t>
            </a:r>
          </a:p>
          <a:p>
            <a:r>
              <a:rPr lang="ru-RU" dirty="0">
                <a:solidFill>
                  <a:schemeClr val="tx2">
                    <a:lumMod val="75000"/>
                  </a:schemeClr>
                </a:solidFill>
                <a:latin typeface="DIN Pro Medium" panose="020B0604020202020204" charset="0"/>
                <a:cs typeface="DIN Pro Medium" panose="020B0604020202020204" charset="0"/>
              </a:rPr>
              <a:t>содействию занятости в строительной отрасли</a:t>
            </a:r>
            <a:endParaRPr lang="ru-RU" dirty="0" smtClean="0">
              <a:solidFill>
                <a:schemeClr val="tx2">
                  <a:lumMod val="75000"/>
                </a:schemeClr>
              </a:solidFill>
              <a:latin typeface="DIN Pro Medium" panose="020B0604020202020204" charset="0"/>
              <a:cs typeface="DIN Pro Medium" panose="020B0604020202020204" charset="0"/>
            </a:endParaRPr>
          </a:p>
          <a:p>
            <a:r>
              <a:rPr lang="ru-RU" dirty="0" smtClean="0">
                <a:solidFill>
                  <a:schemeClr val="tx2">
                    <a:lumMod val="75000"/>
                  </a:schemeClr>
                </a:solidFill>
                <a:latin typeface="DIN Pro Medium" panose="020B0604020202020204" charset="0"/>
                <a:cs typeface="DIN Pro Medium" panose="020B0604020202020204" charset="0"/>
              </a:rPr>
              <a:t>Н.А. Прокопьева</a:t>
            </a:r>
            <a:endParaRPr lang="ru-RU" dirty="0">
              <a:solidFill>
                <a:schemeClr val="tx2">
                  <a:lumMod val="75000"/>
                </a:schemeClr>
              </a:solidFill>
              <a:latin typeface="DIN Pro Medium" panose="020B0604020202020204" charset="0"/>
              <a:cs typeface="DIN Pro Medium" panose="020B0604020202020204" charset="0"/>
            </a:endParaRPr>
          </a:p>
          <a:p>
            <a:r>
              <a:rPr lang="en-US" dirty="0" smtClean="0">
                <a:solidFill>
                  <a:schemeClr val="tx2">
                    <a:lumMod val="75000"/>
                  </a:schemeClr>
                </a:solidFill>
                <a:latin typeface="DIN Pro Medium" panose="020B0604020202020204" charset="0"/>
                <a:cs typeface="DIN Pro Medium" panose="020B0604020202020204" charset="0"/>
              </a:rPr>
              <a:t>e-mail: n.prokopeva@nopriz.ru</a:t>
            </a:r>
            <a:endParaRPr lang="en-US" dirty="0">
              <a:solidFill>
                <a:schemeClr val="tx2">
                  <a:lumMod val="75000"/>
                </a:schemeClr>
              </a:solidFill>
              <a:latin typeface="DIN Pro Medium" panose="020B0604020202020204" charset="0"/>
              <a:cs typeface="DIN Pro Medium" panose="020B0604020202020204" charset="0"/>
            </a:endParaRPr>
          </a:p>
          <a:p>
            <a:r>
              <a:rPr lang="ru-RU" dirty="0">
                <a:solidFill>
                  <a:schemeClr val="tx2">
                    <a:lumMod val="75000"/>
                  </a:schemeClr>
                </a:solidFill>
                <a:latin typeface="DIN Pro Medium" panose="020B0604020202020204" charset="0"/>
                <a:cs typeface="DIN Pro Medium" panose="020B0604020202020204" charset="0"/>
              </a:rPr>
              <a:t>сайт НОПРИЗ: </a:t>
            </a:r>
            <a:r>
              <a:rPr lang="en-US" dirty="0">
                <a:solidFill>
                  <a:schemeClr val="tx2">
                    <a:lumMod val="75000"/>
                  </a:schemeClr>
                </a:solidFill>
                <a:latin typeface="DIN Pro Medium" panose="020B0604020202020204" charset="0"/>
                <a:cs typeface="DIN Pro Medium" panose="020B0604020202020204" charset="0"/>
                <a:hlinkClick r:id="rId3"/>
              </a:rPr>
              <a:t>http://nopriz.ru</a:t>
            </a:r>
            <a:endParaRPr lang="ru-RU" dirty="0">
              <a:solidFill>
                <a:schemeClr val="tx2">
                  <a:lumMod val="75000"/>
                </a:schemeClr>
              </a:solidFill>
              <a:latin typeface="DIN Pro Medium" panose="020B0604020202020204" charset="0"/>
              <a:cs typeface="DIN Pro Medium" panose="020B0604020202020204" charset="0"/>
            </a:endParaRPr>
          </a:p>
          <a:p>
            <a:r>
              <a:rPr lang="ru-RU" dirty="0">
                <a:solidFill>
                  <a:schemeClr val="tx2">
                    <a:lumMod val="75000"/>
                  </a:schemeClr>
                </a:solidFill>
                <a:latin typeface="DIN Pro Medium" panose="020B0604020202020204" charset="0"/>
                <a:cs typeface="DIN Pro Medium" panose="020B0604020202020204" charset="0"/>
              </a:rPr>
              <a:t>Сайт СПК: </a:t>
            </a:r>
            <a:r>
              <a:rPr lang="en-US" dirty="0">
                <a:solidFill>
                  <a:schemeClr val="tx2">
                    <a:lumMod val="75000"/>
                  </a:schemeClr>
                </a:solidFill>
                <a:latin typeface="DIN Pro Medium" panose="020B0604020202020204" charset="0"/>
                <a:cs typeface="DIN Pro Medium" panose="020B0604020202020204" charset="0"/>
                <a:hlinkClick r:id="rId4"/>
              </a:rPr>
              <a:t>http://spk.nopriz.ru</a:t>
            </a:r>
            <a:r>
              <a:rPr lang="en-US" dirty="0">
                <a:solidFill>
                  <a:schemeClr val="tx2">
                    <a:lumMod val="75000"/>
                  </a:schemeClr>
                </a:solidFill>
                <a:latin typeface="DIN Pro Medium" panose="020B0604020202020204" charset="0"/>
                <a:cs typeface="DIN Pro Medium" panose="020B0604020202020204" charset="0"/>
              </a:rPr>
              <a:t> </a:t>
            </a:r>
            <a:endParaRPr lang="ru-RU" dirty="0">
              <a:solidFill>
                <a:schemeClr val="tx2">
                  <a:lumMod val="75000"/>
                </a:schemeClr>
              </a:solidFill>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407678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F4342E22-5696-F448-9F5B-7BA94AFDE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15"/>
            <a:ext cx="12192000" cy="6858000"/>
          </a:xfrm>
          <a:prstGeom prst="rect">
            <a:avLst/>
          </a:prstGeom>
        </p:spPr>
      </p:pic>
      <p:sp>
        <p:nvSpPr>
          <p:cNvPr id="9" name="Прямоугольник 8"/>
          <p:cNvSpPr/>
          <p:nvPr/>
        </p:nvSpPr>
        <p:spPr>
          <a:xfrm>
            <a:off x="182880" y="0"/>
            <a:ext cx="11948160" cy="1384995"/>
          </a:xfrm>
          <a:prstGeom prst="rect">
            <a:avLst/>
          </a:prstGeom>
        </p:spPr>
        <p:txBody>
          <a:bodyPr wrap="square">
            <a:spAutoFit/>
          </a:bodyPr>
          <a:lstStyle/>
          <a:p>
            <a:pPr algn="ctr">
              <a:spcAft>
                <a:spcPts val="0"/>
              </a:spcAft>
            </a:pP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Стратегия развития строительной</a:t>
            </a:r>
          </a:p>
          <a:p>
            <a:pPr algn="ctr">
              <a:spcAft>
                <a:spcPts val="0"/>
              </a:spcAft>
            </a:pP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отрасли и жилищно-коммунального хозяйства Российской Федерации</a:t>
            </a:r>
          </a:p>
          <a:p>
            <a:pPr algn="ctr">
              <a:spcAft>
                <a:spcPts val="0"/>
              </a:spcAft>
            </a:pP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на период до 2030 года с прогнозом до 2035 года</a:t>
            </a:r>
          </a:p>
        </p:txBody>
      </p:sp>
      <p:sp>
        <p:nvSpPr>
          <p:cNvPr id="2" name="TextBox 1"/>
          <p:cNvSpPr txBox="1"/>
          <p:nvPr/>
        </p:nvSpPr>
        <p:spPr>
          <a:xfrm>
            <a:off x="555128" y="1572762"/>
            <a:ext cx="11081744" cy="5139869"/>
          </a:xfrm>
          <a:prstGeom prst="rect">
            <a:avLst/>
          </a:prstGeom>
        </p:spPr>
        <p:txBody>
          <a:bodyPr wrap="square">
            <a:spAutoFit/>
          </a:bodyPr>
          <a:lstStyle>
            <a:defPPr>
              <a:defRPr lang="ru-RU"/>
            </a:defPPr>
            <a:lvl1pPr algn="ctr">
              <a:spcAft>
                <a:spcPts val="0"/>
              </a:spcAft>
              <a:defRPr sz="2800" b="1">
                <a:solidFill>
                  <a:schemeClr val="accent5">
                    <a:lumMod val="75000"/>
                  </a:schemeClr>
                </a:solidFill>
                <a:latin typeface="DIN Pro Medium" panose="020B0604020202020204" charset="0"/>
                <a:ea typeface="Tahoma" panose="020B0604030504040204" pitchFamily="34" charset="0"/>
                <a:cs typeface="DIN Pro Medium" panose="020B0604020202020204" charset="0"/>
              </a:defRPr>
            </a:lvl1pPr>
          </a:lstStyle>
          <a:p>
            <a:r>
              <a:rPr lang="ru-RU" sz="2000" u="sng" dirty="0"/>
              <a:t>Совершенствование института саморегулирования</a:t>
            </a:r>
          </a:p>
          <a:p>
            <a:r>
              <a:rPr lang="ru-RU" sz="2000" u="sng" dirty="0"/>
              <a:t>в строительной отрасли</a:t>
            </a:r>
            <a:endParaRPr lang="ru-RU" sz="2000" u="sng" dirty="0" smtClean="0">
              <a:solidFill>
                <a:schemeClr val="tx1"/>
              </a:solidFill>
            </a:endParaRPr>
          </a:p>
          <a:p>
            <a:endParaRPr lang="ru-RU" sz="1600" dirty="0">
              <a:solidFill>
                <a:schemeClr val="tx1"/>
              </a:solidFill>
            </a:endParaRPr>
          </a:p>
          <a:p>
            <a:pPr algn="just"/>
            <a:r>
              <a:rPr lang="ru-RU" sz="1600" dirty="0">
                <a:solidFill>
                  <a:schemeClr val="tx1"/>
                </a:solidFill>
              </a:rPr>
              <a:t>Задачей </a:t>
            </a:r>
            <a:r>
              <a:rPr lang="ru-RU" sz="1600" dirty="0" smtClean="0">
                <a:solidFill>
                  <a:schemeClr val="tx1"/>
                </a:solidFill>
              </a:rPr>
              <a:t>является: использование </a:t>
            </a:r>
            <a:r>
              <a:rPr lang="ru-RU" sz="1600" dirty="0">
                <a:solidFill>
                  <a:schemeClr val="tx1"/>
                </a:solidFill>
              </a:rPr>
              <a:t>потенциала саморегулирования для создания системы эффективного отбора профессиональных участников строительного рынка, повышения качества работ и услуг, обеспечения безопасности строительства объектов капитального строительства.</a:t>
            </a:r>
          </a:p>
          <a:p>
            <a:endParaRPr lang="ru-RU" sz="1600" dirty="0">
              <a:solidFill>
                <a:schemeClr val="tx1"/>
              </a:solidFill>
            </a:endParaRPr>
          </a:p>
          <a:p>
            <a:pPr algn="just"/>
            <a:r>
              <a:rPr lang="ru-RU" sz="1600" dirty="0" smtClean="0">
                <a:solidFill>
                  <a:schemeClr val="tx1"/>
                </a:solidFill>
              </a:rPr>
              <a:t>Предусмотрены следующие мероприятия: </a:t>
            </a:r>
          </a:p>
          <a:p>
            <a:pPr algn="just"/>
            <a:r>
              <a:rPr lang="ru-RU" sz="1600" dirty="0" smtClean="0">
                <a:solidFill>
                  <a:schemeClr val="tx1"/>
                </a:solidFill>
              </a:rPr>
              <a:t>- </a:t>
            </a:r>
            <a:r>
              <a:rPr lang="ru-RU" sz="1600" dirty="0" smtClean="0">
                <a:solidFill>
                  <a:srgbClr val="FF0000"/>
                </a:solidFill>
              </a:rPr>
              <a:t>переход </a:t>
            </a:r>
            <a:r>
              <a:rPr lang="ru-RU" sz="1600" dirty="0">
                <a:solidFill>
                  <a:srgbClr val="FF0000"/>
                </a:solidFill>
              </a:rPr>
              <a:t>к независимой оценке квалификации специалистов</a:t>
            </a:r>
            <a:r>
              <a:rPr lang="ru-RU" sz="1600" dirty="0">
                <a:solidFill>
                  <a:schemeClr val="tx1"/>
                </a:solidFill>
              </a:rPr>
              <a:t>, сведения о которых включаются в национальные реестры специалистов</a:t>
            </a:r>
            <a:r>
              <a:rPr lang="ru-RU" sz="1600" dirty="0" smtClean="0">
                <a:solidFill>
                  <a:schemeClr val="tx1"/>
                </a:solidFill>
              </a:rPr>
              <a:t>;</a:t>
            </a:r>
            <a:endParaRPr lang="ru-RU" sz="1600" dirty="0">
              <a:solidFill>
                <a:schemeClr val="tx1"/>
              </a:solidFill>
            </a:endParaRPr>
          </a:p>
          <a:p>
            <a:pPr algn="just"/>
            <a:r>
              <a:rPr lang="ru-RU" sz="1600" dirty="0" smtClean="0">
                <a:solidFill>
                  <a:schemeClr val="tx1"/>
                </a:solidFill>
              </a:rPr>
              <a:t>- формирование эффективного </a:t>
            </a:r>
            <a:r>
              <a:rPr lang="ru-RU" sz="1600" dirty="0">
                <a:solidFill>
                  <a:schemeClr val="tx1"/>
                </a:solidFill>
              </a:rPr>
              <a:t>механизма соразмерной персональной ответственности главных инженеров </a:t>
            </a:r>
            <a:r>
              <a:rPr lang="ru-RU" sz="1600" dirty="0" smtClean="0">
                <a:solidFill>
                  <a:schemeClr val="tx1"/>
                </a:solidFill>
              </a:rPr>
              <a:t>проектов </a:t>
            </a:r>
            <a:r>
              <a:rPr lang="ru-RU" sz="1600" dirty="0">
                <a:solidFill>
                  <a:schemeClr val="tx1"/>
                </a:solidFill>
              </a:rPr>
              <a:t>и главных архитекторов проектов, предусматривающего случаи исключения сведений о данных специалистах из национального реестра специалистов или отказа во включении сведений о них в данный реестр, связанные с привлечением таких специалистов к ответственности за нарушения градостроительного законодательства.</a:t>
            </a:r>
          </a:p>
          <a:p>
            <a:endParaRPr lang="ru-RU" sz="1600" dirty="0">
              <a:solidFill>
                <a:schemeClr val="tx1"/>
              </a:solidFill>
            </a:endParaRPr>
          </a:p>
          <a:p>
            <a:pPr algn="just"/>
            <a:r>
              <a:rPr lang="ru-RU" sz="1600" dirty="0">
                <a:solidFill>
                  <a:schemeClr val="tx1"/>
                </a:solidFill>
              </a:rPr>
              <a:t>Результатами осуществления указанных мероприятий являются</a:t>
            </a:r>
            <a:r>
              <a:rPr lang="ru-RU" sz="1600" dirty="0" smtClean="0">
                <a:solidFill>
                  <a:schemeClr val="tx1"/>
                </a:solidFill>
              </a:rPr>
              <a:t>: </a:t>
            </a:r>
          </a:p>
          <a:p>
            <a:pPr marL="285750" indent="-285750" algn="just">
              <a:buFontTx/>
              <a:buChar char="-"/>
            </a:pPr>
            <a:r>
              <a:rPr lang="ru-RU" sz="1600" dirty="0" smtClean="0">
                <a:solidFill>
                  <a:schemeClr val="tx1"/>
                </a:solidFill>
              </a:rPr>
              <a:t>введена система добровольной предварительной квалификации;</a:t>
            </a:r>
          </a:p>
          <a:p>
            <a:pPr marL="285750" indent="-285750" algn="just">
              <a:buFontTx/>
              <a:buChar char="-"/>
            </a:pPr>
            <a:r>
              <a:rPr lang="ru-RU" sz="1600" dirty="0" smtClean="0">
                <a:solidFill>
                  <a:schemeClr val="tx1"/>
                </a:solidFill>
              </a:rPr>
              <a:t>повышен </a:t>
            </a:r>
            <a:r>
              <a:rPr lang="ru-RU" sz="1600" dirty="0">
                <a:solidFill>
                  <a:schemeClr val="tx1"/>
                </a:solidFill>
              </a:rPr>
              <a:t>уровень качества выполняемых работ членами саморегулируемых организаций за счет усиления персональной ответственности главных инженеров проекта и главных </a:t>
            </a:r>
            <a:r>
              <a:rPr lang="ru-RU" sz="1600" dirty="0" smtClean="0">
                <a:solidFill>
                  <a:schemeClr val="tx1"/>
                </a:solidFill>
              </a:rPr>
              <a:t>архитекторов.</a:t>
            </a:r>
            <a:endParaRPr lang="ru-RU" sz="1600" dirty="0">
              <a:solidFill>
                <a:schemeClr val="tx1"/>
              </a:solidFill>
            </a:endParaRPr>
          </a:p>
        </p:txBody>
      </p:sp>
      <p:sp>
        <p:nvSpPr>
          <p:cNvPr id="3" name="TextBox 2"/>
          <p:cNvSpPr txBox="1"/>
          <p:nvPr/>
        </p:nvSpPr>
        <p:spPr>
          <a:xfrm>
            <a:off x="11776233" y="6304359"/>
            <a:ext cx="276038" cy="307777"/>
          </a:xfrm>
          <a:prstGeom prst="rect">
            <a:avLst/>
          </a:prstGeom>
          <a:noFill/>
        </p:spPr>
        <p:txBody>
          <a:bodyPr wrap="none" rtlCol="0">
            <a:spAutoFit/>
          </a:bodyPr>
          <a:lstStyle/>
          <a:p>
            <a:r>
              <a:rPr lang="ru-RU" sz="1400" dirty="0" smtClean="0"/>
              <a:t>3</a:t>
            </a:r>
            <a:endParaRPr lang="ru-RU" sz="1400" dirty="0"/>
          </a:p>
        </p:txBody>
      </p:sp>
    </p:spTree>
    <p:extLst>
      <p:ext uri="{BB962C8B-B14F-4D97-AF65-F5344CB8AC3E}">
        <p14:creationId xmlns:p14="http://schemas.microsoft.com/office/powerpoint/2010/main" val="690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F4342E22-5696-F448-9F5B-7BA94AFDE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15"/>
            <a:ext cx="12192000" cy="6858000"/>
          </a:xfrm>
          <a:prstGeom prst="rect">
            <a:avLst/>
          </a:prstGeom>
        </p:spPr>
      </p:pic>
      <p:sp>
        <p:nvSpPr>
          <p:cNvPr id="9" name="Прямоугольник 8"/>
          <p:cNvSpPr/>
          <p:nvPr/>
        </p:nvSpPr>
        <p:spPr>
          <a:xfrm>
            <a:off x="97647" y="309652"/>
            <a:ext cx="11678586" cy="1384995"/>
          </a:xfrm>
          <a:prstGeom prst="rect">
            <a:avLst/>
          </a:prstGeom>
        </p:spPr>
        <p:txBody>
          <a:bodyPr wrap="square">
            <a:spAutoFit/>
          </a:bodyPr>
          <a:lstStyle/>
          <a:p>
            <a:pPr algn="ctr">
              <a:spcAft>
                <a:spcPts val="0"/>
              </a:spcAft>
            </a:pPr>
            <a:r>
              <a:rPr lang="ru-RU" sz="2800" b="1" dirty="0" smtClean="0">
                <a:solidFill>
                  <a:schemeClr val="accent1">
                    <a:lumMod val="75000"/>
                  </a:schemeClr>
                </a:solidFill>
                <a:latin typeface="DIN Pro Medium"/>
              </a:rPr>
              <a:t>Резолюция </a:t>
            </a:r>
            <a:r>
              <a:rPr lang="ru-RU" sz="2800" b="1" dirty="0">
                <a:solidFill>
                  <a:schemeClr val="accent1">
                    <a:lumMod val="75000"/>
                  </a:schemeClr>
                </a:solidFill>
                <a:latin typeface="DIN Pro Medium"/>
              </a:rPr>
              <a:t>«круглого стола» на тему </a:t>
            </a:r>
            <a:endParaRPr lang="ru-RU" sz="2800" b="1" dirty="0" smtClean="0">
              <a:solidFill>
                <a:schemeClr val="accent1">
                  <a:lumMod val="75000"/>
                </a:schemeClr>
              </a:solidFill>
              <a:latin typeface="DIN Pro Medium"/>
            </a:endParaRPr>
          </a:p>
          <a:p>
            <a:pPr algn="ctr">
              <a:spcAft>
                <a:spcPts val="0"/>
              </a:spcAft>
            </a:pPr>
            <a:r>
              <a:rPr lang="ru-RU" sz="2800" b="1" dirty="0" smtClean="0">
                <a:solidFill>
                  <a:schemeClr val="accent1">
                    <a:lumMod val="75000"/>
                  </a:schemeClr>
                </a:solidFill>
                <a:latin typeface="DIN Pro Medium"/>
              </a:rPr>
              <a:t>«</a:t>
            </a:r>
            <a:r>
              <a:rPr lang="ru-RU" sz="2800" b="1" dirty="0">
                <a:solidFill>
                  <a:schemeClr val="accent1">
                    <a:lumMod val="75000"/>
                  </a:schemeClr>
                </a:solidFill>
                <a:latin typeface="DIN Pro Medium"/>
              </a:rPr>
              <a:t>Повышение качества проектирования</a:t>
            </a:r>
            <a:r>
              <a:rPr lang="ru-RU" sz="2800" b="1" dirty="0" smtClean="0">
                <a:solidFill>
                  <a:schemeClr val="accent1">
                    <a:lumMod val="75000"/>
                  </a:schemeClr>
                </a:solidFill>
                <a:latin typeface="DIN Pro Medium"/>
              </a:rPr>
              <a:t>», проведенного Комитетом Госдумы по строительству и ЖКХ от 21.03.2023</a:t>
            </a:r>
            <a:endParaRPr lang="ru-RU" sz="2800" b="1" dirty="0" smtClean="0">
              <a:solidFill>
                <a:schemeClr val="accent1">
                  <a:lumMod val="75000"/>
                </a:schemeClr>
              </a:solidFill>
              <a:latin typeface="DIN Pro Medium"/>
              <a:ea typeface="Tahoma" panose="020B0604030504040204" pitchFamily="34" charset="0"/>
              <a:cs typeface="DIN Pro Medium" panose="020B0604020202020204" charset="0"/>
            </a:endParaRPr>
          </a:p>
        </p:txBody>
      </p:sp>
      <p:sp>
        <p:nvSpPr>
          <p:cNvPr id="3" name="TextBox 2"/>
          <p:cNvSpPr txBox="1"/>
          <p:nvPr/>
        </p:nvSpPr>
        <p:spPr>
          <a:xfrm>
            <a:off x="11776233" y="6304359"/>
            <a:ext cx="276038" cy="307777"/>
          </a:xfrm>
          <a:prstGeom prst="rect">
            <a:avLst/>
          </a:prstGeom>
          <a:noFill/>
        </p:spPr>
        <p:txBody>
          <a:bodyPr wrap="none" rtlCol="0">
            <a:spAutoFit/>
          </a:bodyPr>
          <a:lstStyle/>
          <a:p>
            <a:r>
              <a:rPr lang="en-US" sz="1400" dirty="0" smtClean="0"/>
              <a:t>4</a:t>
            </a:r>
            <a:endParaRPr lang="ru-RU" sz="1400" dirty="0"/>
          </a:p>
        </p:txBody>
      </p:sp>
      <p:sp>
        <p:nvSpPr>
          <p:cNvPr id="4" name="TextBox 3"/>
          <p:cNvSpPr txBox="1"/>
          <p:nvPr/>
        </p:nvSpPr>
        <p:spPr>
          <a:xfrm>
            <a:off x="444136" y="1436354"/>
            <a:ext cx="10981510" cy="369332"/>
          </a:xfrm>
          <a:prstGeom prst="rect">
            <a:avLst/>
          </a:prstGeom>
          <a:noFill/>
        </p:spPr>
        <p:txBody>
          <a:bodyPr wrap="square" rtlCol="0">
            <a:spAutoFit/>
          </a:bodyPr>
          <a:lstStyle/>
          <a:p>
            <a:endParaRPr lang="ru-RU" dirty="0"/>
          </a:p>
        </p:txBody>
      </p:sp>
      <p:sp>
        <p:nvSpPr>
          <p:cNvPr id="7" name="Прямоугольник 6"/>
          <p:cNvSpPr/>
          <p:nvPr/>
        </p:nvSpPr>
        <p:spPr>
          <a:xfrm>
            <a:off x="375395" y="2102331"/>
            <a:ext cx="11538857" cy="3539430"/>
          </a:xfrm>
          <a:prstGeom prst="rect">
            <a:avLst/>
          </a:prstGeom>
        </p:spPr>
        <p:txBody>
          <a:bodyPr wrap="square">
            <a:spAutoFit/>
          </a:bodyPr>
          <a:lstStyle/>
          <a:p>
            <a:pPr algn="just">
              <a:spcAft>
                <a:spcPts val="0"/>
              </a:spcAft>
            </a:pPr>
            <a:r>
              <a:rPr lang="ru-RU" sz="1600" b="1" dirty="0">
                <a:latin typeface="DIN Pro Medium"/>
              </a:rPr>
              <a:t>3. По данным ФАУ «</a:t>
            </a:r>
            <a:r>
              <a:rPr lang="ru-RU" sz="1600" b="1" dirty="0" err="1">
                <a:latin typeface="DIN Pro Medium"/>
              </a:rPr>
              <a:t>Главгосэкспертиза</a:t>
            </a:r>
            <a:r>
              <a:rPr lang="ru-RU" sz="1600" b="1" dirty="0">
                <a:latin typeface="DIN Pro Medium"/>
              </a:rPr>
              <a:t> России», </a:t>
            </a:r>
            <a:r>
              <a:rPr lang="ru-RU" sz="1600" b="1" u="sng" dirty="0">
                <a:solidFill>
                  <a:srgbClr val="FF0000"/>
                </a:solidFill>
                <a:latin typeface="DIN Pro Medium"/>
              </a:rPr>
              <a:t>каждый четвертый</a:t>
            </a:r>
            <a:r>
              <a:rPr lang="ru-RU" sz="1600" b="1" dirty="0">
                <a:latin typeface="DIN Pro Medium"/>
              </a:rPr>
              <a:t> комплект проектной документации, поступающий на государственную экспертизу, содержит </a:t>
            </a:r>
            <a:r>
              <a:rPr lang="ru-RU" sz="1600" b="1" u="sng" dirty="0">
                <a:solidFill>
                  <a:srgbClr val="FF0000"/>
                </a:solidFill>
                <a:latin typeface="DIN Pro Medium"/>
              </a:rPr>
              <a:t>ошибки</a:t>
            </a:r>
            <a:r>
              <a:rPr lang="ru-RU" sz="1600" b="1" dirty="0">
                <a:latin typeface="DIN Pro Medium"/>
              </a:rPr>
              <a:t>, которые могли бы привести к разрушению зданий, сооружений и гибели людей. Ведомство отмечает, что проектная документация, разработанная в рамках государственного (муниципального) заказа, характеризуется более низким качеством по сравнению с проектной документацией, разработанной в рамках коммерческого заказа. </a:t>
            </a:r>
            <a:endParaRPr lang="ru-RU" sz="1600" b="1" dirty="0" smtClean="0">
              <a:latin typeface="DIN Pro Medium"/>
            </a:endParaRPr>
          </a:p>
          <a:p>
            <a:pPr algn="just">
              <a:spcAft>
                <a:spcPts val="0"/>
              </a:spcAft>
            </a:pPr>
            <a:endParaRPr lang="ru-RU" sz="1600" b="1" dirty="0">
              <a:latin typeface="DIN Pro Medium"/>
            </a:endParaRPr>
          </a:p>
          <a:p>
            <a:pPr algn="just">
              <a:spcAft>
                <a:spcPts val="0"/>
              </a:spcAft>
            </a:pPr>
            <a:r>
              <a:rPr lang="ru-RU" sz="1600" b="1" dirty="0" smtClean="0">
                <a:latin typeface="DIN Pro Medium"/>
              </a:rPr>
              <a:t>4</a:t>
            </a:r>
            <a:r>
              <a:rPr lang="ru-RU" sz="1600" b="1" dirty="0">
                <a:latin typeface="DIN Pro Medium"/>
              </a:rPr>
              <a:t>. Основными причинами существующих проблем в области архитектурно-строительного проектирования являются: </a:t>
            </a:r>
            <a:endParaRPr lang="ru-RU" sz="1600" b="1" dirty="0" smtClean="0">
              <a:latin typeface="DIN Pro Medium"/>
            </a:endParaRPr>
          </a:p>
          <a:p>
            <a:pPr algn="just">
              <a:spcAft>
                <a:spcPts val="0"/>
              </a:spcAft>
            </a:pPr>
            <a:r>
              <a:rPr lang="ru-RU" sz="1600" b="1" dirty="0">
                <a:latin typeface="DIN Pro Medium"/>
              </a:rPr>
              <a:t> </a:t>
            </a:r>
            <a:r>
              <a:rPr lang="ru-RU" sz="1600" b="1" dirty="0" smtClean="0">
                <a:latin typeface="DIN Pro Medium"/>
              </a:rPr>
              <a:t>              1</a:t>
            </a:r>
            <a:r>
              <a:rPr lang="ru-RU" sz="1600" b="1" dirty="0">
                <a:latin typeface="DIN Pro Medium"/>
              </a:rPr>
              <a:t>) Недостаточный уровень квалификации специалистов застройщика или технического заказчика, формирующих договорную документацию на выполнение проектных и изыскательских работ, включая подготовку задания на проектирование объекта капитального строительства. </a:t>
            </a:r>
            <a:endParaRPr lang="ru-RU" sz="1600" b="1" dirty="0" smtClean="0">
              <a:latin typeface="DIN Pro Medium"/>
            </a:endParaRPr>
          </a:p>
          <a:p>
            <a:pPr algn="just">
              <a:spcAft>
                <a:spcPts val="0"/>
              </a:spcAft>
            </a:pPr>
            <a:r>
              <a:rPr lang="ru-RU" sz="1600" b="1" dirty="0" smtClean="0">
                <a:latin typeface="DIN Pro Medium"/>
              </a:rPr>
              <a:t>               2</a:t>
            </a:r>
            <a:r>
              <a:rPr lang="ru-RU" sz="1600" b="1" dirty="0">
                <a:latin typeface="DIN Pro Medium"/>
              </a:rPr>
              <a:t>) Недостаточный уровень компетенций и ресурсной обеспеченности организаций, осуществляющих работы по изысканиям и архитектурно-строительному проектированию, в том числе недостаточный уровень квалификации специалистов, обеспечивающих эти работы. </a:t>
            </a:r>
          </a:p>
        </p:txBody>
      </p:sp>
    </p:spTree>
    <p:extLst>
      <p:ext uri="{BB962C8B-B14F-4D97-AF65-F5344CB8AC3E}">
        <p14:creationId xmlns:p14="http://schemas.microsoft.com/office/powerpoint/2010/main" val="146536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F4342E22-5696-F448-9F5B-7BA94AFDE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15"/>
            <a:ext cx="12192000" cy="6858000"/>
          </a:xfrm>
          <a:prstGeom prst="rect">
            <a:avLst/>
          </a:prstGeom>
        </p:spPr>
      </p:pic>
      <p:sp>
        <p:nvSpPr>
          <p:cNvPr id="9" name="Прямоугольник 8"/>
          <p:cNvSpPr/>
          <p:nvPr/>
        </p:nvSpPr>
        <p:spPr>
          <a:xfrm>
            <a:off x="97647" y="309652"/>
            <a:ext cx="11678586" cy="954107"/>
          </a:xfrm>
          <a:prstGeom prst="rect">
            <a:avLst/>
          </a:prstGeom>
        </p:spPr>
        <p:txBody>
          <a:bodyPr wrap="square">
            <a:spAutoFit/>
          </a:bodyPr>
          <a:lstStyle/>
          <a:p>
            <a:pPr algn="ctr">
              <a:spcAft>
                <a:spcPts val="0"/>
              </a:spcAft>
            </a:pPr>
            <a:r>
              <a:rPr lang="ru-RU" sz="2800" b="1" dirty="0" smtClean="0">
                <a:solidFill>
                  <a:schemeClr val="accent1">
                    <a:lumMod val="75000"/>
                  </a:schemeClr>
                </a:solidFill>
                <a:latin typeface="DIN Pro Medium"/>
              </a:rPr>
              <a:t>Соглашение между НОПРИЗ и Санкт-Петербургским архитектурно-строительным университетом (26.10.2021)</a:t>
            </a:r>
            <a:endParaRPr lang="ru-RU" sz="2800" b="1" dirty="0" smtClean="0">
              <a:solidFill>
                <a:schemeClr val="accent1">
                  <a:lumMod val="75000"/>
                </a:schemeClr>
              </a:solidFill>
              <a:latin typeface="DIN Pro Medium"/>
              <a:ea typeface="Tahoma" panose="020B0604030504040204" pitchFamily="34" charset="0"/>
              <a:cs typeface="DIN Pro Medium" panose="020B0604020202020204" charset="0"/>
            </a:endParaRPr>
          </a:p>
        </p:txBody>
      </p:sp>
      <p:sp>
        <p:nvSpPr>
          <p:cNvPr id="3" name="TextBox 2"/>
          <p:cNvSpPr txBox="1"/>
          <p:nvPr/>
        </p:nvSpPr>
        <p:spPr>
          <a:xfrm>
            <a:off x="11776233" y="6304359"/>
            <a:ext cx="276038" cy="307777"/>
          </a:xfrm>
          <a:prstGeom prst="rect">
            <a:avLst/>
          </a:prstGeom>
          <a:noFill/>
        </p:spPr>
        <p:txBody>
          <a:bodyPr wrap="none" rtlCol="0">
            <a:spAutoFit/>
          </a:bodyPr>
          <a:lstStyle/>
          <a:p>
            <a:r>
              <a:rPr lang="ru-RU" sz="1400" dirty="0" smtClean="0"/>
              <a:t>5</a:t>
            </a:r>
            <a:endParaRPr lang="ru-RU" sz="1400" dirty="0"/>
          </a:p>
        </p:txBody>
      </p:sp>
      <p:sp>
        <p:nvSpPr>
          <p:cNvPr id="4" name="TextBox 3"/>
          <p:cNvSpPr txBox="1"/>
          <p:nvPr/>
        </p:nvSpPr>
        <p:spPr>
          <a:xfrm>
            <a:off x="444136" y="1436354"/>
            <a:ext cx="10981510" cy="369332"/>
          </a:xfrm>
          <a:prstGeom prst="rect">
            <a:avLst/>
          </a:prstGeom>
          <a:noFill/>
        </p:spPr>
        <p:txBody>
          <a:bodyPr wrap="square" rtlCol="0">
            <a:spAutoFit/>
          </a:bodyPr>
          <a:lstStyle/>
          <a:p>
            <a:endParaRPr lang="ru-RU" dirty="0"/>
          </a:p>
        </p:txBody>
      </p:sp>
      <p:sp>
        <p:nvSpPr>
          <p:cNvPr id="2" name="TextBox 1"/>
          <p:cNvSpPr txBox="1"/>
          <p:nvPr/>
        </p:nvSpPr>
        <p:spPr>
          <a:xfrm>
            <a:off x="426330" y="4854651"/>
            <a:ext cx="11625941" cy="400110"/>
          </a:xfrm>
          <a:prstGeom prst="rect">
            <a:avLst/>
          </a:prstGeom>
          <a:noFill/>
        </p:spPr>
        <p:txBody>
          <a:bodyPr wrap="square" rtlCol="0">
            <a:spAutoFit/>
          </a:bodyPr>
          <a:lstStyle/>
          <a:p>
            <a:endParaRPr lang="ru-RU" sz="2000" dirty="0"/>
          </a:p>
        </p:txBody>
      </p:sp>
      <p:sp>
        <p:nvSpPr>
          <p:cNvPr id="10" name="Прямоугольник 9"/>
          <p:cNvSpPr/>
          <p:nvPr/>
        </p:nvSpPr>
        <p:spPr>
          <a:xfrm>
            <a:off x="256707" y="1549918"/>
            <a:ext cx="11678586" cy="1631216"/>
          </a:xfrm>
          <a:prstGeom prst="rect">
            <a:avLst/>
          </a:prstGeom>
        </p:spPr>
        <p:txBody>
          <a:bodyPr wrap="square">
            <a:spAutoFit/>
          </a:bodyPr>
          <a:lstStyle/>
          <a:p>
            <a:pPr algn="just">
              <a:spcAft>
                <a:spcPts val="0"/>
              </a:spcAft>
            </a:pPr>
            <a:r>
              <a:rPr lang="ru-RU" sz="2000" b="1" dirty="0">
                <a:latin typeface="DIN Pro Medium"/>
              </a:rPr>
              <a:t>Предмет: </a:t>
            </a:r>
          </a:p>
          <a:p>
            <a:pPr algn="just">
              <a:spcAft>
                <a:spcPts val="0"/>
              </a:spcAft>
            </a:pPr>
            <a:r>
              <a:rPr lang="ru-RU" sz="2000" b="1" dirty="0">
                <a:latin typeface="DIN Pro Medium"/>
              </a:rPr>
              <a:t>сотрудничество в области образования, науки и реализации совместных проектов/программ, направленных на распространение передового опыта в сфере строительства, повышение престижа и популяризации профессий в области инженерных изысканий, архитектурно-строительном проектировании.</a:t>
            </a:r>
          </a:p>
        </p:txBody>
      </p:sp>
      <p:pic>
        <p:nvPicPr>
          <p:cNvPr id="5" name="Рисунок 4"/>
          <p:cNvPicPr>
            <a:picLocks noChangeAspect="1"/>
          </p:cNvPicPr>
          <p:nvPr/>
        </p:nvPicPr>
        <p:blipFill>
          <a:blip r:embed="rId4"/>
          <a:stretch>
            <a:fillRect/>
          </a:stretch>
        </p:blipFill>
        <p:spPr>
          <a:xfrm>
            <a:off x="286601" y="5050558"/>
            <a:ext cx="1070762" cy="1644738"/>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5521" y="5854094"/>
            <a:ext cx="2310424" cy="900530"/>
          </a:xfrm>
          <a:prstGeom prst="rect">
            <a:avLst/>
          </a:prstGeom>
        </p:spPr>
      </p:pic>
      <p:pic>
        <p:nvPicPr>
          <p:cNvPr id="6" name="Рисунок 5"/>
          <p:cNvPicPr>
            <a:picLocks noChangeAspect="1"/>
          </p:cNvPicPr>
          <p:nvPr/>
        </p:nvPicPr>
        <p:blipFill>
          <a:blip r:embed="rId6"/>
          <a:stretch>
            <a:fillRect/>
          </a:stretch>
        </p:blipFill>
        <p:spPr>
          <a:xfrm>
            <a:off x="6095999" y="3461987"/>
            <a:ext cx="4223657" cy="3177143"/>
          </a:xfrm>
          <a:prstGeom prst="rect">
            <a:avLst/>
          </a:prstGeom>
        </p:spPr>
      </p:pic>
    </p:spTree>
    <p:extLst>
      <p:ext uri="{BB962C8B-B14F-4D97-AF65-F5344CB8AC3E}">
        <p14:creationId xmlns:p14="http://schemas.microsoft.com/office/powerpoint/2010/main" val="14750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 xmlns:a16="http://schemas.microsoft.com/office/drawing/2014/main" id="{F4342E22-5696-F448-9F5B-7BA94AFDE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2" name="Прямоугольник 8">
            <a:extLst>
              <a:ext uri="{FF2B5EF4-FFF2-40B4-BE49-F238E27FC236}">
                <a16:creationId xmlns="" xmlns:a16="http://schemas.microsoft.com/office/drawing/2014/main" id="{D6B22BF4-D592-46AC-9062-C6DEAB2C2E98}"/>
              </a:ext>
            </a:extLst>
          </p:cNvPr>
          <p:cNvSpPr txBox="1"/>
          <p:nvPr/>
        </p:nvSpPr>
        <p:spPr>
          <a:xfrm>
            <a:off x="2482992" y="169881"/>
            <a:ext cx="739131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sz="1600">
                <a:solidFill>
                  <a:schemeClr val="accent2"/>
                </a:solidFill>
                <a:latin typeface="Century Gothic"/>
                <a:ea typeface="Century Gothic"/>
                <a:cs typeface="Century Gothic"/>
                <a:sym typeface="Century Gothic"/>
              </a:defRPr>
            </a:lvl1pPr>
          </a:lstStyle>
          <a:p>
            <a:r>
              <a:rPr lang="ru-RU" sz="2800" b="1" dirty="0" smtClean="0">
                <a:solidFill>
                  <a:schemeClr val="accent5">
                    <a:lumMod val="75000"/>
                  </a:schemeClr>
                </a:solidFill>
                <a:latin typeface="DIN Pro Medium"/>
                <a:ea typeface="Verdana" panose="020B0604030504040204" pitchFamily="34" charset="0"/>
                <a:cs typeface="Verdana" panose="020B0604030504040204" pitchFamily="34" charset="0"/>
              </a:rPr>
              <a:t>Профессиональные стандарты НОПРИЗ</a:t>
            </a:r>
            <a:endParaRPr sz="2800" b="1" dirty="0">
              <a:solidFill>
                <a:schemeClr val="accent5">
                  <a:lumMod val="75000"/>
                </a:schemeClr>
              </a:solidFill>
              <a:latin typeface="DIN Pro Medium"/>
              <a:ea typeface="Verdana" panose="020B0604030504040204" pitchFamily="34" charset="0"/>
              <a:cs typeface="Verdana" panose="020B0604030504040204" pitchFamily="34" charset="0"/>
            </a:endParaRPr>
          </a:p>
        </p:txBody>
      </p:sp>
      <p:sp>
        <p:nvSpPr>
          <p:cNvPr id="13" name="TextBox 12"/>
          <p:cNvSpPr txBox="1"/>
          <p:nvPr/>
        </p:nvSpPr>
        <p:spPr>
          <a:xfrm>
            <a:off x="55228" y="1091012"/>
            <a:ext cx="12081541" cy="1815882"/>
          </a:xfrm>
          <a:prstGeom prst="rect">
            <a:avLst/>
          </a:prstGeom>
          <a:noFill/>
        </p:spPr>
        <p:txBody>
          <a:bodyPr wrap="square" rtlCol="0">
            <a:spAutoFit/>
          </a:bodyPr>
          <a:lstStyle/>
          <a:p>
            <a:pPr algn="ctr"/>
            <a:r>
              <a:rPr lang="ru-RU" sz="1600" u="sng" dirty="0">
                <a:latin typeface="DIN Pro Medium"/>
                <a:ea typeface="Verdana" panose="020B0604030504040204" pitchFamily="34" charset="0"/>
                <a:cs typeface="Verdana" panose="020B0604030504040204" pitchFamily="34" charset="0"/>
              </a:rPr>
              <a:t>Инженерные изыскания</a:t>
            </a:r>
            <a:r>
              <a:rPr lang="ru-RU" sz="1600" dirty="0">
                <a:latin typeface="DIN Pro Medium"/>
                <a:ea typeface="Verdana" panose="020B0604030504040204" pitchFamily="34" charset="0"/>
                <a:cs typeface="Verdana" panose="020B0604030504040204" pitchFamily="34" charset="0"/>
              </a:rPr>
              <a:t>:</a:t>
            </a:r>
          </a:p>
          <a:p>
            <a:r>
              <a:rPr lang="ru-RU" sz="1600" dirty="0">
                <a:latin typeface="DIN Pro Medium"/>
                <a:ea typeface="Verdana" panose="020B0604030504040204" pitchFamily="34" charset="0"/>
                <a:cs typeface="Verdana" panose="020B0604030504040204" pitchFamily="34" charset="0"/>
              </a:rPr>
              <a:t>- </a:t>
            </a:r>
            <a:r>
              <a:rPr lang="ru-RU" sz="1600" dirty="0" smtClean="0">
                <a:latin typeface="DIN Pro Medium"/>
                <a:ea typeface="Verdana" panose="020B0604030504040204" pitchFamily="34" charset="0"/>
                <a:cs typeface="Verdana" panose="020B0604030504040204" pitchFamily="34" charset="0"/>
              </a:rPr>
              <a:t>  Специалист </a:t>
            </a:r>
            <a:r>
              <a:rPr lang="ru-RU" sz="1600" dirty="0">
                <a:latin typeface="DIN Pro Medium"/>
                <a:ea typeface="Verdana" panose="020B0604030504040204" pitchFamily="34" charset="0"/>
                <a:cs typeface="Verdana" panose="020B0604030504040204" pitchFamily="34" charset="0"/>
              </a:rPr>
              <a:t>по организации инженерных изысканий</a:t>
            </a:r>
          </a:p>
          <a:p>
            <a:pPr marL="285750" indent="-285750">
              <a:buFontTx/>
              <a:buChar char="-"/>
            </a:pPr>
            <a:r>
              <a:rPr lang="ru-RU" sz="1600" dirty="0" smtClean="0">
                <a:latin typeface="DIN Pro Medium"/>
                <a:ea typeface="Verdana" panose="020B0604030504040204" pitchFamily="34" charset="0"/>
                <a:cs typeface="Verdana" panose="020B0604030504040204" pitchFamily="34" charset="0"/>
              </a:rPr>
              <a:t>Специалист </a:t>
            </a:r>
            <a:r>
              <a:rPr lang="ru-RU" sz="1600" dirty="0">
                <a:latin typeface="DIN Pro Medium"/>
                <a:ea typeface="Verdana" panose="020B0604030504040204" pitchFamily="34" charset="0"/>
                <a:cs typeface="Verdana" panose="020B0604030504040204" pitchFamily="34" charset="0"/>
              </a:rPr>
              <a:t>в области инженерно-геодезических изысканий для градостроительной </a:t>
            </a:r>
            <a:r>
              <a:rPr lang="ru-RU" sz="1600" dirty="0" smtClean="0">
                <a:latin typeface="DIN Pro Medium"/>
                <a:ea typeface="Verdana" panose="020B0604030504040204" pitchFamily="34" charset="0"/>
                <a:cs typeface="Verdana" panose="020B0604030504040204" pitchFamily="34" charset="0"/>
              </a:rPr>
              <a:t>деятельности</a:t>
            </a:r>
            <a:endParaRPr lang="en-US" sz="1600" dirty="0" smtClean="0">
              <a:latin typeface="DIN Pro Medium"/>
              <a:ea typeface="Verdana" panose="020B0604030504040204" pitchFamily="34" charset="0"/>
              <a:cs typeface="Verdana" panose="020B0604030504040204" pitchFamily="34" charset="0"/>
            </a:endParaRPr>
          </a:p>
          <a:p>
            <a:pPr marL="285750" indent="-285750">
              <a:buFontTx/>
              <a:buChar char="-"/>
            </a:pPr>
            <a:r>
              <a:rPr lang="ru-RU" sz="1600" dirty="0">
                <a:latin typeface="DIN Pro Medium"/>
                <a:ea typeface="Verdana" panose="020B0604030504040204" pitchFamily="34" charset="0"/>
                <a:cs typeface="Verdana" panose="020B0604030504040204" pitchFamily="34" charset="0"/>
              </a:rPr>
              <a:t>Специалист в области </a:t>
            </a:r>
            <a:r>
              <a:rPr lang="ru-RU" sz="1600" dirty="0" smtClean="0">
                <a:latin typeface="DIN Pro Medium"/>
                <a:ea typeface="Verdana" panose="020B0604030504040204" pitchFamily="34" charset="0"/>
                <a:cs typeface="Verdana" panose="020B0604030504040204" pitchFamily="34" charset="0"/>
              </a:rPr>
              <a:t>инженерно-геологических </a:t>
            </a:r>
            <a:r>
              <a:rPr lang="ru-RU" sz="1600" dirty="0">
                <a:latin typeface="DIN Pro Medium"/>
                <a:ea typeface="Verdana" panose="020B0604030504040204" pitchFamily="34" charset="0"/>
                <a:cs typeface="Verdana" panose="020B0604030504040204" pitchFamily="34" charset="0"/>
              </a:rPr>
              <a:t>изысканий для градостроительной деятельности</a:t>
            </a:r>
            <a:endParaRPr lang="en-US" sz="1600" dirty="0">
              <a:latin typeface="DIN Pro Medium"/>
              <a:ea typeface="Verdana" panose="020B0604030504040204" pitchFamily="34" charset="0"/>
              <a:cs typeface="Verdana" panose="020B0604030504040204" pitchFamily="34" charset="0"/>
            </a:endParaRPr>
          </a:p>
          <a:p>
            <a:pPr marL="285750" indent="-285750">
              <a:buFontTx/>
              <a:buChar char="-"/>
            </a:pPr>
            <a:r>
              <a:rPr lang="ru-RU" sz="1600" dirty="0" smtClean="0">
                <a:latin typeface="DIN Pro Medium"/>
                <a:ea typeface="Verdana" panose="020B0604030504040204" pitchFamily="34" charset="0"/>
                <a:cs typeface="Verdana" panose="020B0604030504040204" pitchFamily="34" charset="0"/>
              </a:rPr>
              <a:t>Специалист в области механики грунтов, геотехники и фундаментостроения</a:t>
            </a:r>
          </a:p>
          <a:p>
            <a:pPr marL="285750" indent="-285750">
              <a:buFontTx/>
              <a:buChar char="-"/>
            </a:pPr>
            <a:r>
              <a:rPr lang="ru-RU" sz="1600" b="1" i="1" dirty="0" smtClean="0">
                <a:solidFill>
                  <a:srgbClr val="FF0000"/>
                </a:solidFill>
                <a:latin typeface="DIN Pro Medium"/>
                <a:ea typeface="Verdana" panose="020B0604030504040204" pitchFamily="34" charset="0"/>
                <a:cs typeface="Verdana" panose="020B0604030504040204" pitchFamily="34" charset="0"/>
              </a:rPr>
              <a:t>Проект </a:t>
            </a:r>
            <a:r>
              <a:rPr lang="ru-RU" sz="1600" b="1" i="1" dirty="0">
                <a:solidFill>
                  <a:srgbClr val="FF0000"/>
                </a:solidFill>
                <a:latin typeface="DIN Pro Medium"/>
                <a:ea typeface="Verdana" panose="020B0604030504040204" pitchFamily="34" charset="0"/>
                <a:cs typeface="Verdana" panose="020B0604030504040204" pitchFamily="34" charset="0"/>
              </a:rPr>
              <a:t>Специалист по оценке технического состояния многоквартирных домов, их строительных конструкций для определения потребности в проведении капитального ремонта</a:t>
            </a:r>
            <a:endParaRPr lang="en-US" sz="1600" b="1" i="1" dirty="0">
              <a:solidFill>
                <a:srgbClr val="FF0000"/>
              </a:solidFill>
              <a:latin typeface="DIN Pro Medium"/>
              <a:ea typeface="Verdana" panose="020B0604030504040204" pitchFamily="34" charset="0"/>
              <a:cs typeface="Verdana" panose="020B0604030504040204" pitchFamily="34" charset="0"/>
            </a:endParaRPr>
          </a:p>
        </p:txBody>
      </p:sp>
      <p:sp>
        <p:nvSpPr>
          <p:cNvPr id="14" name="TextBox 13"/>
          <p:cNvSpPr txBox="1"/>
          <p:nvPr/>
        </p:nvSpPr>
        <p:spPr>
          <a:xfrm>
            <a:off x="55228" y="3059829"/>
            <a:ext cx="3829895" cy="1569660"/>
          </a:xfrm>
          <a:prstGeom prst="rect">
            <a:avLst/>
          </a:prstGeom>
          <a:noFill/>
        </p:spPr>
        <p:txBody>
          <a:bodyPr wrap="none" rtlCol="0">
            <a:spAutoFit/>
          </a:bodyPr>
          <a:lstStyle/>
          <a:p>
            <a:pPr algn="ctr"/>
            <a:r>
              <a:rPr lang="ru-RU" sz="1600" u="sng" dirty="0">
                <a:latin typeface="DIN Pro Medium"/>
                <a:ea typeface="Verdana" panose="020B0604030504040204" pitchFamily="34" charset="0"/>
                <a:cs typeface="Verdana" panose="020B0604030504040204" pitchFamily="34" charset="0"/>
              </a:rPr>
              <a:t>Архитектура</a:t>
            </a:r>
            <a:r>
              <a:rPr lang="ru-RU" sz="1600" dirty="0">
                <a:latin typeface="DIN Pro Medium"/>
                <a:ea typeface="Verdana" panose="020B0604030504040204" pitchFamily="34" charset="0"/>
                <a:cs typeface="Verdana" panose="020B0604030504040204" pitchFamily="34" charset="0"/>
              </a:rPr>
              <a:t>:</a:t>
            </a:r>
          </a:p>
          <a:p>
            <a:r>
              <a:rPr lang="ru-RU" sz="1600" dirty="0">
                <a:latin typeface="DIN Pro Medium"/>
                <a:ea typeface="Verdana" panose="020B0604030504040204" pitchFamily="34" charset="0"/>
                <a:cs typeface="Verdana" panose="020B0604030504040204" pitchFamily="34" charset="0"/>
              </a:rPr>
              <a:t>- Архитектор</a:t>
            </a:r>
          </a:p>
          <a:p>
            <a:r>
              <a:rPr lang="ru-RU" sz="1600" dirty="0">
                <a:latin typeface="DIN Pro Medium"/>
                <a:ea typeface="Verdana" panose="020B0604030504040204" pitchFamily="34" charset="0"/>
                <a:cs typeface="Verdana" panose="020B0604030504040204" pitchFamily="34" charset="0"/>
              </a:rPr>
              <a:t>- Архитектор – реставратор</a:t>
            </a:r>
          </a:p>
          <a:p>
            <a:r>
              <a:rPr lang="ru-RU" sz="1600" dirty="0">
                <a:latin typeface="DIN Pro Medium"/>
                <a:ea typeface="Verdana" panose="020B0604030504040204" pitchFamily="34" charset="0"/>
                <a:cs typeface="Verdana" panose="020B0604030504040204" pitchFamily="34" charset="0"/>
              </a:rPr>
              <a:t>- Ландшафтный архитектор</a:t>
            </a:r>
          </a:p>
          <a:p>
            <a:pPr>
              <a:buFontTx/>
              <a:buChar char="-"/>
            </a:pPr>
            <a:r>
              <a:rPr lang="ru-RU" sz="1600" dirty="0" smtClean="0">
                <a:latin typeface="DIN Pro Medium"/>
                <a:ea typeface="Verdana" panose="020B0604030504040204" pitchFamily="34" charset="0"/>
                <a:cs typeface="Verdana" panose="020B0604030504040204" pitchFamily="34" charset="0"/>
              </a:rPr>
              <a:t> Архитектор </a:t>
            </a:r>
            <a:r>
              <a:rPr lang="ru-RU" sz="1600" dirty="0">
                <a:latin typeface="DIN Pro Medium"/>
                <a:ea typeface="Verdana" panose="020B0604030504040204" pitchFamily="34" charset="0"/>
                <a:cs typeface="Verdana" panose="020B0604030504040204" pitchFamily="34" charset="0"/>
              </a:rPr>
              <a:t>– </a:t>
            </a:r>
            <a:r>
              <a:rPr lang="ru-RU" sz="1600" dirty="0" smtClean="0">
                <a:latin typeface="DIN Pro Medium"/>
                <a:ea typeface="Verdana" panose="020B0604030504040204" pitchFamily="34" charset="0"/>
                <a:cs typeface="Verdana" panose="020B0604030504040204" pitchFamily="34" charset="0"/>
              </a:rPr>
              <a:t>дизайнер</a:t>
            </a:r>
          </a:p>
          <a:p>
            <a:pPr>
              <a:buFontTx/>
              <a:buChar char="-"/>
            </a:pPr>
            <a:r>
              <a:rPr lang="ru-RU" sz="1600" dirty="0">
                <a:latin typeface="DIN Pro Medium"/>
                <a:ea typeface="Verdana" panose="020B0604030504040204" pitchFamily="34" charset="0"/>
                <a:cs typeface="Verdana" panose="020B0604030504040204" pitchFamily="34" charset="0"/>
              </a:rPr>
              <a:t> </a:t>
            </a:r>
            <a:r>
              <a:rPr lang="ru-RU" sz="1600" dirty="0" smtClean="0">
                <a:latin typeface="DIN Pro Medium"/>
                <a:ea typeface="Verdana" panose="020B0604030504040204" pitchFamily="34" charset="0"/>
                <a:cs typeface="Verdana" panose="020B0604030504040204" pitchFamily="34" charset="0"/>
              </a:rPr>
              <a:t>Проект Архитектор - градостроитель</a:t>
            </a:r>
            <a:endParaRPr lang="en-US" sz="1600" dirty="0">
              <a:latin typeface="DIN Pro Medium"/>
              <a:ea typeface="Verdana" panose="020B0604030504040204" pitchFamily="34" charset="0"/>
              <a:cs typeface="Verdana" panose="020B0604030504040204" pitchFamily="34" charset="0"/>
            </a:endParaRPr>
          </a:p>
        </p:txBody>
      </p:sp>
      <p:sp>
        <p:nvSpPr>
          <p:cNvPr id="15" name="TextBox 14"/>
          <p:cNvSpPr txBox="1"/>
          <p:nvPr/>
        </p:nvSpPr>
        <p:spPr>
          <a:xfrm>
            <a:off x="4517015" y="3059829"/>
            <a:ext cx="7519263" cy="1323439"/>
          </a:xfrm>
          <a:prstGeom prst="rect">
            <a:avLst/>
          </a:prstGeom>
          <a:noFill/>
        </p:spPr>
        <p:txBody>
          <a:bodyPr wrap="square" rtlCol="0">
            <a:spAutoFit/>
          </a:bodyPr>
          <a:lstStyle/>
          <a:p>
            <a:pPr algn="ctr"/>
            <a:r>
              <a:rPr lang="ru-RU" sz="1600" u="sng" dirty="0">
                <a:latin typeface="DIN Pro Medium"/>
                <a:ea typeface="Verdana" panose="020B0604030504040204" pitchFamily="34" charset="0"/>
                <a:cs typeface="Verdana" panose="020B0604030504040204" pitchFamily="34" charset="0"/>
              </a:rPr>
              <a:t>Проектирование</a:t>
            </a:r>
            <a:r>
              <a:rPr lang="ru-RU" sz="1600" dirty="0">
                <a:latin typeface="DIN Pro Medium"/>
                <a:ea typeface="Verdana" panose="020B0604030504040204" pitchFamily="34" charset="0"/>
                <a:cs typeface="Verdana" panose="020B0604030504040204" pitchFamily="34" charset="0"/>
              </a:rPr>
              <a:t>: </a:t>
            </a:r>
          </a:p>
          <a:p>
            <a:r>
              <a:rPr lang="ru-RU" sz="1600" dirty="0">
                <a:latin typeface="DIN Pro Medium"/>
                <a:ea typeface="Verdana" panose="020B0604030504040204" pitchFamily="34" charset="0"/>
                <a:cs typeface="Verdana" panose="020B0604030504040204" pitchFamily="34" charset="0"/>
              </a:rPr>
              <a:t>- Специалист по организации архитектурно-строительного </a:t>
            </a:r>
          </a:p>
          <a:p>
            <a:r>
              <a:rPr lang="ru-RU" sz="1600" dirty="0">
                <a:latin typeface="DIN Pro Medium"/>
                <a:ea typeface="Verdana" panose="020B0604030504040204" pitchFamily="34" charset="0"/>
                <a:cs typeface="Verdana" panose="020B0604030504040204" pitchFamily="34" charset="0"/>
              </a:rPr>
              <a:t>проектирования</a:t>
            </a:r>
          </a:p>
          <a:p>
            <a:r>
              <a:rPr lang="ru-RU" sz="1600" dirty="0">
                <a:latin typeface="DIN Pro Medium"/>
                <a:ea typeface="Verdana" panose="020B0604030504040204" pitchFamily="34" charset="0"/>
                <a:cs typeface="Verdana" panose="020B0604030504040204" pitchFamily="34" charset="0"/>
              </a:rPr>
              <a:t>- Специалист по проектированию уникальных зданий и сооружений</a:t>
            </a:r>
          </a:p>
          <a:p>
            <a:r>
              <a:rPr lang="ru-RU" sz="1600" dirty="0" smtClean="0">
                <a:latin typeface="DIN Pro Medium"/>
                <a:ea typeface="Verdana" panose="020B0604030504040204" pitchFamily="34" charset="0"/>
                <a:cs typeface="Verdana" panose="020B0604030504040204" pitchFamily="34" charset="0"/>
              </a:rPr>
              <a:t>…</a:t>
            </a:r>
            <a:endParaRPr lang="ru-RU" sz="1600" dirty="0">
              <a:latin typeface="DIN Pro Medium"/>
              <a:ea typeface="Verdana" panose="020B0604030504040204" pitchFamily="34" charset="0"/>
              <a:cs typeface="Verdana" panose="020B0604030504040204" pitchFamily="34" charset="0"/>
            </a:endParaRPr>
          </a:p>
        </p:txBody>
      </p:sp>
      <p:sp>
        <p:nvSpPr>
          <p:cNvPr id="16" name="TextBox 15"/>
          <p:cNvSpPr txBox="1"/>
          <p:nvPr/>
        </p:nvSpPr>
        <p:spPr>
          <a:xfrm>
            <a:off x="1374534" y="4782424"/>
            <a:ext cx="8337475" cy="830997"/>
          </a:xfrm>
          <a:prstGeom prst="rect">
            <a:avLst/>
          </a:prstGeom>
          <a:noFill/>
        </p:spPr>
        <p:txBody>
          <a:bodyPr wrap="square" rtlCol="0">
            <a:spAutoFit/>
          </a:bodyPr>
          <a:lstStyle/>
          <a:p>
            <a:pPr algn="ctr"/>
            <a:r>
              <a:rPr lang="ru-RU" sz="1600" u="sng" dirty="0">
                <a:latin typeface="DIN Pro Medium"/>
                <a:ea typeface="Verdana" panose="020B0604030504040204" pitchFamily="34" charset="0"/>
                <a:cs typeface="Verdana" panose="020B0604030504040204" pitchFamily="34" charset="0"/>
              </a:rPr>
              <a:t>Экспертиза</a:t>
            </a:r>
            <a:r>
              <a:rPr lang="ru-RU" sz="1600" dirty="0">
                <a:latin typeface="DIN Pro Medium"/>
                <a:ea typeface="Verdana" panose="020B0604030504040204" pitchFamily="34" charset="0"/>
                <a:cs typeface="Verdana" panose="020B0604030504040204" pitchFamily="34" charset="0"/>
              </a:rPr>
              <a:t>:</a:t>
            </a:r>
          </a:p>
          <a:p>
            <a:r>
              <a:rPr lang="ru-RU" sz="1600" dirty="0">
                <a:latin typeface="DIN Pro Medium"/>
                <a:ea typeface="Verdana" panose="020B0604030504040204" pitchFamily="34" charset="0"/>
                <a:cs typeface="Verdana" panose="020B0604030504040204" pitchFamily="34" charset="0"/>
              </a:rPr>
              <a:t>- Специалист в области экспертизы проектной документации и результатов инженерных </a:t>
            </a:r>
            <a:r>
              <a:rPr lang="ru-RU" sz="1600" dirty="0" smtClean="0">
                <a:latin typeface="DIN Pro Medium"/>
                <a:ea typeface="Verdana" panose="020B0604030504040204" pitchFamily="34" charset="0"/>
                <a:cs typeface="Verdana" panose="020B0604030504040204" pitchFamily="34" charset="0"/>
              </a:rPr>
              <a:t>изысканий</a:t>
            </a:r>
            <a:endParaRPr lang="ru-RU" sz="1600" dirty="0">
              <a:latin typeface="DIN Pro Medium"/>
              <a:ea typeface="Verdana" panose="020B0604030504040204" pitchFamily="34" charset="0"/>
              <a:cs typeface="Verdana" panose="020B0604030504040204" pitchFamily="34" charset="0"/>
            </a:endParaRPr>
          </a:p>
        </p:txBody>
      </p:sp>
      <p:sp>
        <p:nvSpPr>
          <p:cNvPr id="19" name="TextBox 18"/>
          <p:cNvSpPr txBox="1"/>
          <p:nvPr/>
        </p:nvSpPr>
        <p:spPr>
          <a:xfrm>
            <a:off x="7323994" y="6244808"/>
            <a:ext cx="2142892" cy="4104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hangingPunct="0"/>
            <a:r>
              <a:rPr lang="en-US" sz="1867" dirty="0">
                <a:solidFill>
                  <a:srgbClr val="FF0000"/>
                </a:solidFill>
                <a:latin typeface="DIN Pro Medium"/>
                <a:ea typeface="Verdana" panose="020B0604030504040204" pitchFamily="34" charset="0"/>
                <a:cs typeface="Verdana" panose="020B0604030504040204" pitchFamily="34" charset="0"/>
              </a:rPr>
              <a:t>https:/spk.nopriz.ru</a:t>
            </a:r>
            <a:endParaRPr lang="ru-RU" sz="1867" dirty="0">
              <a:solidFill>
                <a:srgbClr val="FF0000"/>
              </a:solidFill>
              <a:latin typeface="DIN Pro Medium"/>
              <a:ea typeface="Verdana" panose="020B0604030504040204" pitchFamily="34" charset="0"/>
              <a:cs typeface="Verdana" panose="020B0604030504040204" pitchFamily="34" charset="0"/>
              <a:sym typeface="Calibri"/>
            </a:endParaRPr>
          </a:p>
        </p:txBody>
      </p:sp>
      <p:pic>
        <p:nvPicPr>
          <p:cNvPr id="2" name="Рисунок 1"/>
          <p:cNvPicPr>
            <a:picLocks noChangeAspect="1"/>
          </p:cNvPicPr>
          <p:nvPr/>
        </p:nvPicPr>
        <p:blipFill>
          <a:blip r:embed="rId4"/>
          <a:stretch>
            <a:fillRect/>
          </a:stretch>
        </p:blipFill>
        <p:spPr>
          <a:xfrm>
            <a:off x="10175965" y="4733372"/>
            <a:ext cx="1524000" cy="1504950"/>
          </a:xfrm>
          <a:prstGeom prst="rect">
            <a:avLst/>
          </a:prstGeom>
        </p:spPr>
      </p:pic>
      <p:sp>
        <p:nvSpPr>
          <p:cNvPr id="17" name="TextBox 16"/>
          <p:cNvSpPr txBox="1"/>
          <p:nvPr/>
        </p:nvSpPr>
        <p:spPr>
          <a:xfrm>
            <a:off x="1374534" y="5660033"/>
            <a:ext cx="8156975" cy="584775"/>
          </a:xfrm>
          <a:prstGeom prst="rect">
            <a:avLst/>
          </a:prstGeom>
          <a:noFill/>
        </p:spPr>
        <p:txBody>
          <a:bodyPr wrap="square" rtlCol="0">
            <a:spAutoFit/>
          </a:bodyPr>
          <a:lstStyle/>
          <a:p>
            <a:pPr algn="ctr"/>
            <a:r>
              <a:rPr lang="ru-RU" sz="1600" u="sng" dirty="0" smtClean="0">
                <a:latin typeface="DIN Pro Medium"/>
                <a:ea typeface="Verdana" panose="020B0604030504040204" pitchFamily="34" charset="0"/>
                <a:cs typeface="Verdana" panose="020B0604030504040204" pitchFamily="34" charset="0"/>
              </a:rPr>
              <a:t>Информационное моделирование</a:t>
            </a:r>
            <a:r>
              <a:rPr lang="ru-RU" sz="1600" dirty="0" smtClean="0">
                <a:latin typeface="DIN Pro Medium"/>
                <a:ea typeface="Verdana" panose="020B0604030504040204" pitchFamily="34" charset="0"/>
                <a:cs typeface="Verdana" panose="020B0604030504040204" pitchFamily="34" charset="0"/>
              </a:rPr>
              <a:t>:</a:t>
            </a:r>
            <a:endParaRPr lang="ru-RU" sz="1600" dirty="0">
              <a:latin typeface="DIN Pro Medium"/>
              <a:ea typeface="Verdana" panose="020B0604030504040204" pitchFamily="34" charset="0"/>
              <a:cs typeface="Verdana" panose="020B0604030504040204" pitchFamily="34" charset="0"/>
            </a:endParaRPr>
          </a:p>
          <a:p>
            <a:r>
              <a:rPr lang="ru-RU" sz="1600" dirty="0">
                <a:latin typeface="DIN Pro Medium"/>
                <a:ea typeface="Verdana" panose="020B0604030504040204" pitchFamily="34" charset="0"/>
                <a:cs typeface="Verdana" panose="020B0604030504040204" pitchFamily="34" charset="0"/>
              </a:rPr>
              <a:t>- Специалист в </a:t>
            </a:r>
            <a:r>
              <a:rPr lang="ru-RU" sz="1600" dirty="0" smtClean="0">
                <a:latin typeface="DIN Pro Medium"/>
                <a:ea typeface="Verdana" panose="020B0604030504040204" pitchFamily="34" charset="0"/>
                <a:cs typeface="Verdana" panose="020B0604030504040204" pitchFamily="34" charset="0"/>
              </a:rPr>
              <a:t>сфере информационного моделирования в строительстве</a:t>
            </a:r>
            <a:endParaRPr lang="ru-RU" sz="1600" dirty="0">
              <a:latin typeface="DIN Pro Medium"/>
              <a:ea typeface="Verdana" panose="020B0604030504040204" pitchFamily="34" charset="0"/>
              <a:cs typeface="Verdana" panose="020B0604030504040204" pitchFamily="34" charset="0"/>
            </a:endParaRPr>
          </a:p>
        </p:txBody>
      </p:sp>
      <p:sp>
        <p:nvSpPr>
          <p:cNvPr id="18" name="TextBox 17"/>
          <p:cNvSpPr txBox="1"/>
          <p:nvPr/>
        </p:nvSpPr>
        <p:spPr>
          <a:xfrm>
            <a:off x="11752226" y="6347462"/>
            <a:ext cx="284052" cy="307777"/>
          </a:xfrm>
          <a:prstGeom prst="rect">
            <a:avLst/>
          </a:prstGeom>
          <a:noFill/>
        </p:spPr>
        <p:txBody>
          <a:bodyPr wrap="none" rtlCol="0">
            <a:spAutoFit/>
          </a:bodyPr>
          <a:lstStyle/>
          <a:p>
            <a:r>
              <a:rPr lang="ru-RU" sz="1400" dirty="0" smtClean="0">
                <a:latin typeface="DIN Pro Medium"/>
              </a:rPr>
              <a:t>6</a:t>
            </a:r>
            <a:endParaRPr lang="ru-RU" sz="1400" dirty="0">
              <a:latin typeface="DIN Pro Medium"/>
            </a:endParaRPr>
          </a:p>
        </p:txBody>
      </p:sp>
      <p:sp>
        <p:nvSpPr>
          <p:cNvPr id="20" name="TextBox 19"/>
          <p:cNvSpPr txBox="1"/>
          <p:nvPr/>
        </p:nvSpPr>
        <p:spPr>
          <a:xfrm>
            <a:off x="2018990" y="707532"/>
            <a:ext cx="8156975" cy="338554"/>
          </a:xfrm>
          <a:prstGeom prst="rect">
            <a:avLst/>
          </a:prstGeom>
          <a:noFill/>
        </p:spPr>
        <p:txBody>
          <a:bodyPr wrap="square" rtlCol="0">
            <a:spAutoFit/>
          </a:bodyPr>
          <a:lstStyle/>
          <a:p>
            <a:pPr algn="ctr"/>
            <a:r>
              <a:rPr lang="ru-RU" sz="1600" b="1" u="sng" dirty="0" smtClean="0">
                <a:latin typeface="DIN Pro Medium"/>
                <a:ea typeface="Verdana" panose="020B0604030504040204" pitchFamily="34" charset="0"/>
                <a:cs typeface="Verdana" panose="020B0604030504040204" pitchFamily="34" charset="0"/>
              </a:rPr>
              <a:t>Всего 45 профессиональных стандарта:</a:t>
            </a:r>
            <a:endParaRPr lang="ru-RU" sz="1600" b="1" dirty="0">
              <a:latin typeface="DIN Pro Medium"/>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660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F4342E22-5696-F448-9F5B-7BA94AFDE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731520" y="2073028"/>
            <a:ext cx="10791772" cy="3724096"/>
          </a:xfrm>
          <a:prstGeom prst="rect">
            <a:avLst/>
          </a:prstGeom>
          <a:noFill/>
        </p:spPr>
        <p:txBody>
          <a:bodyPr wrap="square" rtlCol="0">
            <a:spAutoFit/>
          </a:bodyPr>
          <a:lstStyle/>
          <a:p>
            <a:pPr algn="just"/>
            <a:r>
              <a:rPr lang="ru-RU" sz="2000" b="1" dirty="0">
                <a:latin typeface="DIN Pro Medium" charset="0"/>
                <a:cs typeface="DIN Pro Medium" charset="0"/>
              </a:rPr>
              <a:t>Статья </a:t>
            </a:r>
            <a:r>
              <a:rPr lang="ru-RU" sz="2000" b="1" dirty="0">
                <a:solidFill>
                  <a:srgbClr val="FF0000"/>
                </a:solidFill>
                <a:latin typeface="DIN Pro Medium" charset="0"/>
                <a:cs typeface="DIN Pro Medium" charset="0"/>
              </a:rPr>
              <a:t>55.5-1</a:t>
            </a:r>
            <a:r>
              <a:rPr lang="ru-RU" sz="2000" b="1" dirty="0">
                <a:latin typeface="DIN Pro Medium" charset="0"/>
                <a:cs typeface="DIN Pro Medium" charset="0"/>
              </a:rPr>
              <a:t> Градостроительного кодекса, </a:t>
            </a:r>
            <a:r>
              <a:rPr lang="ru-RU" sz="2000" b="1" dirty="0">
                <a:solidFill>
                  <a:srgbClr val="FF0000"/>
                </a:solidFill>
                <a:latin typeface="DIN Pro Medium" charset="0"/>
                <a:cs typeface="DIN Pro Medium" charset="0"/>
              </a:rPr>
              <a:t>часть 10</a:t>
            </a:r>
            <a:r>
              <a:rPr lang="ru-RU" b="1" dirty="0" smtClean="0">
                <a:latin typeface="DIN Pro Medium" charset="0"/>
                <a:cs typeface="DIN Pro Medium" charset="0"/>
              </a:rPr>
              <a:t>:</a:t>
            </a:r>
          </a:p>
          <a:p>
            <a:pPr algn="just"/>
            <a:endParaRPr lang="ru-RU" b="1" dirty="0">
              <a:latin typeface="DIN Pro Medium" charset="0"/>
              <a:cs typeface="DIN Pro Medium" charset="0"/>
            </a:endParaRPr>
          </a:p>
          <a:p>
            <a:pPr algn="just"/>
            <a:r>
              <a:rPr lang="ru-RU" b="1" dirty="0" smtClean="0">
                <a:latin typeface="DIN Pro Medium" charset="0"/>
                <a:cs typeface="DIN Pro Medium" charset="0"/>
              </a:rPr>
              <a:t>4</a:t>
            </a:r>
            <a:r>
              <a:rPr lang="ru-RU" b="1" dirty="0">
                <a:latin typeface="DIN Pro Medium" charset="0"/>
                <a:cs typeface="DIN Pro Medium" charset="0"/>
              </a:rPr>
              <a:t>) </a:t>
            </a:r>
            <a:r>
              <a:rPr lang="ru-RU" b="1" dirty="0">
                <a:solidFill>
                  <a:srgbClr val="FF0000"/>
                </a:solidFill>
                <a:latin typeface="DIN Pro Medium" charset="0"/>
                <a:cs typeface="DIN Pro Medium" charset="0"/>
              </a:rPr>
              <a:t>не реже одного раза в пять лет</a:t>
            </a:r>
            <a:r>
              <a:rPr lang="ru-RU" b="1" dirty="0">
                <a:latin typeface="DIN Pro Medium" charset="0"/>
                <a:cs typeface="DIN Pro Medium" charset="0"/>
              </a:rPr>
              <a:t> прохождение в соответствии с Федеральным законом от 3 июля 2016 года N 238-ФЗ "О независимой оценке квалификации" </a:t>
            </a:r>
            <a:r>
              <a:rPr lang="ru-RU" b="1" dirty="0">
                <a:solidFill>
                  <a:srgbClr val="FF0000"/>
                </a:solidFill>
                <a:latin typeface="DIN Pro Medium" charset="0"/>
                <a:cs typeface="DIN Pro Medium" charset="0"/>
              </a:rPr>
              <a:t>независимой оценки квалификации</a:t>
            </a:r>
            <a:r>
              <a:rPr lang="ru-RU" b="1" dirty="0">
                <a:latin typeface="DIN Pro Medium" charset="0"/>
                <a:cs typeface="DIN Pro Medium" charset="0"/>
              </a:rPr>
              <a:t> физического лица, претендующего на осуществление профессиональной деятельности по организации выполнения работ по инженерным изысканиям, подготовке проектной документации, работ по строительству, реконструкции, капитальному ремонту, сносу объекта капитального строительства, на соответствие положениям профессионального стандарта, устанавливающего характеристики квалификации, необходимой работнику для осуществления указанного вида профессиональной деятельности, выполнения трудовых функций, должностных обязанностей, установленных настоящей статьей</a:t>
            </a:r>
          </a:p>
          <a:p>
            <a:pPr algn="just"/>
            <a:r>
              <a:rPr lang="ru-RU" dirty="0">
                <a:solidFill>
                  <a:srgbClr val="FF0000"/>
                </a:solidFill>
                <a:latin typeface="DIN Pro Medium" charset="0"/>
                <a:cs typeface="DIN Pro Medium" charset="0"/>
              </a:rPr>
              <a:t>…</a:t>
            </a:r>
          </a:p>
        </p:txBody>
      </p:sp>
      <p:sp>
        <p:nvSpPr>
          <p:cNvPr id="9" name="Прямоугольник 8"/>
          <p:cNvSpPr/>
          <p:nvPr/>
        </p:nvSpPr>
        <p:spPr>
          <a:xfrm>
            <a:off x="1375575" y="344521"/>
            <a:ext cx="9283147" cy="954107"/>
          </a:xfrm>
          <a:prstGeom prst="rect">
            <a:avLst/>
          </a:prstGeom>
        </p:spPr>
        <p:txBody>
          <a:bodyPr wrap="square">
            <a:spAutoFit/>
          </a:bodyPr>
          <a:lstStyle/>
          <a:p>
            <a:pPr algn="ctr">
              <a:spcAft>
                <a:spcPts val="0"/>
              </a:spcAft>
            </a:pP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Градостроительный кодекс Российской Федерации</a:t>
            </a:r>
            <a:endParaRPr lang="ru-RU" sz="28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endParaRPr>
          </a:p>
        </p:txBody>
      </p:sp>
      <p:sp>
        <p:nvSpPr>
          <p:cNvPr id="6" name="TextBox 5"/>
          <p:cNvSpPr txBox="1"/>
          <p:nvPr/>
        </p:nvSpPr>
        <p:spPr>
          <a:xfrm>
            <a:off x="11776233" y="6356610"/>
            <a:ext cx="276038" cy="307777"/>
          </a:xfrm>
          <a:prstGeom prst="rect">
            <a:avLst/>
          </a:prstGeom>
          <a:noFill/>
        </p:spPr>
        <p:txBody>
          <a:bodyPr wrap="none" rtlCol="0">
            <a:spAutoFit/>
          </a:bodyPr>
          <a:lstStyle/>
          <a:p>
            <a:r>
              <a:rPr lang="ru-RU" sz="1400" dirty="0" smtClean="0"/>
              <a:t>7</a:t>
            </a:r>
            <a:endParaRPr lang="ru-RU" sz="1400" dirty="0"/>
          </a:p>
        </p:txBody>
      </p:sp>
    </p:spTree>
    <p:extLst>
      <p:ext uri="{BB962C8B-B14F-4D97-AF65-F5344CB8AC3E}">
        <p14:creationId xmlns:p14="http://schemas.microsoft.com/office/powerpoint/2010/main" val="210033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 xmlns:a16="http://schemas.microsoft.com/office/drawing/2014/main" id="{F4342E22-5696-F448-9F5B-7BA94AFDE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object 2"/>
          <p:cNvSpPr txBox="1">
            <a:spLocks/>
          </p:cNvSpPr>
          <p:nvPr/>
        </p:nvSpPr>
        <p:spPr>
          <a:xfrm>
            <a:off x="892747" y="264003"/>
            <a:ext cx="10476411" cy="88742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ru-RU" sz="2800" b="1" spc="-5" dirty="0" smtClean="0">
                <a:solidFill>
                  <a:schemeClr val="accent5">
                    <a:lumMod val="75000"/>
                  </a:schemeClr>
                </a:solidFill>
                <a:latin typeface="DIN Pro Medium" panose="020B0604020202020204" charset="0"/>
                <a:ea typeface="Verdana" panose="020B0604030504040204" pitchFamily="34" charset="0"/>
                <a:cs typeface="DIN Pro Medium" panose="020B0604020202020204" charset="0"/>
              </a:rPr>
              <a:t>Обязательные </a:t>
            </a:r>
          </a:p>
          <a:p>
            <a:pPr marL="12700" algn="ctr">
              <a:lnSpc>
                <a:spcPct val="100000"/>
              </a:lnSpc>
              <a:spcBef>
                <a:spcPts val="100"/>
              </a:spcBef>
            </a:pPr>
            <a:r>
              <a:rPr lang="ru-RU" sz="2800" b="1" spc="-5" dirty="0" smtClean="0">
                <a:solidFill>
                  <a:schemeClr val="accent5">
                    <a:lumMod val="75000"/>
                  </a:schemeClr>
                </a:solidFill>
                <a:latin typeface="DIN Pro Medium" panose="020B0604020202020204" charset="0"/>
                <a:ea typeface="Verdana" panose="020B0604030504040204" pitchFamily="34" charset="0"/>
                <a:cs typeface="DIN Pro Medium" panose="020B0604020202020204" charset="0"/>
              </a:rPr>
              <a:t>профессиональные стандарты с 01.09.2022 </a:t>
            </a:r>
            <a:endParaRPr lang="ru-RU" sz="2800" b="1" dirty="0">
              <a:solidFill>
                <a:schemeClr val="accent5">
                  <a:lumMod val="75000"/>
                </a:schemeClr>
              </a:solidFill>
              <a:latin typeface="DIN Pro Medium" panose="020B0604020202020204" charset="0"/>
              <a:ea typeface="Verdana" panose="020B0604030504040204" pitchFamily="34" charset="0"/>
              <a:cs typeface="DIN Pro Medium" panose="020B0604020202020204" charset="0"/>
            </a:endParaRPr>
          </a:p>
        </p:txBody>
      </p:sp>
      <p:sp>
        <p:nvSpPr>
          <p:cNvPr id="11" name="TextBox 10"/>
          <p:cNvSpPr txBox="1"/>
          <p:nvPr/>
        </p:nvSpPr>
        <p:spPr>
          <a:xfrm>
            <a:off x="363875" y="3718997"/>
            <a:ext cx="3967770" cy="1323439"/>
          </a:xfrm>
          <a:prstGeom prst="rect">
            <a:avLst/>
          </a:prstGeom>
          <a:noFill/>
        </p:spPr>
        <p:txBody>
          <a:bodyPr wrap="square" rtlCol="0">
            <a:spAutoFit/>
          </a:bodyPr>
          <a:lstStyle/>
          <a:p>
            <a:pPr algn="ctr"/>
            <a:r>
              <a:rPr lang="ru-RU" sz="1600" dirty="0" smtClean="0">
                <a:solidFill>
                  <a:srgbClr val="FF0000"/>
                </a:solidFill>
                <a:latin typeface="DIN Pro Medium" panose="020B0604020202020204" charset="0"/>
                <a:ea typeface="Verdana" panose="020B0604030504040204" pitchFamily="34" charset="0"/>
                <a:cs typeface="DIN Pro Medium" panose="020B0604020202020204" charset="0"/>
              </a:rPr>
              <a:t>Специалист по организации архитектурно-строительного проектирования </a:t>
            </a:r>
          </a:p>
          <a:p>
            <a:pPr algn="ctr"/>
            <a:r>
              <a:rPr lang="ru-RU" sz="1600" dirty="0" smtClean="0">
                <a:latin typeface="DIN Pro Medium" panose="020B0604020202020204" charset="0"/>
                <a:ea typeface="Verdana" panose="020B0604030504040204" pitchFamily="34" charset="0"/>
                <a:cs typeface="DIN Pro Medium" panose="020B0604020202020204" charset="0"/>
              </a:rPr>
              <a:t>(приказ Минтруда</a:t>
            </a:r>
            <a:endParaRPr lang="ru-RU" sz="1600" dirty="0">
              <a:latin typeface="DIN Pro Medium" panose="020B0604020202020204" charset="0"/>
              <a:ea typeface="Verdana" panose="020B0604030504040204" pitchFamily="34" charset="0"/>
              <a:cs typeface="DIN Pro Medium" panose="020B0604020202020204" charset="0"/>
            </a:endParaRPr>
          </a:p>
          <a:p>
            <a:pPr algn="ctr"/>
            <a:r>
              <a:rPr lang="ru-RU" sz="1600" dirty="0" smtClean="0">
                <a:latin typeface="DIN Pro Medium" panose="020B0604020202020204" charset="0"/>
                <a:ea typeface="Verdana" panose="020B0604030504040204" pitchFamily="34" charset="0"/>
                <a:cs typeface="DIN Pro Medium" panose="020B0604020202020204" charset="0"/>
              </a:rPr>
              <a:t>России от 21.04.2022 </a:t>
            </a:r>
            <a:r>
              <a:rPr lang="ru-RU" sz="1600" dirty="0">
                <a:latin typeface="DIN Pro Medium" panose="020B0604020202020204" charset="0"/>
                <a:ea typeface="Verdana" panose="020B0604030504040204" pitchFamily="34" charset="0"/>
                <a:cs typeface="DIN Pro Medium" panose="020B0604020202020204" charset="0"/>
              </a:rPr>
              <a:t>№ 228н)</a:t>
            </a:r>
            <a:endParaRPr lang="ru-RU" sz="1600" dirty="0" smtClean="0">
              <a:latin typeface="DIN Pro Medium" panose="020B0604020202020204" charset="0"/>
              <a:ea typeface="Verdana" panose="020B0604030504040204" pitchFamily="34" charset="0"/>
              <a:cs typeface="DIN Pro Medium" panose="020B0604020202020204" charset="0"/>
            </a:endParaRPr>
          </a:p>
        </p:txBody>
      </p:sp>
      <p:sp>
        <p:nvSpPr>
          <p:cNvPr id="12" name="TextBox 11"/>
          <p:cNvSpPr txBox="1"/>
          <p:nvPr/>
        </p:nvSpPr>
        <p:spPr>
          <a:xfrm>
            <a:off x="4891783" y="4103525"/>
            <a:ext cx="7300217" cy="738664"/>
          </a:xfrm>
          <a:prstGeom prst="rect">
            <a:avLst/>
          </a:prstGeom>
          <a:noFill/>
        </p:spPr>
        <p:txBody>
          <a:bodyPr wrap="square" rtlCol="0">
            <a:spAutoFit/>
          </a:bodyPr>
          <a:lstStyle/>
          <a:p>
            <a:pPr algn="ctr"/>
            <a:r>
              <a:rPr lang="ru-RU" sz="1400" dirty="0" smtClean="0">
                <a:latin typeface="DIN Pro Medium" panose="020B0604020202020204" charset="0"/>
                <a:ea typeface="Verdana" panose="020B0604030504040204" pitchFamily="34" charset="0"/>
                <a:cs typeface="DIN Pro Medium" panose="020B0604020202020204" charset="0"/>
              </a:rPr>
              <a:t>ОТФ А. Организация </a:t>
            </a:r>
            <a:r>
              <a:rPr lang="ru-RU" sz="1400" dirty="0">
                <a:latin typeface="DIN Pro Medium" panose="020B0604020202020204" charset="0"/>
                <a:ea typeface="Verdana" panose="020B0604030504040204" pitchFamily="34" charset="0"/>
                <a:cs typeface="DIN Pro Medium" panose="020B0604020202020204" charset="0"/>
              </a:rPr>
              <a:t>архитектурно-строительного проектирования объектов капитального строительства </a:t>
            </a:r>
            <a:endParaRPr lang="ru-RU" sz="1400" dirty="0" smtClean="0">
              <a:latin typeface="DIN Pro Medium" panose="020B0604020202020204" charset="0"/>
              <a:ea typeface="Verdana" panose="020B0604030504040204" pitchFamily="34" charset="0"/>
              <a:cs typeface="DIN Pro Medium" panose="020B0604020202020204" charset="0"/>
            </a:endParaRPr>
          </a:p>
          <a:p>
            <a:pPr algn="ctr"/>
            <a:r>
              <a:rPr lang="ru-RU" sz="1400" dirty="0" smtClean="0">
                <a:latin typeface="DIN Pro Medium" panose="020B0604020202020204" charset="0"/>
                <a:ea typeface="Verdana" panose="020B0604030504040204" pitchFamily="34" charset="0"/>
                <a:cs typeface="DIN Pro Medium" panose="020B0604020202020204" charset="0"/>
              </a:rPr>
              <a:t>(7 уровень квалификации)</a:t>
            </a:r>
            <a:endParaRPr lang="ru-RU" sz="1400" dirty="0">
              <a:latin typeface="DIN Pro Medium" panose="020B0604020202020204" charset="0"/>
              <a:ea typeface="Verdana" panose="020B0604030504040204" pitchFamily="34" charset="0"/>
              <a:cs typeface="DIN Pro Medium" panose="020B0604020202020204" charset="0"/>
            </a:endParaRPr>
          </a:p>
        </p:txBody>
      </p:sp>
      <p:sp>
        <p:nvSpPr>
          <p:cNvPr id="13" name="TextBox 12"/>
          <p:cNvSpPr txBox="1"/>
          <p:nvPr/>
        </p:nvSpPr>
        <p:spPr>
          <a:xfrm>
            <a:off x="363874" y="1657171"/>
            <a:ext cx="3795125" cy="1077218"/>
          </a:xfrm>
          <a:prstGeom prst="rect">
            <a:avLst/>
          </a:prstGeom>
          <a:noFill/>
        </p:spPr>
        <p:txBody>
          <a:bodyPr wrap="square" rtlCol="0">
            <a:spAutoFit/>
          </a:bodyPr>
          <a:lstStyle/>
          <a:p>
            <a:pPr algn="ctr"/>
            <a:r>
              <a:rPr lang="ru-RU" sz="1600" dirty="0" smtClean="0">
                <a:solidFill>
                  <a:srgbClr val="FF0000"/>
                </a:solidFill>
                <a:latin typeface="DIN Pro Medium" panose="020B0604020202020204" charset="0"/>
                <a:ea typeface="Verdana" panose="020B0604030504040204" pitchFamily="34" charset="0"/>
                <a:cs typeface="DIN Pro Medium" panose="020B0604020202020204" charset="0"/>
              </a:rPr>
              <a:t>Специалист по организации инженерных изысканий </a:t>
            </a:r>
            <a:endParaRPr lang="en-US" sz="1600" dirty="0" smtClean="0">
              <a:solidFill>
                <a:srgbClr val="FF0000"/>
              </a:solidFill>
              <a:latin typeface="DIN Pro Medium" panose="020B0604020202020204" charset="0"/>
              <a:ea typeface="Verdana" panose="020B0604030504040204" pitchFamily="34" charset="0"/>
              <a:cs typeface="DIN Pro Medium" panose="020B0604020202020204" charset="0"/>
            </a:endParaRPr>
          </a:p>
          <a:p>
            <a:pPr algn="ctr"/>
            <a:r>
              <a:rPr lang="ru-RU" sz="1600" dirty="0" smtClean="0">
                <a:latin typeface="DIN Pro Medium" panose="020B0604020202020204" charset="0"/>
                <a:ea typeface="Verdana" panose="020B0604030504040204" pitchFamily="34" charset="0"/>
                <a:cs typeface="DIN Pro Medium" panose="020B0604020202020204" charset="0"/>
              </a:rPr>
              <a:t>(приказ Минтруда</a:t>
            </a:r>
          </a:p>
          <a:p>
            <a:pPr algn="ctr"/>
            <a:r>
              <a:rPr lang="ru-RU" sz="1600" dirty="0" smtClean="0">
                <a:latin typeface="DIN Pro Medium" panose="020B0604020202020204" charset="0"/>
                <a:ea typeface="Verdana" panose="020B0604030504040204" pitchFamily="34" charset="0"/>
                <a:cs typeface="DIN Pro Medium" panose="020B0604020202020204" charset="0"/>
              </a:rPr>
              <a:t>России от 21.04.2022 </a:t>
            </a:r>
            <a:r>
              <a:rPr lang="ru-RU" sz="1600" dirty="0">
                <a:latin typeface="DIN Pro Medium" panose="020B0604020202020204" charset="0"/>
                <a:ea typeface="Verdana" panose="020B0604030504040204" pitchFamily="34" charset="0"/>
                <a:cs typeface="DIN Pro Medium" panose="020B0604020202020204" charset="0"/>
              </a:rPr>
              <a:t>№ 227н)</a:t>
            </a:r>
          </a:p>
        </p:txBody>
      </p:sp>
      <p:sp>
        <p:nvSpPr>
          <p:cNvPr id="14" name="TextBox 13"/>
          <p:cNvSpPr txBox="1"/>
          <p:nvPr/>
        </p:nvSpPr>
        <p:spPr>
          <a:xfrm>
            <a:off x="5093004" y="1718725"/>
            <a:ext cx="6911533" cy="954107"/>
          </a:xfrm>
          <a:prstGeom prst="rect">
            <a:avLst/>
          </a:prstGeom>
          <a:noFill/>
        </p:spPr>
        <p:txBody>
          <a:bodyPr wrap="square" rtlCol="0">
            <a:spAutoFit/>
          </a:bodyPr>
          <a:lstStyle/>
          <a:p>
            <a:pPr algn="ctr"/>
            <a:r>
              <a:rPr lang="ru-RU" sz="1400" dirty="0" smtClean="0">
                <a:latin typeface="DIN Pro Medium" panose="020B0604020202020204" charset="0"/>
                <a:ea typeface="Verdana" panose="020B0604030504040204" pitchFamily="34" charset="0"/>
                <a:cs typeface="DIN Pro Medium" panose="020B0604020202020204" charset="0"/>
              </a:rPr>
              <a:t>ОТФ А. </a:t>
            </a:r>
            <a:r>
              <a:rPr lang="ru-RU" sz="1400" dirty="0">
                <a:latin typeface="DIN Pro Medium" panose="020B0604020202020204" charset="0"/>
                <a:ea typeface="Verdana" panose="020B0604030504040204" pitchFamily="34" charset="0"/>
                <a:cs typeface="DIN Pro Medium" panose="020B0604020202020204" charset="0"/>
              </a:rPr>
              <a:t>Организация инженерных изысканий для подготовки проектной документации, строительства, реконструкции объектов капитального строительства и линейных </a:t>
            </a:r>
            <a:r>
              <a:rPr lang="ru-RU" sz="1400" dirty="0" smtClean="0">
                <a:latin typeface="DIN Pro Medium" panose="020B0604020202020204" charset="0"/>
                <a:ea typeface="Verdana" panose="020B0604030504040204" pitchFamily="34" charset="0"/>
                <a:cs typeface="DIN Pro Medium" panose="020B0604020202020204" charset="0"/>
              </a:rPr>
              <a:t>сооружений </a:t>
            </a:r>
          </a:p>
          <a:p>
            <a:pPr algn="ctr"/>
            <a:r>
              <a:rPr lang="ru-RU" sz="1400" dirty="0" smtClean="0">
                <a:latin typeface="DIN Pro Medium" panose="020B0604020202020204" charset="0"/>
                <a:ea typeface="Verdana" panose="020B0604030504040204" pitchFamily="34" charset="0"/>
                <a:cs typeface="DIN Pro Medium" panose="020B0604020202020204" charset="0"/>
              </a:rPr>
              <a:t>(7 уровень квалификации)</a:t>
            </a:r>
            <a:endParaRPr lang="ru-RU" sz="1400" dirty="0">
              <a:latin typeface="DIN Pro Medium" panose="020B0604020202020204" charset="0"/>
              <a:ea typeface="Verdana" panose="020B0604030504040204" pitchFamily="34" charset="0"/>
              <a:cs typeface="DIN Pro Medium" panose="020B0604020202020204" charset="0"/>
            </a:endParaRPr>
          </a:p>
        </p:txBody>
      </p:sp>
      <p:sp>
        <p:nvSpPr>
          <p:cNvPr id="15" name="TextBox 14"/>
          <p:cNvSpPr txBox="1"/>
          <p:nvPr/>
        </p:nvSpPr>
        <p:spPr>
          <a:xfrm>
            <a:off x="5093004" y="2890176"/>
            <a:ext cx="6910871" cy="954107"/>
          </a:xfrm>
          <a:prstGeom prst="rect">
            <a:avLst/>
          </a:prstGeom>
          <a:noFill/>
        </p:spPr>
        <p:txBody>
          <a:bodyPr wrap="square" rtlCol="0">
            <a:spAutoFit/>
          </a:bodyPr>
          <a:lstStyle/>
          <a:p>
            <a:pPr algn="ctr"/>
            <a:r>
              <a:rPr lang="ru-RU" sz="1400" dirty="0" smtClean="0">
                <a:latin typeface="DIN Pro Medium" panose="020B0604020202020204" charset="0"/>
                <a:ea typeface="Verdana" panose="020B0604030504040204" pitchFamily="34" charset="0"/>
                <a:cs typeface="DIN Pro Medium" panose="020B0604020202020204" charset="0"/>
              </a:rPr>
              <a:t>ОТФ С</a:t>
            </a:r>
            <a:r>
              <a:rPr lang="ru-RU" sz="1400" dirty="0">
                <a:latin typeface="DIN Pro Medium" panose="020B0604020202020204" charset="0"/>
                <a:ea typeface="Verdana" panose="020B0604030504040204" pitchFamily="34" charset="0"/>
                <a:cs typeface="DIN Pro Medium" panose="020B0604020202020204" charset="0"/>
              </a:rPr>
              <a:t>. Руководство процессом архитектурно-строительного проектирования объектов капитального строительства и работами, связанными с их реализацией </a:t>
            </a:r>
            <a:endParaRPr lang="ru-RU" sz="1400" dirty="0" smtClean="0">
              <a:latin typeface="DIN Pro Medium" panose="020B0604020202020204" charset="0"/>
              <a:ea typeface="Verdana" panose="020B0604030504040204" pitchFamily="34" charset="0"/>
              <a:cs typeface="DIN Pro Medium" panose="020B0604020202020204" charset="0"/>
            </a:endParaRPr>
          </a:p>
          <a:p>
            <a:pPr algn="ctr"/>
            <a:r>
              <a:rPr lang="ru-RU" sz="1400" dirty="0" smtClean="0">
                <a:latin typeface="DIN Pro Medium" panose="020B0604020202020204" charset="0"/>
                <a:ea typeface="Verdana" panose="020B0604030504040204" pitchFamily="34" charset="0"/>
                <a:cs typeface="DIN Pro Medium" panose="020B0604020202020204" charset="0"/>
              </a:rPr>
              <a:t>(7 уровень квалификации)</a:t>
            </a:r>
            <a:endParaRPr lang="ru-RU" sz="1400" dirty="0">
              <a:latin typeface="DIN Pro Medium" panose="020B0604020202020204" charset="0"/>
              <a:ea typeface="Verdana" panose="020B0604030504040204" pitchFamily="34" charset="0"/>
              <a:cs typeface="DIN Pro Medium" panose="020B0604020202020204" charset="0"/>
            </a:endParaRPr>
          </a:p>
        </p:txBody>
      </p:sp>
      <p:sp>
        <p:nvSpPr>
          <p:cNvPr id="16" name="TextBox 15"/>
          <p:cNvSpPr txBox="1"/>
          <p:nvPr/>
        </p:nvSpPr>
        <p:spPr>
          <a:xfrm>
            <a:off x="363875" y="2748218"/>
            <a:ext cx="3690025" cy="830997"/>
          </a:xfrm>
          <a:prstGeom prst="rect">
            <a:avLst/>
          </a:prstGeom>
          <a:noFill/>
        </p:spPr>
        <p:txBody>
          <a:bodyPr wrap="square" rtlCol="0">
            <a:spAutoFit/>
          </a:bodyPr>
          <a:lstStyle/>
          <a:p>
            <a:pPr algn="ctr"/>
            <a:r>
              <a:rPr lang="ru-RU" sz="1600" dirty="0" smtClean="0">
                <a:solidFill>
                  <a:srgbClr val="FF0000"/>
                </a:solidFill>
                <a:latin typeface="DIN Pro Medium" panose="020B0604020202020204" charset="0"/>
                <a:ea typeface="Verdana" panose="020B0604030504040204" pitchFamily="34" charset="0"/>
                <a:cs typeface="DIN Pro Medium" panose="020B0604020202020204" charset="0"/>
              </a:rPr>
              <a:t>Архитектор</a:t>
            </a:r>
          </a:p>
          <a:p>
            <a:pPr algn="ctr"/>
            <a:r>
              <a:rPr lang="ru-RU" sz="1600" dirty="0">
                <a:latin typeface="DIN Pro Medium" panose="020B0604020202020204" charset="0"/>
                <a:ea typeface="Verdana" panose="020B0604030504040204" pitchFamily="34" charset="0"/>
                <a:cs typeface="DIN Pro Medium" panose="020B0604020202020204" charset="0"/>
              </a:rPr>
              <a:t>(приказ Минтруда</a:t>
            </a:r>
          </a:p>
          <a:p>
            <a:pPr algn="ctr"/>
            <a:r>
              <a:rPr lang="ru-RU" sz="1600" dirty="0">
                <a:latin typeface="DIN Pro Medium" panose="020B0604020202020204" charset="0"/>
                <a:ea typeface="Verdana" panose="020B0604030504040204" pitchFamily="34" charset="0"/>
                <a:cs typeface="DIN Pro Medium" panose="020B0604020202020204" charset="0"/>
              </a:rPr>
              <a:t>России </a:t>
            </a:r>
            <a:r>
              <a:rPr lang="ru-RU" sz="1600" dirty="0" smtClean="0">
                <a:latin typeface="DIN Pro Medium" panose="020B0604020202020204" charset="0"/>
                <a:ea typeface="Verdana" panose="020B0604030504040204" pitchFamily="34" charset="0"/>
                <a:cs typeface="DIN Pro Medium" panose="020B0604020202020204" charset="0"/>
              </a:rPr>
              <a:t>от</a:t>
            </a:r>
            <a:r>
              <a:rPr lang="en-US" sz="1600" dirty="0" smtClean="0">
                <a:latin typeface="DIN Pro Medium" panose="020B0604020202020204" charset="0"/>
                <a:ea typeface="Verdana" panose="020B0604030504040204" pitchFamily="34" charset="0"/>
                <a:cs typeface="DIN Pro Medium" panose="020B0604020202020204" charset="0"/>
              </a:rPr>
              <a:t> </a:t>
            </a:r>
            <a:r>
              <a:rPr lang="ru-RU" sz="1600" dirty="0" smtClean="0">
                <a:latin typeface="DIN Pro Medium" panose="020B0604020202020204" charset="0"/>
                <a:ea typeface="Verdana" panose="020B0604030504040204" pitchFamily="34" charset="0"/>
                <a:cs typeface="DIN Pro Medium" panose="020B0604020202020204" charset="0"/>
              </a:rPr>
              <a:t>6.04.2022 </a:t>
            </a:r>
            <a:r>
              <a:rPr lang="ru-RU" sz="1600" dirty="0">
                <a:latin typeface="DIN Pro Medium" panose="020B0604020202020204" charset="0"/>
                <a:ea typeface="Verdana" panose="020B0604030504040204" pitchFamily="34" charset="0"/>
                <a:cs typeface="DIN Pro Medium" panose="020B0604020202020204" charset="0"/>
              </a:rPr>
              <a:t>№ </a:t>
            </a:r>
            <a:r>
              <a:rPr lang="ru-RU" sz="1600" dirty="0" smtClean="0">
                <a:latin typeface="DIN Pro Medium" panose="020B0604020202020204" charset="0"/>
                <a:ea typeface="Verdana" panose="020B0604030504040204" pitchFamily="34" charset="0"/>
                <a:cs typeface="DIN Pro Medium" panose="020B0604020202020204" charset="0"/>
              </a:rPr>
              <a:t>202н</a:t>
            </a:r>
            <a:r>
              <a:rPr lang="en-US" sz="1600" dirty="0" smtClean="0">
                <a:latin typeface="DIN Pro Medium" panose="020B0604020202020204" charset="0"/>
                <a:ea typeface="Verdana" panose="020B0604030504040204" pitchFamily="34" charset="0"/>
                <a:cs typeface="DIN Pro Medium" panose="020B0604020202020204" charset="0"/>
              </a:rPr>
              <a:t>)</a:t>
            </a:r>
            <a:endParaRPr lang="ru-RU" sz="1600" dirty="0">
              <a:latin typeface="DIN Pro Medium" panose="020B0604020202020204" charset="0"/>
              <a:ea typeface="Verdana" panose="020B0604030504040204" pitchFamily="34" charset="0"/>
              <a:cs typeface="DIN Pro Medium" panose="020B0604020202020204" charset="0"/>
            </a:endParaRPr>
          </a:p>
        </p:txBody>
      </p:sp>
      <p:sp>
        <p:nvSpPr>
          <p:cNvPr id="21" name="Стрелка вправо 20"/>
          <p:cNvSpPr/>
          <p:nvPr/>
        </p:nvSpPr>
        <p:spPr>
          <a:xfrm>
            <a:off x="4198838" y="1766978"/>
            <a:ext cx="587230" cy="611382"/>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i="0" u="none" strike="noStrike" cap="none" spc="0" normalizeH="0" baseline="0">
              <a:ln>
                <a:noFill/>
              </a:ln>
              <a:solidFill>
                <a:srgbClr val="000000"/>
              </a:solidFill>
              <a:effectLst/>
              <a:uFillTx/>
              <a:latin typeface="DIN Pro Medium" panose="020B0604020202020204" charset="0"/>
              <a:ea typeface="Verdana" panose="020B0604030504040204" pitchFamily="34" charset="0"/>
              <a:cs typeface="DIN Pro Medium" panose="020B0604020202020204" charset="0"/>
              <a:sym typeface="Arial"/>
            </a:endParaRPr>
          </a:p>
        </p:txBody>
      </p:sp>
      <p:sp>
        <p:nvSpPr>
          <p:cNvPr id="24" name="Стрелка вправо 23"/>
          <p:cNvSpPr/>
          <p:nvPr/>
        </p:nvSpPr>
        <p:spPr>
          <a:xfrm>
            <a:off x="4198837" y="2811860"/>
            <a:ext cx="587230" cy="611382"/>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i="0" u="none" strike="noStrike" cap="none" spc="0" normalizeH="0" baseline="0">
              <a:ln>
                <a:noFill/>
              </a:ln>
              <a:solidFill>
                <a:srgbClr val="000000"/>
              </a:solidFill>
              <a:effectLst/>
              <a:uFillTx/>
              <a:latin typeface="DIN Pro Medium" panose="020B0604020202020204" charset="0"/>
              <a:ea typeface="Verdana" panose="020B0604030504040204" pitchFamily="34" charset="0"/>
              <a:cs typeface="DIN Pro Medium" panose="020B0604020202020204" charset="0"/>
              <a:sym typeface="Arial"/>
            </a:endParaRPr>
          </a:p>
        </p:txBody>
      </p:sp>
      <p:sp>
        <p:nvSpPr>
          <p:cNvPr id="25" name="Стрелка вправо 24"/>
          <p:cNvSpPr/>
          <p:nvPr/>
        </p:nvSpPr>
        <p:spPr>
          <a:xfrm>
            <a:off x="4198837" y="3998083"/>
            <a:ext cx="587230" cy="611382"/>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i="0" u="none" strike="noStrike" cap="none" spc="0" normalizeH="0" baseline="0">
              <a:ln>
                <a:noFill/>
              </a:ln>
              <a:solidFill>
                <a:srgbClr val="000000"/>
              </a:solidFill>
              <a:effectLst/>
              <a:uFillTx/>
              <a:latin typeface="DIN Pro Medium" panose="020B0604020202020204" charset="0"/>
              <a:ea typeface="Verdana" panose="020B0604030504040204" pitchFamily="34" charset="0"/>
              <a:cs typeface="DIN Pro Medium" panose="020B0604020202020204" charset="0"/>
              <a:sym typeface="Arial"/>
            </a:endParaRPr>
          </a:p>
        </p:txBody>
      </p:sp>
      <p:sp>
        <p:nvSpPr>
          <p:cNvPr id="19" name="TextBox 18"/>
          <p:cNvSpPr txBox="1"/>
          <p:nvPr/>
        </p:nvSpPr>
        <p:spPr>
          <a:xfrm>
            <a:off x="11776233" y="6304359"/>
            <a:ext cx="276038" cy="307777"/>
          </a:xfrm>
          <a:prstGeom prst="rect">
            <a:avLst/>
          </a:prstGeom>
          <a:noFill/>
        </p:spPr>
        <p:txBody>
          <a:bodyPr wrap="none" rtlCol="0">
            <a:spAutoFit/>
          </a:bodyPr>
          <a:lstStyle/>
          <a:p>
            <a:r>
              <a:rPr lang="ru-RU" sz="1400" dirty="0" smtClean="0"/>
              <a:t>8</a:t>
            </a:r>
            <a:endParaRPr lang="ru-RU" sz="1400" dirty="0"/>
          </a:p>
        </p:txBody>
      </p:sp>
      <p:sp>
        <p:nvSpPr>
          <p:cNvPr id="17" name="TextBox 16"/>
          <p:cNvSpPr txBox="1"/>
          <p:nvPr/>
        </p:nvSpPr>
        <p:spPr>
          <a:xfrm>
            <a:off x="363875" y="5059951"/>
            <a:ext cx="3967770" cy="1077218"/>
          </a:xfrm>
          <a:prstGeom prst="rect">
            <a:avLst/>
          </a:prstGeom>
          <a:noFill/>
        </p:spPr>
        <p:txBody>
          <a:bodyPr wrap="square" rtlCol="0">
            <a:spAutoFit/>
          </a:bodyPr>
          <a:lstStyle/>
          <a:p>
            <a:pPr algn="ctr"/>
            <a:r>
              <a:rPr lang="ru-RU" sz="1600" dirty="0" smtClean="0">
                <a:solidFill>
                  <a:srgbClr val="FF0000"/>
                </a:solidFill>
                <a:latin typeface="DIN Pro Medium" panose="020B0604020202020204" charset="0"/>
                <a:ea typeface="Verdana" panose="020B0604030504040204" pitchFamily="34" charset="0"/>
                <a:cs typeface="DIN Pro Medium" panose="020B0604020202020204" charset="0"/>
              </a:rPr>
              <a:t>Специалист по организации строительства</a:t>
            </a:r>
          </a:p>
          <a:p>
            <a:pPr algn="ctr"/>
            <a:r>
              <a:rPr lang="ru-RU" sz="1600" dirty="0" smtClean="0">
                <a:latin typeface="DIN Pro Medium" panose="020B0604020202020204" charset="0"/>
                <a:ea typeface="Verdana" panose="020B0604030504040204" pitchFamily="34" charset="0"/>
                <a:cs typeface="DIN Pro Medium" panose="020B0604020202020204" charset="0"/>
              </a:rPr>
              <a:t>(приказ Минтруда</a:t>
            </a:r>
            <a:endParaRPr lang="ru-RU" sz="1600" dirty="0">
              <a:latin typeface="DIN Pro Medium" panose="020B0604020202020204" charset="0"/>
              <a:ea typeface="Verdana" panose="020B0604030504040204" pitchFamily="34" charset="0"/>
              <a:cs typeface="DIN Pro Medium" panose="020B0604020202020204" charset="0"/>
            </a:endParaRPr>
          </a:p>
          <a:p>
            <a:pPr algn="ctr"/>
            <a:r>
              <a:rPr lang="ru-RU" sz="1600" dirty="0" smtClean="0">
                <a:latin typeface="DIN Pro Medium" panose="020B0604020202020204" charset="0"/>
                <a:ea typeface="Verdana" panose="020B0604030504040204" pitchFamily="34" charset="0"/>
                <a:cs typeface="DIN Pro Medium" panose="020B0604020202020204" charset="0"/>
              </a:rPr>
              <a:t>России от 21.04.2022 </a:t>
            </a:r>
            <a:r>
              <a:rPr lang="ru-RU" sz="1600" dirty="0">
                <a:latin typeface="DIN Pro Medium" panose="020B0604020202020204" charset="0"/>
                <a:ea typeface="Verdana" panose="020B0604030504040204" pitchFamily="34" charset="0"/>
                <a:cs typeface="DIN Pro Medium" panose="020B0604020202020204" charset="0"/>
              </a:rPr>
              <a:t>№ </a:t>
            </a:r>
            <a:r>
              <a:rPr lang="ru-RU" sz="1600" dirty="0" smtClean="0">
                <a:latin typeface="DIN Pro Medium" panose="020B0604020202020204" charset="0"/>
                <a:ea typeface="Verdana" panose="020B0604030504040204" pitchFamily="34" charset="0"/>
                <a:cs typeface="DIN Pro Medium" panose="020B0604020202020204" charset="0"/>
              </a:rPr>
              <a:t>231н</a:t>
            </a:r>
            <a:r>
              <a:rPr lang="ru-RU" sz="1600" dirty="0">
                <a:latin typeface="DIN Pro Medium" panose="020B0604020202020204" charset="0"/>
                <a:ea typeface="Verdana" panose="020B0604030504040204" pitchFamily="34" charset="0"/>
                <a:cs typeface="DIN Pro Medium" panose="020B0604020202020204" charset="0"/>
              </a:rPr>
              <a:t>)</a:t>
            </a:r>
            <a:endParaRPr lang="ru-RU" sz="1600" dirty="0" smtClean="0">
              <a:latin typeface="DIN Pro Medium" panose="020B0604020202020204" charset="0"/>
              <a:ea typeface="Verdana" panose="020B0604030504040204" pitchFamily="34" charset="0"/>
              <a:cs typeface="DIN Pro Medium" panose="020B0604020202020204" charset="0"/>
            </a:endParaRPr>
          </a:p>
        </p:txBody>
      </p:sp>
      <p:sp>
        <p:nvSpPr>
          <p:cNvPr id="20" name="TextBox 19"/>
          <p:cNvSpPr txBox="1"/>
          <p:nvPr/>
        </p:nvSpPr>
        <p:spPr>
          <a:xfrm>
            <a:off x="4891783" y="5444479"/>
            <a:ext cx="7300217" cy="523220"/>
          </a:xfrm>
          <a:prstGeom prst="rect">
            <a:avLst/>
          </a:prstGeom>
          <a:noFill/>
        </p:spPr>
        <p:txBody>
          <a:bodyPr wrap="square" rtlCol="0">
            <a:spAutoFit/>
          </a:bodyPr>
          <a:lstStyle/>
          <a:p>
            <a:pPr algn="ctr"/>
            <a:r>
              <a:rPr lang="ru-RU" sz="1400" dirty="0" smtClean="0">
                <a:latin typeface="DIN Pro Medium" panose="020B0604020202020204" charset="0"/>
                <a:ea typeface="Verdana" panose="020B0604030504040204" pitchFamily="34" charset="0"/>
                <a:cs typeface="DIN Pro Medium" panose="020B0604020202020204" charset="0"/>
              </a:rPr>
              <a:t>ОТФ С. </a:t>
            </a:r>
            <a:r>
              <a:rPr lang="ru-RU" sz="1400" dirty="0">
                <a:latin typeface="DIN Pro Medium" panose="020B0604020202020204" charset="0"/>
                <a:ea typeface="Verdana" panose="020B0604030504040204" pitchFamily="34" charset="0"/>
                <a:cs typeface="DIN Pro Medium" panose="020B0604020202020204" charset="0"/>
              </a:rPr>
              <a:t>Организация строительства объектов </a:t>
            </a:r>
            <a:r>
              <a:rPr lang="ru-RU" sz="1400" dirty="0" smtClean="0">
                <a:latin typeface="DIN Pro Medium" panose="020B0604020202020204" charset="0"/>
                <a:ea typeface="Verdana" panose="020B0604030504040204" pitchFamily="34" charset="0"/>
                <a:cs typeface="DIN Pro Medium" panose="020B0604020202020204" charset="0"/>
              </a:rPr>
              <a:t>капитального строительства </a:t>
            </a:r>
          </a:p>
          <a:p>
            <a:pPr algn="ctr"/>
            <a:r>
              <a:rPr lang="ru-RU" sz="1400" dirty="0" smtClean="0">
                <a:latin typeface="DIN Pro Medium" panose="020B0604020202020204" charset="0"/>
                <a:ea typeface="Verdana" panose="020B0604030504040204" pitchFamily="34" charset="0"/>
                <a:cs typeface="DIN Pro Medium" panose="020B0604020202020204" charset="0"/>
              </a:rPr>
              <a:t>(7 уровень квалификации)</a:t>
            </a:r>
            <a:endParaRPr lang="ru-RU" sz="1400" dirty="0">
              <a:latin typeface="DIN Pro Medium" panose="020B0604020202020204" charset="0"/>
              <a:ea typeface="Verdana" panose="020B0604030504040204" pitchFamily="34" charset="0"/>
              <a:cs typeface="DIN Pro Medium" panose="020B0604020202020204" charset="0"/>
            </a:endParaRPr>
          </a:p>
        </p:txBody>
      </p:sp>
      <p:sp>
        <p:nvSpPr>
          <p:cNvPr id="22" name="Стрелка вправо 21"/>
          <p:cNvSpPr/>
          <p:nvPr/>
        </p:nvSpPr>
        <p:spPr>
          <a:xfrm>
            <a:off x="4198837" y="5339037"/>
            <a:ext cx="587230" cy="611382"/>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i="0" u="none" strike="noStrike" cap="none" spc="0" normalizeH="0" baseline="0">
              <a:ln>
                <a:noFill/>
              </a:ln>
              <a:solidFill>
                <a:srgbClr val="000000"/>
              </a:solidFill>
              <a:effectLst/>
              <a:uFillTx/>
              <a:latin typeface="DIN Pro Medium" panose="020B0604020202020204" charset="0"/>
              <a:ea typeface="Verdana" panose="020B0604030504040204" pitchFamily="34" charset="0"/>
              <a:cs typeface="DIN Pro Medium" panose="020B0604020202020204" charset="0"/>
              <a:sym typeface="Arial"/>
            </a:endParaRPr>
          </a:p>
        </p:txBody>
      </p:sp>
    </p:spTree>
    <p:extLst>
      <p:ext uri="{BB962C8B-B14F-4D97-AF65-F5344CB8AC3E}">
        <p14:creationId xmlns:p14="http://schemas.microsoft.com/office/powerpoint/2010/main" val="404626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Рисунок 76">
            <a:extLst>
              <a:ext uri="{FF2B5EF4-FFF2-40B4-BE49-F238E27FC236}">
                <a16:creationId xmlns="" xmlns:a16="http://schemas.microsoft.com/office/drawing/2014/main" id="{F4342E22-5696-F448-9F5B-7BA94AFDE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Прямоугольник 38"/>
          <p:cNvSpPr/>
          <p:nvPr/>
        </p:nvSpPr>
        <p:spPr>
          <a:xfrm>
            <a:off x="2642869" y="138810"/>
            <a:ext cx="6679059" cy="523220"/>
          </a:xfrm>
          <a:prstGeom prst="rect">
            <a:avLst/>
          </a:prstGeom>
        </p:spPr>
        <p:txBody>
          <a:bodyPr wrap="square">
            <a:spAutoFit/>
          </a:bodyPr>
          <a:lstStyle/>
          <a:p>
            <a:pPr algn="ctr">
              <a:spcAft>
                <a:spcPts val="0"/>
              </a:spcAft>
            </a:pPr>
            <a:r>
              <a:rPr lang="ru-RU" sz="2800" b="1" dirty="0" smtClean="0">
                <a:solidFill>
                  <a:schemeClr val="accent5">
                    <a:lumMod val="75000"/>
                  </a:schemeClr>
                </a:solidFill>
                <a:latin typeface="DIN Pro Medium" panose="020B0604020202020204" charset="0"/>
                <a:ea typeface="Tahoma" panose="020B0604030504040204" pitchFamily="34" charset="0"/>
                <a:cs typeface="DIN Pro Medium" panose="020B0604020202020204" charset="0"/>
              </a:rPr>
              <a:t>Оценочные средства</a:t>
            </a:r>
            <a:endParaRPr lang="ru-RU" sz="2800" b="1" dirty="0">
              <a:solidFill>
                <a:schemeClr val="accent5">
                  <a:lumMod val="75000"/>
                </a:schemeClr>
              </a:solidFill>
              <a:latin typeface="DIN Pro Medium" panose="020B0604020202020204" charset="0"/>
              <a:ea typeface="Tahoma" panose="020B0604030504040204" pitchFamily="34" charset="0"/>
              <a:cs typeface="DIN Pro Medium" panose="020B0604020202020204" charset="0"/>
            </a:endParaRPr>
          </a:p>
        </p:txBody>
      </p:sp>
      <p:sp>
        <p:nvSpPr>
          <p:cNvPr id="40" name="Прямоугольник 39"/>
          <p:cNvSpPr/>
          <p:nvPr/>
        </p:nvSpPr>
        <p:spPr>
          <a:xfrm>
            <a:off x="10732489" y="6256"/>
            <a:ext cx="1456735" cy="577081"/>
          </a:xfrm>
          <a:prstGeom prst="rect">
            <a:avLst/>
          </a:prstGeom>
          <a:ln w="38100">
            <a:solidFill>
              <a:schemeClr val="tx2">
                <a:lumMod val="75000"/>
              </a:schemeClr>
            </a:solidFill>
          </a:ln>
        </p:spPr>
        <p:txBody>
          <a:bodyPr wrap="square">
            <a:spAutoFit/>
          </a:bodyPr>
          <a:lstStyle/>
          <a:p>
            <a:pPr algn="ctr"/>
            <a:r>
              <a:rPr lang="ru-RU" sz="1050" dirty="0" smtClean="0">
                <a:solidFill>
                  <a:schemeClr val="tx1">
                    <a:lumMod val="95000"/>
                    <a:lumOff val="5000"/>
                  </a:schemeClr>
                </a:solidFill>
                <a:latin typeface="DIN Pro Medium" panose="020B0604020202020204" charset="0"/>
                <a:cs typeface="DIN Pro Medium" panose="020B0604020202020204" charset="0"/>
              </a:rPr>
              <a:t>Приказ Минтруда от 1 ноября 2016 года №601н</a:t>
            </a:r>
            <a:endParaRPr lang="ru-RU" sz="1000" dirty="0">
              <a:solidFill>
                <a:schemeClr val="tx1">
                  <a:lumMod val="95000"/>
                  <a:lumOff val="5000"/>
                </a:schemeClr>
              </a:solidFill>
              <a:latin typeface="DIN Pro Medium" panose="020B0604020202020204" charset="0"/>
              <a:cs typeface="DIN Pro Medium" panose="020B0604020202020204" charset="0"/>
            </a:endParaRPr>
          </a:p>
        </p:txBody>
      </p:sp>
      <p:sp>
        <p:nvSpPr>
          <p:cNvPr id="41" name="TextBox 40"/>
          <p:cNvSpPr txBox="1"/>
          <p:nvPr/>
        </p:nvSpPr>
        <p:spPr>
          <a:xfrm>
            <a:off x="2083504" y="800806"/>
            <a:ext cx="7897803" cy="707886"/>
          </a:xfrm>
          <a:prstGeom prst="rect">
            <a:avLst/>
          </a:prstGeom>
          <a:noFill/>
        </p:spPr>
        <p:txBody>
          <a:bodyPr wrap="none" rtlCol="0">
            <a:spAutoFit/>
          </a:bodyPr>
          <a:lstStyle/>
          <a:p>
            <a:pPr algn="ctr"/>
            <a:r>
              <a:rPr lang="ru-RU" sz="2000" b="1" dirty="0" smtClean="0">
                <a:solidFill>
                  <a:schemeClr val="tx1">
                    <a:lumMod val="95000"/>
                    <a:lumOff val="5000"/>
                  </a:schemeClr>
                </a:solidFill>
                <a:latin typeface="DIN Pro Medium" panose="020B0604020202020204" charset="0"/>
                <a:cs typeface="DIN Pro Medium" panose="020B0604020202020204" charset="0"/>
              </a:rPr>
              <a:t>Профессиональный стандарт «Специалист по организации </a:t>
            </a:r>
          </a:p>
          <a:p>
            <a:pPr algn="ctr"/>
            <a:r>
              <a:rPr lang="ru-RU" sz="2000" b="1" dirty="0" smtClean="0">
                <a:solidFill>
                  <a:schemeClr val="tx1">
                    <a:lumMod val="95000"/>
                    <a:lumOff val="5000"/>
                  </a:schemeClr>
                </a:solidFill>
                <a:latin typeface="DIN Pro Medium" panose="020B0604020202020204" charset="0"/>
                <a:cs typeface="DIN Pro Medium" panose="020B0604020202020204" charset="0"/>
              </a:rPr>
              <a:t>архитектурно-строительного проектирования»</a:t>
            </a:r>
            <a:endParaRPr lang="ru-RU" sz="2000" b="1" dirty="0">
              <a:solidFill>
                <a:schemeClr val="tx1">
                  <a:lumMod val="95000"/>
                  <a:lumOff val="5000"/>
                </a:schemeClr>
              </a:solidFill>
              <a:latin typeface="DIN Pro Medium" panose="020B0604020202020204" charset="0"/>
              <a:cs typeface="DIN Pro Medium" panose="020B0604020202020204" charset="0"/>
            </a:endParaRPr>
          </a:p>
        </p:txBody>
      </p:sp>
      <p:sp>
        <p:nvSpPr>
          <p:cNvPr id="46" name="Прямоугольник 45"/>
          <p:cNvSpPr/>
          <p:nvPr/>
        </p:nvSpPr>
        <p:spPr>
          <a:xfrm>
            <a:off x="1950390" y="2036348"/>
            <a:ext cx="7852837" cy="1015663"/>
          </a:xfrm>
          <a:prstGeom prst="rect">
            <a:avLst/>
          </a:prstGeom>
        </p:spPr>
        <p:txBody>
          <a:bodyPr wrap="square">
            <a:spAutoFit/>
          </a:bodyPr>
          <a:lstStyle/>
          <a:p>
            <a:pPr algn="ctr"/>
            <a:r>
              <a:rPr lang="ru-RU" sz="2000" b="1" dirty="0" smtClean="0">
                <a:solidFill>
                  <a:schemeClr val="tx1">
                    <a:lumMod val="95000"/>
                    <a:lumOff val="5000"/>
                  </a:schemeClr>
                </a:solidFill>
                <a:latin typeface="DIN Pro Medium" panose="020B0604020202020204" charset="0"/>
                <a:cs typeface="DIN Pro Medium" panose="020B0604020202020204" charset="0"/>
              </a:rPr>
              <a:t>Главный </a:t>
            </a:r>
            <a:r>
              <a:rPr lang="ru-RU" sz="2000" b="1" dirty="0">
                <a:solidFill>
                  <a:schemeClr val="tx1">
                    <a:lumMod val="95000"/>
                    <a:lumOff val="5000"/>
                  </a:schemeClr>
                </a:solidFill>
                <a:latin typeface="DIN Pro Medium" panose="020B0604020202020204" charset="0"/>
                <a:cs typeface="DIN Pro Medium" panose="020B0604020202020204" charset="0"/>
              </a:rPr>
              <a:t>инженер проекта (специалист по организации архитектурно-строительного проектирования) </a:t>
            </a:r>
            <a:endParaRPr lang="ru-RU" sz="2000" b="1" dirty="0" smtClean="0">
              <a:solidFill>
                <a:schemeClr val="tx1">
                  <a:lumMod val="95000"/>
                  <a:lumOff val="5000"/>
                </a:schemeClr>
              </a:solidFill>
              <a:latin typeface="DIN Pro Medium" panose="020B0604020202020204" charset="0"/>
              <a:cs typeface="DIN Pro Medium" panose="020B0604020202020204" charset="0"/>
            </a:endParaRPr>
          </a:p>
          <a:p>
            <a:pPr algn="ctr"/>
            <a:r>
              <a:rPr lang="ru-RU" sz="2000" b="1" dirty="0" smtClean="0">
                <a:solidFill>
                  <a:schemeClr val="tx1">
                    <a:lumMod val="95000"/>
                    <a:lumOff val="5000"/>
                  </a:schemeClr>
                </a:solidFill>
                <a:latin typeface="DIN Pro Medium" panose="020B0604020202020204" charset="0"/>
                <a:cs typeface="DIN Pro Medium" panose="020B0604020202020204" charset="0"/>
              </a:rPr>
              <a:t>(</a:t>
            </a:r>
            <a:r>
              <a:rPr lang="ru-RU" sz="2000" b="1" dirty="0">
                <a:solidFill>
                  <a:schemeClr val="tx1">
                    <a:lumMod val="95000"/>
                    <a:lumOff val="5000"/>
                  </a:schemeClr>
                </a:solidFill>
                <a:latin typeface="DIN Pro Medium" panose="020B0604020202020204" charset="0"/>
                <a:cs typeface="DIN Pro Medium" panose="020B0604020202020204" charset="0"/>
              </a:rPr>
              <a:t>7 уровень квалификации</a:t>
            </a:r>
            <a:r>
              <a:rPr lang="ru-RU" sz="2000" b="1" dirty="0" smtClean="0">
                <a:solidFill>
                  <a:schemeClr val="tx1">
                    <a:lumMod val="95000"/>
                    <a:lumOff val="5000"/>
                  </a:schemeClr>
                </a:solidFill>
                <a:latin typeface="DIN Pro Medium" panose="020B0604020202020204" charset="0"/>
                <a:cs typeface="DIN Pro Medium" panose="020B0604020202020204" charset="0"/>
              </a:rPr>
              <a:t>)</a:t>
            </a:r>
            <a:endParaRPr lang="ru-RU" sz="2000" b="1" dirty="0">
              <a:solidFill>
                <a:schemeClr val="tx1">
                  <a:lumMod val="95000"/>
                  <a:lumOff val="5000"/>
                </a:schemeClr>
              </a:solidFill>
              <a:latin typeface="DIN Pro Medium" panose="020B0604020202020204" charset="0"/>
              <a:cs typeface="DIN Pro Medium" panose="020B0604020202020204" charset="0"/>
            </a:endParaRPr>
          </a:p>
        </p:txBody>
      </p:sp>
      <p:grpSp>
        <p:nvGrpSpPr>
          <p:cNvPr id="47" name="Группа 46">
            <a:extLst>
              <a:ext uri="{FF2B5EF4-FFF2-40B4-BE49-F238E27FC236}">
                <a16:creationId xmlns="" xmlns:a16="http://schemas.microsoft.com/office/drawing/2014/main" id="{D91E8037-A431-44C5-A9AB-84D772419248}"/>
              </a:ext>
            </a:extLst>
          </p:cNvPr>
          <p:cNvGrpSpPr/>
          <p:nvPr/>
        </p:nvGrpSpPr>
        <p:grpSpPr>
          <a:xfrm>
            <a:off x="880475" y="5051274"/>
            <a:ext cx="504055" cy="282954"/>
            <a:chOff x="2245898" y="999068"/>
            <a:chExt cx="574690" cy="450909"/>
          </a:xfrm>
        </p:grpSpPr>
        <p:sp>
          <p:nvSpPr>
            <p:cNvPr id="48" name="Нашивка 47">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49" name="Нашивка 48">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sp>
        <p:nvSpPr>
          <p:cNvPr id="50" name="Прямоугольник 49"/>
          <p:cNvSpPr/>
          <p:nvPr/>
        </p:nvSpPr>
        <p:spPr>
          <a:xfrm>
            <a:off x="1577390" y="4530734"/>
            <a:ext cx="3055415" cy="369332"/>
          </a:xfrm>
          <a:prstGeom prst="rect">
            <a:avLst/>
          </a:prstGeom>
          <a:ln w="19050">
            <a:solidFill>
              <a:schemeClr val="tx2">
                <a:lumMod val="75000"/>
              </a:schemeClr>
            </a:solidFill>
          </a:ln>
        </p:spPr>
        <p:txBody>
          <a:bodyPr wrap="square">
            <a:spAutoFit/>
          </a:bodyPr>
          <a:lstStyle/>
          <a:p>
            <a:r>
              <a:rPr lang="ru-RU" dirty="0">
                <a:solidFill>
                  <a:schemeClr val="tx1">
                    <a:lumMod val="95000"/>
                    <a:lumOff val="5000"/>
                  </a:schemeClr>
                </a:solidFill>
                <a:latin typeface="DIN Pro Medium" panose="020B0604020202020204" charset="0"/>
                <a:cs typeface="DIN Pro Medium" panose="020B0604020202020204" charset="0"/>
              </a:rPr>
              <a:t>р</a:t>
            </a:r>
            <a:r>
              <a:rPr lang="ru-RU" dirty="0" smtClean="0">
                <a:solidFill>
                  <a:schemeClr val="tx1">
                    <a:lumMod val="95000"/>
                    <a:lumOff val="5000"/>
                  </a:schemeClr>
                </a:solidFill>
                <a:latin typeface="DIN Pro Medium" panose="020B0604020202020204" charset="0"/>
                <a:cs typeface="DIN Pro Medium" panose="020B0604020202020204" charset="0"/>
              </a:rPr>
              <a:t>азработано </a:t>
            </a:r>
            <a:r>
              <a:rPr lang="ru-RU" b="1" dirty="0" smtClean="0">
                <a:solidFill>
                  <a:srgbClr val="FF0000"/>
                </a:solidFill>
                <a:latin typeface="DIN Pro Medium" panose="020B0604020202020204" charset="0"/>
                <a:cs typeface="DIN Pro Medium" panose="020B0604020202020204" charset="0"/>
              </a:rPr>
              <a:t>440</a:t>
            </a:r>
            <a:r>
              <a:rPr lang="ru-RU" dirty="0" smtClean="0">
                <a:solidFill>
                  <a:schemeClr val="tx1">
                    <a:lumMod val="95000"/>
                    <a:lumOff val="5000"/>
                  </a:schemeClr>
                </a:solidFill>
                <a:latin typeface="DIN Pro Medium" panose="020B0604020202020204" charset="0"/>
                <a:cs typeface="DIN Pro Medium" panose="020B0604020202020204" charset="0"/>
              </a:rPr>
              <a:t> вопросов</a:t>
            </a:r>
            <a:endParaRPr lang="en-US" dirty="0" smtClean="0">
              <a:solidFill>
                <a:schemeClr val="tx1">
                  <a:lumMod val="95000"/>
                  <a:lumOff val="5000"/>
                </a:schemeClr>
              </a:solidFill>
              <a:latin typeface="DIN Pro Medium" panose="020B0604020202020204" charset="0"/>
              <a:cs typeface="DIN Pro Medium" panose="020B0604020202020204" charset="0"/>
            </a:endParaRPr>
          </a:p>
        </p:txBody>
      </p:sp>
      <p:sp>
        <p:nvSpPr>
          <p:cNvPr id="51" name="Прямоугольник 50"/>
          <p:cNvSpPr/>
          <p:nvPr/>
        </p:nvSpPr>
        <p:spPr>
          <a:xfrm>
            <a:off x="1577391" y="5008085"/>
            <a:ext cx="3055415" cy="369332"/>
          </a:xfrm>
          <a:prstGeom prst="rect">
            <a:avLst/>
          </a:prstGeom>
          <a:ln w="19050">
            <a:solidFill>
              <a:schemeClr val="tx2">
                <a:lumMod val="7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в</a:t>
            </a:r>
            <a:r>
              <a:rPr lang="ru-RU" dirty="0" smtClean="0">
                <a:solidFill>
                  <a:schemeClr val="tx1">
                    <a:lumMod val="95000"/>
                    <a:lumOff val="5000"/>
                  </a:schemeClr>
                </a:solidFill>
                <a:latin typeface="DIN Pro Medium" panose="020B0604020202020204" charset="0"/>
                <a:cs typeface="DIN Pro Medium" panose="020B0604020202020204" charset="0"/>
              </a:rPr>
              <a:t> тесте </a:t>
            </a:r>
            <a:r>
              <a:rPr lang="ru-RU" b="1" dirty="0" smtClean="0">
                <a:solidFill>
                  <a:srgbClr val="FF0000"/>
                </a:solidFill>
                <a:latin typeface="DIN Pro Medium" panose="020B0604020202020204" charset="0"/>
                <a:cs typeface="DIN Pro Medium" panose="020B0604020202020204" charset="0"/>
              </a:rPr>
              <a:t>50</a:t>
            </a:r>
            <a:r>
              <a:rPr lang="ru-RU" dirty="0" smtClean="0">
                <a:solidFill>
                  <a:schemeClr val="tx1">
                    <a:lumMod val="95000"/>
                    <a:lumOff val="5000"/>
                  </a:schemeClr>
                </a:solidFill>
                <a:latin typeface="DIN Pro Medium" panose="020B0604020202020204" charset="0"/>
                <a:cs typeface="DIN Pro Medium" panose="020B0604020202020204" charset="0"/>
              </a:rPr>
              <a:t> вопросов</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52" name="Прямоугольник 51"/>
          <p:cNvSpPr/>
          <p:nvPr/>
        </p:nvSpPr>
        <p:spPr>
          <a:xfrm>
            <a:off x="590040" y="5977800"/>
            <a:ext cx="4062377" cy="646331"/>
          </a:xfrm>
          <a:prstGeom prst="rect">
            <a:avLst/>
          </a:prstGeom>
          <a:ln w="19050">
            <a:solidFill>
              <a:schemeClr val="tx2">
                <a:lumMod val="75000"/>
              </a:schemeClr>
            </a:solidFill>
          </a:ln>
        </p:spPr>
        <p:txBody>
          <a:bodyPr wrap="square">
            <a:spAutoFit/>
          </a:bodyPr>
          <a:lstStyle/>
          <a:p>
            <a:pPr algn="just"/>
            <a:r>
              <a:rPr lang="ru-RU" dirty="0">
                <a:solidFill>
                  <a:schemeClr val="tx1">
                    <a:lumMod val="95000"/>
                    <a:lumOff val="5000"/>
                  </a:schemeClr>
                </a:solidFill>
                <a:latin typeface="DIN Pro Medium" panose="020B0604020202020204" charset="0"/>
                <a:cs typeface="DIN Pro Medium" panose="020B0604020202020204" charset="0"/>
              </a:rPr>
              <a:t>д</a:t>
            </a:r>
            <a:r>
              <a:rPr lang="ru-RU" dirty="0" smtClean="0">
                <a:solidFill>
                  <a:schemeClr val="tx1">
                    <a:lumMod val="95000"/>
                    <a:lumOff val="5000"/>
                  </a:schemeClr>
                </a:solidFill>
                <a:latin typeface="DIN Pro Medium" panose="020B0604020202020204" charset="0"/>
                <a:cs typeface="DIN Pro Medium" panose="020B0604020202020204" charset="0"/>
              </a:rPr>
              <a:t>ля прохождения теста необходимо дать </a:t>
            </a:r>
            <a:r>
              <a:rPr lang="ru-RU" b="1" dirty="0" smtClean="0">
                <a:solidFill>
                  <a:srgbClr val="FF0000"/>
                </a:solidFill>
                <a:latin typeface="DIN Pro Medium" panose="020B0604020202020204" charset="0"/>
                <a:cs typeface="DIN Pro Medium" panose="020B0604020202020204" charset="0"/>
              </a:rPr>
              <a:t>36</a:t>
            </a:r>
            <a:r>
              <a:rPr lang="ru-RU" dirty="0" smtClean="0">
                <a:solidFill>
                  <a:schemeClr val="tx1">
                    <a:lumMod val="95000"/>
                    <a:lumOff val="5000"/>
                  </a:schemeClr>
                </a:solidFill>
                <a:latin typeface="DIN Pro Medium" panose="020B0604020202020204" charset="0"/>
                <a:cs typeface="DIN Pro Medium" panose="020B0604020202020204" charset="0"/>
              </a:rPr>
              <a:t> правильных ответов</a:t>
            </a:r>
            <a:endParaRPr lang="ru-RU" dirty="0">
              <a:solidFill>
                <a:schemeClr val="tx1">
                  <a:lumMod val="95000"/>
                  <a:lumOff val="5000"/>
                </a:schemeClr>
              </a:solidFill>
              <a:latin typeface="DIN Pro Medium" panose="020B0604020202020204" charset="0"/>
              <a:cs typeface="DIN Pro Medium" panose="020B0604020202020204" charset="0"/>
            </a:endParaRPr>
          </a:p>
        </p:txBody>
      </p:sp>
      <p:grpSp>
        <p:nvGrpSpPr>
          <p:cNvPr id="53" name="Группа 52">
            <a:extLst>
              <a:ext uri="{FF2B5EF4-FFF2-40B4-BE49-F238E27FC236}">
                <a16:creationId xmlns="" xmlns:a16="http://schemas.microsoft.com/office/drawing/2014/main" id="{D91E8037-A431-44C5-A9AB-84D772419248}"/>
              </a:ext>
            </a:extLst>
          </p:cNvPr>
          <p:cNvGrpSpPr/>
          <p:nvPr/>
        </p:nvGrpSpPr>
        <p:grpSpPr>
          <a:xfrm>
            <a:off x="880477" y="4530734"/>
            <a:ext cx="504055" cy="282954"/>
            <a:chOff x="2245898" y="999068"/>
            <a:chExt cx="574690" cy="450909"/>
          </a:xfrm>
        </p:grpSpPr>
        <p:sp>
          <p:nvSpPr>
            <p:cNvPr id="54"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55"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grpSp>
        <p:nvGrpSpPr>
          <p:cNvPr id="56" name="Группа 55">
            <a:extLst>
              <a:ext uri="{FF2B5EF4-FFF2-40B4-BE49-F238E27FC236}">
                <a16:creationId xmlns="" xmlns:a16="http://schemas.microsoft.com/office/drawing/2014/main" id="{D91E8037-A431-44C5-A9AB-84D772419248}"/>
              </a:ext>
            </a:extLst>
          </p:cNvPr>
          <p:cNvGrpSpPr/>
          <p:nvPr/>
        </p:nvGrpSpPr>
        <p:grpSpPr>
          <a:xfrm>
            <a:off x="6648737" y="4475000"/>
            <a:ext cx="504055" cy="282954"/>
            <a:chOff x="2245898" y="999068"/>
            <a:chExt cx="574690" cy="450909"/>
          </a:xfrm>
        </p:grpSpPr>
        <p:sp>
          <p:nvSpPr>
            <p:cNvPr id="57"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sp>
          <p:nvSpPr>
            <p:cNvPr id="58"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grpSp>
      <p:sp>
        <p:nvSpPr>
          <p:cNvPr id="59" name="Прямоугольник 58"/>
          <p:cNvSpPr/>
          <p:nvPr/>
        </p:nvSpPr>
        <p:spPr>
          <a:xfrm>
            <a:off x="7350041" y="4439061"/>
            <a:ext cx="3382448"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10</a:t>
            </a:r>
            <a:r>
              <a:rPr lang="ru-RU" dirty="0" smtClean="0">
                <a:solidFill>
                  <a:schemeClr val="tx1">
                    <a:lumMod val="95000"/>
                    <a:lumOff val="5000"/>
                  </a:schemeClr>
                </a:solidFill>
                <a:latin typeface="DIN Pro Medium" panose="020B0604020202020204" charset="0"/>
                <a:cs typeface="DIN Pro Medium" panose="020B0604020202020204" charset="0"/>
              </a:rPr>
              <a:t> критериев оценки</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60" name="Прямоугольник 59"/>
          <p:cNvSpPr/>
          <p:nvPr/>
        </p:nvSpPr>
        <p:spPr>
          <a:xfrm>
            <a:off x="7350041" y="4917690"/>
            <a:ext cx="3382448"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10</a:t>
            </a:r>
            <a:r>
              <a:rPr lang="ru-RU" dirty="0" smtClean="0">
                <a:solidFill>
                  <a:schemeClr val="tx1">
                    <a:lumMod val="95000"/>
                    <a:lumOff val="5000"/>
                  </a:schemeClr>
                </a:solidFill>
                <a:latin typeface="DIN Pro Medium" panose="020B0604020202020204" charset="0"/>
                <a:cs typeface="DIN Pro Medium" panose="020B0604020202020204" charset="0"/>
              </a:rPr>
              <a:t> ба</a:t>
            </a:r>
            <a:r>
              <a:rPr lang="ru-RU" dirty="0">
                <a:solidFill>
                  <a:schemeClr val="tx1">
                    <a:lumMod val="95000"/>
                    <a:lumOff val="5000"/>
                  </a:schemeClr>
                </a:solidFill>
                <a:latin typeface="DIN Pro Medium" panose="020B0604020202020204" charset="0"/>
                <a:cs typeface="DIN Pro Medium" panose="020B0604020202020204" charset="0"/>
              </a:rPr>
              <a:t>л</a:t>
            </a:r>
            <a:r>
              <a:rPr lang="ru-RU" dirty="0" smtClean="0">
                <a:solidFill>
                  <a:schemeClr val="tx1">
                    <a:lumMod val="95000"/>
                    <a:lumOff val="5000"/>
                  </a:schemeClr>
                </a:solidFill>
                <a:latin typeface="DIN Pro Medium" panose="020B0604020202020204" charset="0"/>
                <a:cs typeface="DIN Pro Medium" panose="020B0604020202020204" charset="0"/>
              </a:rPr>
              <a:t>льная шкала</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61" name="Прямоугольник 60"/>
          <p:cNvSpPr/>
          <p:nvPr/>
        </p:nvSpPr>
        <p:spPr>
          <a:xfrm>
            <a:off x="6474430" y="5991158"/>
            <a:ext cx="4250189" cy="646331"/>
          </a:xfrm>
          <a:prstGeom prst="rect">
            <a:avLst/>
          </a:prstGeom>
          <a:ln w="19050">
            <a:solidFill>
              <a:schemeClr val="bg2">
                <a:lumMod val="2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для </a:t>
            </a:r>
            <a:r>
              <a:rPr lang="ru-RU" dirty="0" smtClean="0">
                <a:solidFill>
                  <a:schemeClr val="tx1">
                    <a:lumMod val="95000"/>
                    <a:lumOff val="5000"/>
                  </a:schemeClr>
                </a:solidFill>
                <a:latin typeface="DIN Pro Medium" panose="020B0604020202020204" charset="0"/>
                <a:cs typeface="DIN Pro Medium" panose="020B0604020202020204" charset="0"/>
              </a:rPr>
              <a:t>защиты портфолио необходимо набрать не менее </a:t>
            </a:r>
            <a:r>
              <a:rPr lang="ru-RU" b="1" dirty="0" smtClean="0">
                <a:solidFill>
                  <a:srgbClr val="FF0000"/>
                </a:solidFill>
                <a:latin typeface="DIN Pro Medium" panose="020B0604020202020204" charset="0"/>
                <a:cs typeface="DIN Pro Medium" panose="020B0604020202020204" charset="0"/>
              </a:rPr>
              <a:t>70</a:t>
            </a:r>
            <a:r>
              <a:rPr lang="ru-RU" dirty="0" smtClean="0">
                <a:solidFill>
                  <a:schemeClr val="tx1">
                    <a:lumMod val="95000"/>
                    <a:lumOff val="5000"/>
                  </a:schemeClr>
                </a:solidFill>
                <a:latin typeface="DIN Pro Medium" panose="020B0604020202020204" charset="0"/>
                <a:cs typeface="DIN Pro Medium" panose="020B0604020202020204" charset="0"/>
              </a:rPr>
              <a:t> баллов</a:t>
            </a:r>
            <a:endParaRPr lang="ru-RU" dirty="0">
              <a:solidFill>
                <a:schemeClr val="tx1">
                  <a:lumMod val="95000"/>
                  <a:lumOff val="5000"/>
                </a:schemeClr>
              </a:solidFill>
              <a:latin typeface="DIN Pro Medium" panose="020B0604020202020204" charset="0"/>
              <a:cs typeface="DIN Pro Medium" panose="020B0604020202020204" charset="0"/>
            </a:endParaRPr>
          </a:p>
        </p:txBody>
      </p:sp>
      <p:grpSp>
        <p:nvGrpSpPr>
          <p:cNvPr id="62" name="Группа 61">
            <a:extLst>
              <a:ext uri="{FF2B5EF4-FFF2-40B4-BE49-F238E27FC236}">
                <a16:creationId xmlns="" xmlns:a16="http://schemas.microsoft.com/office/drawing/2014/main" id="{D91E8037-A431-44C5-A9AB-84D772419248}"/>
              </a:ext>
            </a:extLst>
          </p:cNvPr>
          <p:cNvGrpSpPr/>
          <p:nvPr/>
        </p:nvGrpSpPr>
        <p:grpSpPr>
          <a:xfrm>
            <a:off x="6623908" y="4960879"/>
            <a:ext cx="504055" cy="282954"/>
            <a:chOff x="2245898" y="999068"/>
            <a:chExt cx="574690" cy="450909"/>
          </a:xfrm>
        </p:grpSpPr>
        <p:sp>
          <p:nvSpPr>
            <p:cNvPr id="63"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sp>
          <p:nvSpPr>
            <p:cNvPr id="64"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grpSp>
      <p:sp>
        <p:nvSpPr>
          <p:cNvPr id="65" name="TextBox 64"/>
          <p:cNvSpPr txBox="1"/>
          <p:nvPr/>
        </p:nvSpPr>
        <p:spPr>
          <a:xfrm>
            <a:off x="5845039" y="6024551"/>
            <a:ext cx="538930" cy="646331"/>
          </a:xfrm>
          <a:prstGeom prst="rect">
            <a:avLst/>
          </a:prstGeom>
          <a:noFill/>
        </p:spPr>
        <p:txBody>
          <a:bodyPr wrap="none" rtlCol="0">
            <a:spAutoFit/>
          </a:bodyPr>
          <a:lstStyle/>
          <a:p>
            <a:r>
              <a:rPr lang="ru-RU" sz="3600" b="1" dirty="0" smtClean="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66" name="Прямоугольник 65"/>
          <p:cNvSpPr/>
          <p:nvPr/>
        </p:nvSpPr>
        <p:spPr>
          <a:xfrm>
            <a:off x="7326433" y="3577935"/>
            <a:ext cx="3398186" cy="584775"/>
          </a:xfrm>
          <a:prstGeom prst="rect">
            <a:avLst/>
          </a:prstGeom>
          <a:ln w="19050">
            <a:solidFill>
              <a:schemeClr val="tx2">
                <a:lumMod val="75000"/>
              </a:schemeClr>
            </a:solidFill>
          </a:ln>
        </p:spPr>
        <p:txBody>
          <a:bodyPr wrap="square">
            <a:spAutoFit/>
          </a:bodyPr>
          <a:lstStyle/>
          <a:p>
            <a:pPr algn="ctr"/>
            <a:r>
              <a:rPr 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ПОРТФОЛИО</a:t>
            </a: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7" name="Прямоугольник 66"/>
          <p:cNvSpPr/>
          <p:nvPr/>
        </p:nvSpPr>
        <p:spPr>
          <a:xfrm>
            <a:off x="1577391" y="3577936"/>
            <a:ext cx="3055415" cy="584775"/>
          </a:xfrm>
          <a:prstGeom prst="rect">
            <a:avLst/>
          </a:prstGeom>
          <a:ln w="19050">
            <a:solidFill>
              <a:schemeClr val="tx2">
                <a:lumMod val="75000"/>
              </a:schemeClr>
            </a:solidFill>
          </a:ln>
        </p:spPr>
        <p:txBody>
          <a:bodyPr wrap="square">
            <a:spAutoFit/>
          </a:bodyPr>
          <a:lstStyle/>
          <a:p>
            <a:pPr algn="ctr"/>
            <a:r>
              <a:rPr 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ТЕОРИЯ</a:t>
            </a: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40640" y="6018589"/>
            <a:ext cx="538930" cy="646331"/>
          </a:xfrm>
          <a:prstGeom prst="rect">
            <a:avLst/>
          </a:prstGeom>
          <a:noFill/>
        </p:spPr>
        <p:txBody>
          <a:bodyPr wrap="none" rtlCol="0">
            <a:spAutoFit/>
          </a:bodyPr>
          <a:lstStyle/>
          <a:p>
            <a:r>
              <a:rPr lang="ru-RU" sz="3600" b="1" dirty="0" smtClean="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37" name="Прямоугольник 36"/>
          <p:cNvSpPr/>
          <p:nvPr/>
        </p:nvSpPr>
        <p:spPr>
          <a:xfrm>
            <a:off x="7342171" y="5396319"/>
            <a:ext cx="3382448" cy="369332"/>
          </a:xfrm>
          <a:prstGeom prst="rect">
            <a:avLst/>
          </a:prstGeom>
          <a:ln w="19050">
            <a:solidFill>
              <a:schemeClr val="tx2">
                <a:lumMod val="7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Доклад на </a:t>
            </a:r>
            <a:r>
              <a:rPr lang="ru-RU" b="1" dirty="0">
                <a:solidFill>
                  <a:srgbClr val="FF0000"/>
                </a:solidFill>
                <a:latin typeface="DIN Pro Medium" panose="020B0604020202020204" charset="0"/>
                <a:cs typeface="DIN Pro Medium" panose="020B0604020202020204" charset="0"/>
              </a:rPr>
              <a:t>10-15</a:t>
            </a:r>
            <a:r>
              <a:rPr lang="ru-RU" dirty="0">
                <a:solidFill>
                  <a:schemeClr val="tx1">
                    <a:lumMod val="95000"/>
                    <a:lumOff val="5000"/>
                  </a:schemeClr>
                </a:solidFill>
                <a:latin typeface="DIN Pro Medium" panose="020B0604020202020204" charset="0"/>
                <a:cs typeface="DIN Pro Medium" panose="020B0604020202020204" charset="0"/>
              </a:rPr>
              <a:t> минут</a:t>
            </a:r>
          </a:p>
        </p:txBody>
      </p:sp>
      <p:sp>
        <p:nvSpPr>
          <p:cNvPr id="70" name="Прямоугольник 69"/>
          <p:cNvSpPr/>
          <p:nvPr/>
        </p:nvSpPr>
        <p:spPr>
          <a:xfrm>
            <a:off x="1577393" y="5495049"/>
            <a:ext cx="3055414" cy="369332"/>
          </a:xfrm>
          <a:prstGeom prst="rect">
            <a:avLst/>
          </a:prstGeom>
          <a:ln w="19050">
            <a:solidFill>
              <a:schemeClr val="tx2">
                <a:lumMod val="75000"/>
              </a:schemeClr>
            </a:solidFill>
          </a:ln>
        </p:spPr>
        <p:txBody>
          <a:bodyPr wrap="square">
            <a:spAutoFit/>
          </a:bodyPr>
          <a:lstStyle/>
          <a:p>
            <a:pPr algn="ctr"/>
            <a:r>
              <a:rPr lang="en-US" b="1" dirty="0" smtClean="0">
                <a:solidFill>
                  <a:srgbClr val="FF0000"/>
                </a:solidFill>
                <a:latin typeface="DIN Pro Medium" panose="020B0604020202020204" charset="0"/>
                <a:cs typeface="DIN Pro Medium" panose="020B0604020202020204" charset="0"/>
              </a:rPr>
              <a:t>9</a:t>
            </a:r>
            <a:r>
              <a:rPr lang="ru-RU" b="1" dirty="0" smtClean="0">
                <a:solidFill>
                  <a:srgbClr val="FF0000"/>
                </a:solidFill>
                <a:latin typeface="DIN Pro Medium" panose="020B0604020202020204" charset="0"/>
                <a:cs typeface="DIN Pro Medium" panose="020B0604020202020204" charset="0"/>
              </a:rPr>
              <a:t>0 </a:t>
            </a:r>
            <a:r>
              <a:rPr lang="ru-RU" dirty="0" smtClean="0">
                <a:latin typeface="DIN Pro Medium" panose="020B0604020202020204" charset="0"/>
                <a:cs typeface="DIN Pro Medium" panose="020B0604020202020204" charset="0"/>
              </a:rPr>
              <a:t>минут</a:t>
            </a:r>
            <a:endParaRPr lang="ru-RU" dirty="0">
              <a:latin typeface="DIN Pro Medium" panose="020B0604020202020204" charset="0"/>
              <a:cs typeface="DIN Pro Medium" panose="020B0604020202020204" charset="0"/>
            </a:endParaRPr>
          </a:p>
        </p:txBody>
      </p:sp>
      <p:grpSp>
        <p:nvGrpSpPr>
          <p:cNvPr id="71" name="Группа 70">
            <a:extLst>
              <a:ext uri="{FF2B5EF4-FFF2-40B4-BE49-F238E27FC236}">
                <a16:creationId xmlns="" xmlns:a16="http://schemas.microsoft.com/office/drawing/2014/main" id="{D91E8037-A431-44C5-A9AB-84D772419248}"/>
              </a:ext>
            </a:extLst>
          </p:cNvPr>
          <p:cNvGrpSpPr/>
          <p:nvPr/>
        </p:nvGrpSpPr>
        <p:grpSpPr>
          <a:xfrm>
            <a:off x="880477" y="5538238"/>
            <a:ext cx="504055" cy="282954"/>
            <a:chOff x="2245898" y="999068"/>
            <a:chExt cx="574690" cy="450909"/>
          </a:xfrm>
        </p:grpSpPr>
        <p:sp>
          <p:nvSpPr>
            <p:cNvPr id="72" name="Нашивка 71">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73" name="Нашивка 72">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grpSp>
        <p:nvGrpSpPr>
          <p:cNvPr id="74" name="Группа 73">
            <a:extLst>
              <a:ext uri="{FF2B5EF4-FFF2-40B4-BE49-F238E27FC236}">
                <a16:creationId xmlns="" xmlns:a16="http://schemas.microsoft.com/office/drawing/2014/main" id="{D91E8037-A431-44C5-A9AB-84D772419248}"/>
              </a:ext>
            </a:extLst>
          </p:cNvPr>
          <p:cNvGrpSpPr/>
          <p:nvPr/>
        </p:nvGrpSpPr>
        <p:grpSpPr>
          <a:xfrm>
            <a:off x="6623908" y="5449793"/>
            <a:ext cx="504055" cy="282954"/>
            <a:chOff x="2245898" y="999068"/>
            <a:chExt cx="574690" cy="450909"/>
          </a:xfrm>
        </p:grpSpPr>
        <p:sp>
          <p:nvSpPr>
            <p:cNvPr id="75" name="Нашивка 74">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76" name="Нашивка 75">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sp>
        <p:nvSpPr>
          <p:cNvPr id="42" name="TextBox 41"/>
          <p:cNvSpPr txBox="1"/>
          <p:nvPr/>
        </p:nvSpPr>
        <p:spPr>
          <a:xfrm>
            <a:off x="11776233" y="6304359"/>
            <a:ext cx="276038" cy="307777"/>
          </a:xfrm>
          <a:prstGeom prst="rect">
            <a:avLst/>
          </a:prstGeom>
          <a:noFill/>
        </p:spPr>
        <p:txBody>
          <a:bodyPr wrap="none" rtlCol="0">
            <a:spAutoFit/>
          </a:bodyPr>
          <a:lstStyle/>
          <a:p>
            <a:r>
              <a:rPr lang="ru-RU" sz="1400" dirty="0" smtClean="0"/>
              <a:t>9</a:t>
            </a:r>
            <a:endParaRPr lang="ru-RU" sz="1400" dirty="0"/>
          </a:p>
        </p:txBody>
      </p:sp>
    </p:spTree>
    <p:extLst>
      <p:ext uri="{BB962C8B-B14F-4D97-AF65-F5344CB8AC3E}">
        <p14:creationId xmlns:p14="http://schemas.microsoft.com/office/powerpoint/2010/main" val="896590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9481</TotalTime>
  <Words>2956</Words>
  <Application>Microsoft Office PowerPoint</Application>
  <PresentationFormat>Широкоэкранный</PresentationFormat>
  <Paragraphs>451</Paragraphs>
  <Slides>24</Slides>
  <Notes>13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24</vt:i4>
      </vt:variant>
    </vt:vector>
  </HeadingPairs>
  <TitlesOfParts>
    <vt:vector size="34" baseType="lpstr">
      <vt:lpstr>Arial</vt:lpstr>
      <vt:lpstr>Calibri</vt:lpstr>
      <vt:lpstr>Calibri Light</vt:lpstr>
      <vt:lpstr>Century Gothic</vt:lpstr>
      <vt:lpstr>DIN Pro Medium</vt:lpstr>
      <vt:lpstr>Tahoma</vt:lpstr>
      <vt:lpstr>Times New Roman</vt:lpstr>
      <vt:lpstr>Verdana</vt:lpstr>
      <vt:lpstr>Wingdings 2</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Мухаммад Шамузаффаров</dc:creator>
  <cp:lastModifiedBy>Евгений В. Мерзляков</cp:lastModifiedBy>
  <cp:revision>228</cp:revision>
  <dcterms:created xsi:type="dcterms:W3CDTF">2020-10-12T11:15:24Z</dcterms:created>
  <dcterms:modified xsi:type="dcterms:W3CDTF">2023-06-27T10:39:36Z</dcterms:modified>
</cp:coreProperties>
</file>