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536" r:id="rId2"/>
    <p:sldId id="492" r:id="rId3"/>
    <p:sldId id="533" r:id="rId4"/>
    <p:sldId id="537" r:id="rId5"/>
    <p:sldId id="496" r:id="rId6"/>
    <p:sldId id="534" r:id="rId7"/>
    <p:sldId id="485" r:id="rId8"/>
    <p:sldId id="535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F2A492"/>
    <a:srgbClr val="EB4747"/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598" autoAdjust="0"/>
  </p:normalViewPr>
  <p:slideViewPr>
    <p:cSldViewPr>
      <p:cViewPr varScale="1">
        <p:scale>
          <a:sx n="71" d="100"/>
          <a:sy n="71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Актуализация ФГОС и программ ДПО </a:t>
          </a:r>
          <a:r>
            <a:rPr lang="ru-RU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соответствие профессиональным стандартам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0BE17-66C6-49D6-9B15-621E27BB8AA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7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Проведение </a:t>
          </a:r>
          <a:r>
            <a:rPr lang="ru-RU" sz="17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независимой оценки квалификаций на соответствие профессиональным стандартам</a:t>
          </a:r>
          <a:endParaRPr lang="ru-RU" sz="17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3" custLinFactNeighborX="-228" custLinFactNeighborY="-18693">
        <dgm:presLayoutVars>
          <dgm:bulletEnabled val="1"/>
        </dgm:presLayoutVars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2" presStyleCnt="3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2" presStyleCnt="3" custScaleY="9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CE2B2-391C-42AD-8E67-B0E15597D3FD}" type="presOf" srcId="{A260BE17-66C6-49D6-9B15-621E27BB8AA8}" destId="{64FED279-CFDE-4521-B72D-A62EE86563F6}" srcOrd="0" destOrd="0" presId="urn:microsoft.com/office/officeart/2005/8/layout/chevron2"/>
    <dgm:cxn modelId="{0A62442D-616D-4F5C-8700-5F648B6C4E09}" type="presOf" srcId="{DF634C0D-500D-4CED-A454-C4BDF7BCAB71}" destId="{02842844-2E50-483D-A5A2-E97785C60DC6}" srcOrd="0" destOrd="0" presId="urn:microsoft.com/office/officeart/2005/8/layout/chevron2"/>
    <dgm:cxn modelId="{46BBCA8C-1533-4213-8669-638743166C98}" type="presOf" srcId="{27CA51D4-465F-4F7A-AD22-2DEBD4EA2EC1}" destId="{7453849F-C955-4245-A5CB-1C1CB84C7FBF}" srcOrd="0" destOrd="0" presId="urn:microsoft.com/office/officeart/2005/8/layout/chevron2"/>
    <dgm:cxn modelId="{09EFA616-A30E-429B-839F-73CA51D61DCB}" type="presOf" srcId="{F3732164-5C4B-4FAB-9DCB-9B3906713856}" destId="{560290B6-6B83-4DE4-A89E-5CD3CB687AB9}" srcOrd="0" destOrd="0" presId="urn:microsoft.com/office/officeart/2005/8/layout/chevron2"/>
    <dgm:cxn modelId="{8C7FD23C-2497-42EC-9C03-691F1D6455E5}" srcId="{F3732164-5C4B-4FAB-9DCB-9B3906713856}" destId="{DF634C0D-500D-4CED-A454-C4BDF7BCAB71}" srcOrd="0" destOrd="0" parTransId="{6FE97C28-1E99-4214-BDE8-6866066D14FD}" sibTransId="{7D20CEB6-D7DB-415D-B922-F3B15A3FD939}"/>
    <dgm:cxn modelId="{F85B359C-1AE3-4142-B6BF-182665745756}" type="presOf" srcId="{8826E27E-344F-43EF-B773-787B463B2B49}" destId="{A23EC147-C44E-43A2-B9C6-E87BDE80DF58}" srcOrd="0" destOrd="0" presId="urn:microsoft.com/office/officeart/2005/8/layout/chevron2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2" destOrd="0" parTransId="{35B7E867-8727-4C5B-B6C3-B074F74049BB}" sibTransId="{10BB08FA-B2CB-4276-B4A1-8E36FB7F9CAA}"/>
    <dgm:cxn modelId="{FC3A5687-63B4-42F0-8576-D8764DCB5301}" type="presOf" srcId="{C90A8CC9-ADD8-4E7A-8068-1693683E5D43}" destId="{8C8F7837-1E3A-4905-8608-36809E0B2A79}" srcOrd="0" destOrd="0" presId="urn:microsoft.com/office/officeart/2005/8/layout/chevron2"/>
    <dgm:cxn modelId="{9250BB84-A3C3-4E56-BDD0-4D57BA678C5C}" srcId="{27CA51D4-465F-4F7A-AD22-2DEBD4EA2EC1}" destId="{F49650C7-25BB-4895-9171-E167187D96BA}" srcOrd="1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A0C4D181-8E47-419B-8C24-BC5DC51B7090}" type="presOf" srcId="{F49650C7-25BB-4895-9171-E167187D96BA}" destId="{7C36CB5A-38E3-42D4-8FE8-569DD73B728E}" srcOrd="0" destOrd="0" presId="urn:microsoft.com/office/officeart/2005/8/layout/chevron2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2981F5F9-7DA6-4039-99BC-CBBC6648DB40}" type="presParOf" srcId="{7453849F-C955-4245-A5CB-1C1CB84C7FBF}" destId="{7231E4E3-88F0-4A44-91A8-6D496F93623C}" srcOrd="0" destOrd="0" presId="urn:microsoft.com/office/officeart/2005/8/layout/chevron2"/>
    <dgm:cxn modelId="{E05B0811-780E-40E3-B2E1-734ECC1FC9DB}" type="presParOf" srcId="{7231E4E3-88F0-4A44-91A8-6D496F93623C}" destId="{560290B6-6B83-4DE4-A89E-5CD3CB687AB9}" srcOrd="0" destOrd="0" presId="urn:microsoft.com/office/officeart/2005/8/layout/chevron2"/>
    <dgm:cxn modelId="{AB447F62-F9BE-49B0-B7EC-F16AF6E55720}" type="presParOf" srcId="{7231E4E3-88F0-4A44-91A8-6D496F93623C}" destId="{02842844-2E50-483D-A5A2-E97785C60DC6}" srcOrd="1" destOrd="0" presId="urn:microsoft.com/office/officeart/2005/8/layout/chevron2"/>
    <dgm:cxn modelId="{2ECD5C6F-85E3-4A43-A77E-753F2FF6E68F}" type="presParOf" srcId="{7453849F-C955-4245-A5CB-1C1CB84C7FBF}" destId="{FDF011F1-204D-43E3-AC41-D3D87DDB8B7C}" srcOrd="1" destOrd="0" presId="urn:microsoft.com/office/officeart/2005/8/layout/chevron2"/>
    <dgm:cxn modelId="{0EDD26F3-8D10-4424-B508-D58D786BB592}" type="presParOf" srcId="{7453849F-C955-4245-A5CB-1C1CB84C7FBF}" destId="{A0A0FED7-8ECB-42F2-AD3C-F7AFA10E5483}" srcOrd="2" destOrd="0" presId="urn:microsoft.com/office/officeart/2005/8/layout/chevron2"/>
    <dgm:cxn modelId="{F2AB1D06-E698-4846-A59C-D4AE930DD7D6}" type="presParOf" srcId="{A0A0FED7-8ECB-42F2-AD3C-F7AFA10E5483}" destId="{7C36CB5A-38E3-42D4-8FE8-569DD73B728E}" srcOrd="0" destOrd="0" presId="urn:microsoft.com/office/officeart/2005/8/layout/chevron2"/>
    <dgm:cxn modelId="{9EC6DF2F-2CFF-4EAC-A0E3-99B2864087D6}" type="presParOf" srcId="{A0A0FED7-8ECB-42F2-AD3C-F7AFA10E5483}" destId="{8C8F7837-1E3A-4905-8608-36809E0B2A79}" srcOrd="1" destOrd="0" presId="urn:microsoft.com/office/officeart/2005/8/layout/chevron2"/>
    <dgm:cxn modelId="{4AA8CD99-2152-479E-8EFB-0E394116B588}" type="presParOf" srcId="{7453849F-C955-4245-A5CB-1C1CB84C7FBF}" destId="{2E409694-C2FA-4515-8AB5-61C5F31B8F09}" srcOrd="3" destOrd="0" presId="urn:microsoft.com/office/officeart/2005/8/layout/chevron2"/>
    <dgm:cxn modelId="{6969DE5F-7A4B-476F-9476-6D4D700792BD}" type="presParOf" srcId="{7453849F-C955-4245-A5CB-1C1CB84C7FBF}" destId="{DD953B3E-1880-482C-BCFA-CD44EBB856E1}" srcOrd="4" destOrd="0" presId="urn:microsoft.com/office/officeart/2005/8/layout/chevron2"/>
    <dgm:cxn modelId="{B115C9CE-A5B3-438F-84C8-DA15DCDDB428}" type="presParOf" srcId="{DD953B3E-1880-482C-BCFA-CD44EBB856E1}" destId="{A23EC147-C44E-43A2-B9C6-E87BDE80DF58}" srcOrd="0" destOrd="0" presId="urn:microsoft.com/office/officeart/2005/8/layout/chevron2"/>
    <dgm:cxn modelId="{3F79CA95-B717-4C04-B23E-F3D295BBD561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245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5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8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0981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info@nostroy.ru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nostroy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764704"/>
            <a:ext cx="9144000" cy="5328592"/>
          </a:xfrm>
          <a:prstGeom prst="rect">
            <a:avLst/>
          </a:prstGeom>
        </p:spPr>
      </p:pic>
      <p:sp>
        <p:nvSpPr>
          <p:cNvPr id="4" name="AutoShape 2" descr="ÐÐ°ÑÑÐ¸Ð½ÐºÐ¸ Ð¿Ð¾ Ð·Ð°Ð¿ÑÐ¾ÑÑ Ð¼Ð¾ÑÐºÐ²Ð°-ÑÐ¸ÑÐ¸ Ð¿Ð°Ð½Ð¾ÑÐ°Ð¼Ð°"/>
          <p:cNvSpPr>
            <a:spLocks noChangeAspect="1" noChangeArrowheads="1"/>
          </p:cNvSpPr>
          <p:nvPr/>
        </p:nvSpPr>
        <p:spPr bwMode="auto">
          <a:xfrm>
            <a:off x="58341" y="803077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291" y="3312324"/>
            <a:ext cx="6622256" cy="1615827"/>
          </a:xfrm>
          <a:prstGeom prst="rect">
            <a:avLst/>
          </a:prstGeom>
          <a:solidFill>
            <a:srgbClr val="013667">
              <a:alpha val="67059"/>
            </a:srgbClr>
          </a:solidFill>
          <a:ln w="1270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С</a:t>
            </a:r>
            <a:r>
              <a:rPr lang="ru-RU" sz="3300" b="1" dirty="0" smtClean="0">
                <a:solidFill>
                  <a:schemeClr val="bg1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овет по профессиональным квалификациям </a:t>
            </a:r>
          </a:p>
          <a:p>
            <a:pPr algn="ctr"/>
            <a:r>
              <a:rPr lang="ru-RU" sz="3300" b="1" dirty="0" smtClean="0">
                <a:solidFill>
                  <a:schemeClr val="bg1"/>
                </a:solidFill>
                <a:latin typeface="Helvetica Light"/>
                <a:ea typeface="Helvetica Light"/>
                <a:cs typeface="MV Boli" panose="02000500030200090000" pitchFamily="2" charset="0"/>
              </a:rPr>
              <a:t>в строительстве</a:t>
            </a:r>
            <a:endParaRPr lang="ru-RU" sz="3300" b="1" dirty="0">
              <a:solidFill>
                <a:schemeClr val="bg1"/>
              </a:solidFill>
              <a:latin typeface="Helvetica Light"/>
              <a:ea typeface="Helvetica Light"/>
              <a:cs typeface="MV Boli" panose="02000500030200090000" pitchFamily="2" charset="0"/>
              <a:sym typeface="Helvetica Ligh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65178" y="2078266"/>
            <a:ext cx="1681215" cy="669414"/>
          </a:xfrm>
          <a:prstGeom prst="rect">
            <a:avLst/>
          </a:prstGeom>
          <a:solidFill>
            <a:srgbClr val="013667">
              <a:alpha val="56078"/>
            </a:srgbClr>
          </a:solidFill>
          <a:ln w="1270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u-RU" sz="3750" b="1" dirty="0">
              <a:solidFill>
                <a:schemeClr val="bg1"/>
              </a:solidFill>
              <a:latin typeface="Helvetica Light"/>
              <a:ea typeface="Helvetica Light"/>
              <a:cs typeface="MV Boli" panose="02000500030200090000" pitchFamily="2" charset="0"/>
              <a:sym typeface="Helvetica Light"/>
            </a:endParaRPr>
          </a:p>
        </p:txBody>
      </p:sp>
      <p:pic>
        <p:nvPicPr>
          <p:cNvPr id="73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8597" y="1556792"/>
            <a:ext cx="1828797" cy="1305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2732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1" y="3216396"/>
            <a:ext cx="6303944" cy="11597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1520" y="168661"/>
            <a:ext cx="7920880" cy="898467"/>
          </a:xfrm>
        </p:spPr>
        <p:txBody>
          <a:bodyPr>
            <a:noAutofit/>
          </a:bodyPr>
          <a:lstStyle/>
          <a:p>
            <a:pPr indent="342900" defTabSz="6858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Национальная система квалификаций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3846" y="3210119"/>
            <a:ext cx="6617865" cy="11512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совет при Президенте Российской Федерации по профессиональным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 </a:t>
            </a: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(Создан Указом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16 апреля 2014 г. 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249)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1773" y="4897366"/>
            <a:ext cx="2176559" cy="1368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строительстве </a:t>
            </a:r>
          </a:p>
          <a:p>
            <a:pPr algn="ctr">
              <a:defRPr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(создан 29.07.2014 на базе НОСТРОЙ)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63846" y="1244251"/>
            <a:ext cx="6574589" cy="14596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03.07.2016 № 238-ФЗ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независимой оценке квалификаций» </a:t>
            </a:r>
            <a:endParaRPr lang="ru-RU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5351" y="1245313"/>
            <a:ext cx="1518495" cy="14585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1" y="1309918"/>
            <a:ext cx="993048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905680" y="4895090"/>
            <a:ext cx="1618120" cy="13704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21.05.2020 г. создано</a:t>
            </a: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38 Советов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5400000">
            <a:off x="4339640" y="2713992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4339640" y="4379829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8661"/>
            <a:ext cx="995908" cy="711987"/>
          </a:xfrm>
          <a:prstGeom prst="rect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078850"/>
            <a:ext cx="6984775" cy="44019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Совета по профессиональным квалификациям в строительстве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319984"/>
            <a:ext cx="1278142" cy="29173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Разработано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стандарта, 3 проекта профессиональных стандартов находятся на стадии обсуждении,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проекта профессиональных стандартов находятся в процессе актуализации</a:t>
            </a:r>
          </a:p>
          <a:p>
            <a:pPr algn="ctr">
              <a:defRPr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Актуализировано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стандарта в области строительства, в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. «Организатор строительного производства»</a:t>
            </a:r>
          </a:p>
          <a:p>
            <a:pPr algn="ctr">
              <a:defRPr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Отраслевая рамка квалификаций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20895" y="3319984"/>
            <a:ext cx="1203034" cy="29173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 присвоен статус центра оценки квалификации по 115 квалификациям</a:t>
            </a: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Сформировано и внесено в Реестр сведений о проведении независимой оценки квалификации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158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квалификаций</a:t>
            </a:r>
          </a:p>
          <a:p>
            <a:pPr algn="ctr">
              <a:defRPr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Разработаны оценочные средства по квалификациям «Организатор строительного производства 7 </a:t>
            </a:r>
            <a:r>
              <a:rPr lang="ru-RU" sz="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ур.кв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.», 89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примеров оценочных средств</a:t>
            </a:r>
          </a:p>
          <a:p>
            <a:pPr algn="ctr">
              <a:defRPr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человек прошли независимую оценку квалификаций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42699" y="3329062"/>
            <a:ext cx="993365" cy="29082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Участие в сотрудничестве с Минтрудом России и Национальным агентством развития квалификаций в разработке информационно-справочного ресурса «Справочник востребованных на рынке труда, новых и перспективных профессий»</a:t>
            </a:r>
          </a:p>
          <a:p>
            <a:pPr algn="ctr">
              <a:defRPr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Организовано описание 51 строительной профессии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28084" y="3329063"/>
            <a:ext cx="1548172" cy="29082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750">
                <a:latin typeface="Arial" panose="020B0604020202020204" pitchFamily="34" charset="0"/>
                <a:cs typeface="Arial" panose="020B0604020202020204" pitchFamily="34" charset="0"/>
              </a:rPr>
              <a:t>экспертиза </a:t>
            </a:r>
            <a:r>
              <a:rPr lang="ru-RU" sz="75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стандартов (ФГОС), проведена экспертиза 26 примерных основных образовательных программ (ПООП) поступивших от Учебно-методических объединений в области строительства</a:t>
            </a:r>
          </a:p>
          <a:p>
            <a:pPr algn="ctr">
              <a:defRPr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типовая программа повышения квалификации «Организация строительства», ориентированная на специалистов по организации строительства, включаемых в Национальный реестр специалистов в области строительства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679726" y="2525856"/>
            <a:ext cx="348539" cy="3631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3148142" y="2532358"/>
            <a:ext cx="348539" cy="3631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21321" y="2531491"/>
            <a:ext cx="348539" cy="3631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927901" y="2511744"/>
            <a:ext cx="348539" cy="3631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87624" y="2909682"/>
            <a:ext cx="1278142" cy="40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20895" y="2909682"/>
            <a:ext cx="1203034" cy="40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084" y="2919556"/>
            <a:ext cx="1548172" cy="39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latin typeface="Arial" panose="020B0604020202020204" pitchFamily="34" charset="0"/>
                <a:cs typeface="Arial" panose="020B0604020202020204" pitchFamily="34" charset="0"/>
              </a:rPr>
              <a:t>Экспертиза ФГОС и ПООП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42699" y="2909682"/>
            <a:ext cx="993365" cy="40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рынка труда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85141" y="3329062"/>
            <a:ext cx="1087259" cy="29082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Соглашением между НОСТРОЙ, ОМОР «РСС», НОПРИЗ, АСВ организована работа по профессионально-общественной аккредитации профессиональных образовательных программ и общественной аккредитации образовательных организаций в градостроительной деятельности. </a:t>
            </a:r>
          </a:p>
          <a:p>
            <a:pPr algn="ctr">
              <a:defRPr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Аккредитовано 6 образовательных программ.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85141" y="2921977"/>
            <a:ext cx="1087258" cy="39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Профессионально-общественная аккредитация</a:t>
            </a: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7412169" y="2531491"/>
            <a:ext cx="348539" cy="3631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95" y="892324"/>
            <a:ext cx="53149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1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755576" y="188189"/>
            <a:ext cx="7410188" cy="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indent="342900"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Профессиональные квалификации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1919" y="1340768"/>
            <a:ext cx="4896545" cy="43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области строительства,)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и актуализации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профессиональных стандартов.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стадии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обсуждения</a:t>
            </a:r>
            <a:endParaRPr lang="ru-RU" alt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Сформировано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квалификаций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целей независимой оценки квалификаций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sroarmo.ru/sites/default/files/field/image/photodune-12320136-red-ring-binder-with-inscription-new-instructions-xs-pro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" y="1935389"/>
            <a:ext cx="2973373" cy="31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68661"/>
            <a:ext cx="995908" cy="711987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/>
          </p:nvPr>
        </p:nvGraphicFramePr>
        <p:xfrm>
          <a:off x="323528" y="2636912"/>
          <a:ext cx="849719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91204" y="180149"/>
            <a:ext cx="8785225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Механизмы внедрения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профессиональных стандартов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Строительная отрасль должна в существенной степени формировать требования к специалисту, с этой задачей можно справится 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участия профессионального сообщества 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следующих процессах: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168661"/>
            <a:ext cx="995908" cy="711987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7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1804" y="1750995"/>
            <a:ext cx="6172200" cy="4021094"/>
          </a:xfrm>
        </p:spPr>
        <p:txBody>
          <a:bodyPr/>
          <a:lstStyle/>
          <a:p>
            <a:pPr marL="0" indent="0">
              <a:buNone/>
              <a:tabLst>
                <a:tab pos="66675" algn="l"/>
              </a:tabLst>
            </a:pPr>
            <a:endParaRPr lang="ru-RU" sz="1050" dirty="0"/>
          </a:p>
          <a:p>
            <a:pPr marL="0" indent="0">
              <a:buNone/>
              <a:tabLst>
                <a:tab pos="66675" algn="l"/>
              </a:tabLst>
            </a:pPr>
            <a:endParaRPr lang="ru-RU" sz="1050" dirty="0"/>
          </a:p>
          <a:p>
            <a:pPr>
              <a:buNone/>
            </a:pPr>
            <a:endParaRPr lang="ru-RU" sz="1200" dirty="0"/>
          </a:p>
        </p:txBody>
      </p:sp>
      <p:sp>
        <p:nvSpPr>
          <p:cNvPr id="4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4078" y="880648"/>
            <a:ext cx="62399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Промежуточные результаты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по созданию 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ЦОКов</a:t>
            </a:r>
            <a:endParaRPr lang="ru-RU" sz="28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 descr="https://upload.wikimedia.org/wikipedia/commons/thumb/d/db/Map_of_Russian_districts,_2014-03-21.svg/698px-Map_of_Russian_districts,_2014-03-2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27" y="2411364"/>
            <a:ext cx="7109166" cy="3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4130" y="5495991"/>
            <a:ext cx="795622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8296" y="4127193"/>
            <a:ext cx="1133794" cy="15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8963" y="5059668"/>
            <a:ext cx="65698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46917" y="4711373"/>
            <a:ext cx="1117188" cy="1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1315856" y="1804180"/>
            <a:ext cx="6534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в строительстве принято решение о наделении полномочиями ЦОК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32 городах Российской Федерации</a:t>
            </a:r>
            <a:endParaRPr lang="ru-RU" altLang="ru-RU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8004" y="5050248"/>
            <a:ext cx="899825" cy="15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27326" y="4429074"/>
            <a:ext cx="596013" cy="179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28496" y="4951657"/>
            <a:ext cx="486054" cy="158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Уфа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85946" y="5387302"/>
            <a:ext cx="721286" cy="10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21673" y="5307741"/>
            <a:ext cx="842638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76541" y="4534220"/>
            <a:ext cx="752181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35618" y="4678622"/>
            <a:ext cx="842638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Ижевск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4477" y="4947026"/>
            <a:ext cx="630302" cy="15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29462" y="4443585"/>
            <a:ext cx="710672" cy="158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35147" y="5189956"/>
            <a:ext cx="648072" cy="1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Томск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95614" y="5474148"/>
            <a:ext cx="660363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10558" y="4771238"/>
            <a:ext cx="994096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07493" y="4629595"/>
            <a:ext cx="713974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Воронеж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74125" y="5060117"/>
            <a:ext cx="746616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76679" y="5147738"/>
            <a:ext cx="804545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52956" y="3682285"/>
            <a:ext cx="747492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10490" y="5225385"/>
            <a:ext cx="901471" cy="15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16326" y="4809051"/>
            <a:ext cx="964898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Симферополь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56741" y="4850152"/>
            <a:ext cx="657809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Саранск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83221" y="5219310"/>
            <a:ext cx="636853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Абакан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61107" y="5055429"/>
            <a:ext cx="767463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Челябинск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51249" y="5380348"/>
            <a:ext cx="700873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Иркутск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17063" y="4953042"/>
            <a:ext cx="1073051" cy="153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Ростов-на -Дону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04078" y="5262054"/>
            <a:ext cx="707399" cy="15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Грозный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20811" y="4297037"/>
            <a:ext cx="732145" cy="15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Смоленс</a:t>
            </a:r>
            <a:endParaRPr lang="ru-RU" sz="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94691" y="5170217"/>
            <a:ext cx="630302" cy="15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Саратов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62762" y="4587632"/>
            <a:ext cx="630302" cy="15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Пермь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68661"/>
            <a:ext cx="995908" cy="7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28792" cy="773222"/>
          </a:xfrm>
        </p:spPr>
        <p:txBody>
          <a:bodyPr>
            <a:noAutofit/>
          </a:bodyPr>
          <a:lstStyle/>
          <a:p>
            <a:pPr defTabSz="685800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Текущая деятельность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ближайшие планы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2719" y="1358146"/>
            <a:ext cx="7401159" cy="744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стандартов в области строительства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6644" y="5030962"/>
            <a:ext cx="7401490" cy="658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Популяризация строительных профессий, включая конкурсы профессионального мастерства. Мониторинг новых профессий и актуализация ГИС «Справочник профессий»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2388" y="2537868"/>
            <a:ext cx="7415004" cy="917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в актуализации федеральных государственных образовательных стандартов, разработка рекомендуемых программ профессионального образования и обучения в области строительства. Профессионально-общественная аккредитация образовательных программ и образовательных организаций в области строительства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6644" y="3870206"/>
            <a:ext cx="7416741" cy="723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Организация проведения независимой оценки квалификации в области </a:t>
            </a:r>
            <a:r>
              <a:rPr lang="ru-RU" b="1" dirty="0" smtClean="0"/>
              <a:t>строительства</a:t>
            </a:r>
            <a:endParaRPr lang="ru-RU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741105" y="2179361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низ 17"/>
          <p:cNvSpPr/>
          <p:nvPr/>
        </p:nvSpPr>
        <p:spPr>
          <a:xfrm>
            <a:off x="4750848" y="3538290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4735361" y="4680544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68661"/>
            <a:ext cx="995908" cy="711987"/>
          </a:xfrm>
          <a:prstGeom prst="rect">
            <a:avLst/>
          </a:prstGeom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Contacts"/>
          <p:cNvSpPr txBox="1"/>
          <p:nvPr/>
        </p:nvSpPr>
        <p:spPr>
          <a:xfrm>
            <a:off x="1094391" y="3525915"/>
            <a:ext cx="1331789" cy="43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250" dirty="0"/>
              <a:t>Контакты</a:t>
            </a:r>
            <a:endParaRPr sz="2250" dirty="0"/>
          </a:p>
        </p:txBody>
      </p:sp>
      <p:pic>
        <p:nvPicPr>
          <p:cNvPr id="4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391" y="2271822"/>
            <a:ext cx="1361271" cy="9715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"/>
          <p:cNvSpPr/>
          <p:nvPr/>
        </p:nvSpPr>
        <p:spPr>
          <a:xfrm>
            <a:off x="3607444" y="1644388"/>
            <a:ext cx="2018415" cy="1599022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6" name="123242 Moscow, Russian Federation…"/>
          <p:cNvSpPr txBox="1"/>
          <p:nvPr/>
        </p:nvSpPr>
        <p:spPr>
          <a:xfrm>
            <a:off x="3734666" y="2615054"/>
            <a:ext cx="1874689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750" dirty="0"/>
              <a:t>123242 </a:t>
            </a:r>
            <a:r>
              <a:rPr lang="ru-RU" sz="750" dirty="0"/>
              <a:t>Российская Федерация, Москва, ул. Малая Грузинская, д. 3</a:t>
            </a:r>
            <a:endParaRPr sz="750" dirty="0"/>
          </a:p>
        </p:txBody>
      </p:sp>
      <p:sp>
        <p:nvSpPr>
          <p:cNvPr id="7" name="Прямоугольник"/>
          <p:cNvSpPr/>
          <p:nvPr/>
        </p:nvSpPr>
        <p:spPr>
          <a:xfrm>
            <a:off x="5883531" y="1644388"/>
            <a:ext cx="2018415" cy="1599022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8" name="Tel / fax…"/>
          <p:cNvSpPr txBox="1"/>
          <p:nvPr/>
        </p:nvSpPr>
        <p:spPr>
          <a:xfrm>
            <a:off x="6010752" y="2607717"/>
            <a:ext cx="1874690" cy="46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50" dirty="0"/>
              <a:t>Тел.</a:t>
            </a:r>
            <a:r>
              <a:rPr lang="en-US" sz="750" dirty="0"/>
              <a:t>/</a:t>
            </a:r>
            <a:r>
              <a:rPr lang="ru-RU" sz="750" dirty="0"/>
              <a:t>факс</a:t>
            </a:r>
            <a:endParaRPr sz="750" dirty="0"/>
          </a:p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750" dirty="0"/>
              <a:t>+7 (495) 987-31-50</a:t>
            </a:r>
          </a:p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750" dirty="0"/>
              <a:t>+7 (495) 987-31-49</a:t>
            </a:r>
          </a:p>
        </p:txBody>
      </p:sp>
      <p:sp>
        <p:nvSpPr>
          <p:cNvPr id="9" name="Прямоугольник"/>
          <p:cNvSpPr/>
          <p:nvPr/>
        </p:nvSpPr>
        <p:spPr>
          <a:xfrm>
            <a:off x="3607443" y="3519340"/>
            <a:ext cx="2018415" cy="1599022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0" name="E-mail: info@nostroy.ru"/>
          <p:cNvSpPr txBox="1"/>
          <p:nvPr/>
        </p:nvSpPr>
        <p:spPr>
          <a:xfrm>
            <a:off x="3734665" y="4551918"/>
            <a:ext cx="1874690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750"/>
              <a:t>E-mail:</a:t>
            </a:r>
            <a:br>
              <a:rPr sz="750"/>
            </a:br>
            <a:r>
              <a:rPr sz="75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info@nostroy.ru</a:t>
            </a:r>
          </a:p>
        </p:txBody>
      </p:sp>
      <p:sp>
        <p:nvSpPr>
          <p:cNvPr id="11" name="Прямоугольник"/>
          <p:cNvSpPr/>
          <p:nvPr/>
        </p:nvSpPr>
        <p:spPr>
          <a:xfrm>
            <a:off x="5883531" y="3519340"/>
            <a:ext cx="2018415" cy="1599022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2" name="www.nostroy.ru"/>
          <p:cNvSpPr txBox="1"/>
          <p:nvPr/>
        </p:nvSpPr>
        <p:spPr>
          <a:xfrm>
            <a:off x="6010752" y="4692606"/>
            <a:ext cx="1874690" cy="19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"/>
              </a:defRPr>
            </a:lvl1pPr>
          </a:lstStyle>
          <a:p>
            <a:r>
              <a:rPr sz="750">
                <a:hlinkClick r:id="rId4"/>
              </a:rPr>
              <a:t>www.nostroy.ru</a:t>
            </a:r>
          </a:p>
        </p:txBody>
      </p:sp>
      <p:pic>
        <p:nvPicPr>
          <p:cNvPr id="13" name="image49.png" descr="image4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3796" y="3647218"/>
            <a:ext cx="364335" cy="364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50.png" descr="image5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21885" y="1763234"/>
            <a:ext cx="426259" cy="426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51.png" descr="image5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24554" y="1767162"/>
            <a:ext cx="218699" cy="364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52.png" descr="image5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09301" y="3663067"/>
            <a:ext cx="426259" cy="3231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75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12405</TotalTime>
  <Words>526</Words>
  <Application>Microsoft Office PowerPoint</Application>
  <PresentationFormat>Экран (4:3)</PresentationFormat>
  <Paragraphs>107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Gotham Pro Light Regular</vt:lpstr>
      <vt:lpstr>Helvetica Light</vt:lpstr>
      <vt:lpstr>MV Boli</vt:lpstr>
      <vt:lpstr>Times New Roman</vt:lpstr>
      <vt:lpstr>Тема Office</vt:lpstr>
      <vt:lpstr>Презентация PowerPoint</vt:lpstr>
      <vt:lpstr>Национальная система квалификаций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Текущая деятельность /  ближайшие планы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Халилова Елена Николаевна</cp:lastModifiedBy>
  <cp:revision>316</cp:revision>
  <cp:lastPrinted>2019-10-14T08:21:54Z</cp:lastPrinted>
  <dcterms:created xsi:type="dcterms:W3CDTF">2015-04-01T11:10:58Z</dcterms:created>
  <dcterms:modified xsi:type="dcterms:W3CDTF">2020-05-25T08:14:04Z</dcterms:modified>
</cp:coreProperties>
</file>