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71" r:id="rId2"/>
    <p:sldId id="272" r:id="rId3"/>
    <p:sldId id="297" r:id="rId4"/>
    <p:sldId id="288" r:id="rId5"/>
    <p:sldId id="290" r:id="rId6"/>
    <p:sldId id="287" r:id="rId7"/>
    <p:sldId id="286" r:id="rId8"/>
    <p:sldId id="291" r:id="rId9"/>
    <p:sldId id="293" r:id="rId10"/>
    <p:sldId id="294" r:id="rId11"/>
    <p:sldId id="296" r:id="rId12"/>
    <p:sldId id="295" r:id="rId13"/>
  </p:sldIdLst>
  <p:sldSz cx="12192000" cy="6858000"/>
  <p:notesSz cx="6669088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napToGrid="0">
      <p:cViewPr>
        <p:scale>
          <a:sx n="60" d="100"/>
          <a:sy n="60" d="100"/>
        </p:scale>
        <p:origin x="2048" y="9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D69B38-0044-4B84-8EE9-141CD327157C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7760C35-1BD7-403A-86B7-9C311A53B137}">
      <dgm:prSet phldrT="[Текст]"/>
      <dgm:spPr>
        <a:solidFill>
          <a:srgbClr val="0070C0"/>
        </a:solidFill>
      </dgm:spPr>
      <dgm:t>
        <a:bodyPr/>
        <a:lstStyle/>
        <a:p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Национальный реестр специалистов в области строительства (НРС)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8FE03A-4FF7-4022-AE20-95DB75813305}" type="parTrans" cxnId="{A377FC9D-498D-46AE-9050-361C05037BBD}">
      <dgm:prSet/>
      <dgm:spPr/>
      <dgm:t>
        <a:bodyPr/>
        <a:lstStyle/>
        <a:p>
          <a:endParaRPr lang="ru-RU"/>
        </a:p>
      </dgm:t>
    </dgm:pt>
    <dgm:pt modelId="{99CD305A-4F69-41D6-9A6D-E0909E654CEB}" type="sibTrans" cxnId="{A377FC9D-498D-46AE-9050-361C05037BBD}">
      <dgm:prSet/>
      <dgm:spPr/>
      <dgm:t>
        <a:bodyPr/>
        <a:lstStyle/>
        <a:p>
          <a:endParaRPr lang="ru-RU"/>
        </a:p>
      </dgm:t>
    </dgm:pt>
    <dgm:pt modelId="{0757CA58-FE92-4EFE-8ADA-70FB6A7D41E7}">
      <dgm:prSet phldrT="[Текст]"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ФИО</a:t>
          </a:r>
          <a:endParaRPr lang="ru-RU" sz="3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F35628-4CB0-40B8-9604-6D7CEEFA39D9}" type="parTrans" cxnId="{BF8647C6-DC1F-47C5-BA04-D4DC5ECFCEEB}">
      <dgm:prSet/>
      <dgm:spPr/>
      <dgm:t>
        <a:bodyPr/>
        <a:lstStyle/>
        <a:p>
          <a:endParaRPr lang="ru-RU"/>
        </a:p>
      </dgm:t>
    </dgm:pt>
    <dgm:pt modelId="{D5BC96C0-215A-4E07-8949-3D702DD9C486}" type="sibTrans" cxnId="{BF8647C6-DC1F-47C5-BA04-D4DC5ECFCEEB}">
      <dgm:prSet/>
      <dgm:spPr/>
      <dgm:t>
        <a:bodyPr/>
        <a:lstStyle/>
        <a:p>
          <a:endParaRPr lang="ru-RU"/>
        </a:p>
      </dgm:t>
    </dgm:pt>
    <dgm:pt modelId="{71FF00D7-D1DA-4E5D-A61B-1328902610C4}">
      <dgm:prSet phldrT="[Текст]"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Вид осуществляемых физ. лицом работ в </a:t>
          </a:r>
          <a:r>
            <a: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соответствии с квалификационным стандартом</a:t>
          </a:r>
        </a:p>
      </dgm:t>
    </dgm:pt>
    <dgm:pt modelId="{A0AC590F-A3EF-477E-BD2D-FC1347982460}" type="parTrans" cxnId="{776BB7A4-FDB6-4BDC-812D-98E41E74815F}">
      <dgm:prSet/>
      <dgm:spPr/>
      <dgm:t>
        <a:bodyPr/>
        <a:lstStyle/>
        <a:p>
          <a:endParaRPr lang="ru-RU"/>
        </a:p>
      </dgm:t>
    </dgm:pt>
    <dgm:pt modelId="{CE0E8C1F-6327-4902-9A9E-C143A14A0C88}" type="sibTrans" cxnId="{776BB7A4-FDB6-4BDC-812D-98E41E74815F}">
      <dgm:prSet/>
      <dgm:spPr/>
      <dgm:t>
        <a:bodyPr/>
        <a:lstStyle/>
        <a:p>
          <a:endParaRPr lang="ru-RU"/>
        </a:p>
      </dgm:t>
    </dgm:pt>
    <dgm:pt modelId="{A5842E7E-7EA9-4DD0-9545-86F9B16C2F98}">
      <dgm:prSet phldrT="[Текст]"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Дата принятия решения о включении или исключении сведений о физическом лице в национальный реестр специалистов</a:t>
          </a:r>
          <a:endParaRPr lang="ru-RU" sz="2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26CD367-7BC1-442A-A5C8-C8EC3D00898F}" type="parTrans" cxnId="{8C635D71-6560-4839-B970-24D23466F155}">
      <dgm:prSet/>
      <dgm:spPr/>
      <dgm:t>
        <a:bodyPr/>
        <a:lstStyle/>
        <a:p>
          <a:endParaRPr lang="ru-RU"/>
        </a:p>
      </dgm:t>
    </dgm:pt>
    <dgm:pt modelId="{1D8854CF-1714-437E-B565-19D0E2E7535D}" type="sibTrans" cxnId="{8C635D71-6560-4839-B970-24D23466F155}">
      <dgm:prSet/>
      <dgm:spPr/>
      <dgm:t>
        <a:bodyPr/>
        <a:lstStyle/>
        <a:p>
          <a:endParaRPr lang="ru-RU"/>
        </a:p>
      </dgm:t>
    </dgm:pt>
    <dgm:pt modelId="{822B3FB7-3FFA-4E3C-8FD1-489418480465}">
      <dgm:prSet phldrT="[Текст]" custT="1"/>
      <dgm:spPr>
        <a:solidFill>
          <a:srgbClr val="FF0000"/>
        </a:solidFill>
        <a:ln>
          <a:solidFill>
            <a:srgbClr val="002060"/>
          </a:solidFill>
        </a:ln>
      </dgm:spPr>
      <dgm:t>
        <a:bodyPr/>
        <a:lstStyle/>
        <a:p>
          <a:r>
            <a:rPr lang="ru-RU" sz="2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Дополнительная информация</a:t>
          </a:r>
        </a:p>
        <a:p>
          <a:endParaRPr lang="ru-RU" sz="2000" dirty="0" smtClean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(реестровый номер; свидетельство о независимой оценке квалификации, в соответствии с 238-ФЗ от 03.07.16)</a:t>
          </a:r>
          <a:endParaRPr lang="ru-RU" sz="20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7F8925C-6531-461E-95E5-C3E5352B3CF8}" type="parTrans" cxnId="{29C22D14-FD47-42DC-B2A8-34AD3FF4ADF3}">
      <dgm:prSet/>
      <dgm:spPr/>
      <dgm:t>
        <a:bodyPr/>
        <a:lstStyle/>
        <a:p>
          <a:endParaRPr lang="ru-RU"/>
        </a:p>
      </dgm:t>
    </dgm:pt>
    <dgm:pt modelId="{0C8BB584-A47F-4763-9120-B7FD7692B762}" type="sibTrans" cxnId="{29C22D14-FD47-42DC-B2A8-34AD3FF4ADF3}">
      <dgm:prSet/>
      <dgm:spPr/>
      <dgm:t>
        <a:bodyPr/>
        <a:lstStyle/>
        <a:p>
          <a:endParaRPr lang="ru-RU"/>
        </a:p>
      </dgm:t>
    </dgm:pt>
    <dgm:pt modelId="{3059D1D7-BC87-493A-A381-75ED2A986806}">
      <dgm:prSet/>
      <dgm:spPr/>
      <dgm:t>
        <a:bodyPr/>
        <a:lstStyle/>
        <a:p>
          <a:endParaRPr lang="ru-RU"/>
        </a:p>
      </dgm:t>
    </dgm:pt>
    <dgm:pt modelId="{91817091-FC51-4CC7-94F9-19E087CE5BD1}" type="parTrans" cxnId="{6AE163E7-EDB4-4453-B734-163B82F38EEF}">
      <dgm:prSet/>
      <dgm:spPr/>
      <dgm:t>
        <a:bodyPr/>
        <a:lstStyle/>
        <a:p>
          <a:endParaRPr lang="ru-RU"/>
        </a:p>
      </dgm:t>
    </dgm:pt>
    <dgm:pt modelId="{A8920C56-A8AE-440D-960B-08A5A4F51854}" type="sibTrans" cxnId="{6AE163E7-EDB4-4453-B734-163B82F38EEF}">
      <dgm:prSet/>
      <dgm:spPr/>
      <dgm:t>
        <a:bodyPr/>
        <a:lstStyle/>
        <a:p>
          <a:endParaRPr lang="ru-RU"/>
        </a:p>
      </dgm:t>
    </dgm:pt>
    <dgm:pt modelId="{D7A58C66-0DE9-4153-BAE1-088840F9EE6B}">
      <dgm:prSet/>
      <dgm:spPr/>
      <dgm:t>
        <a:bodyPr/>
        <a:lstStyle/>
        <a:p>
          <a:endParaRPr lang="ru-RU"/>
        </a:p>
      </dgm:t>
    </dgm:pt>
    <dgm:pt modelId="{D18CDB87-B102-4280-B4FB-108E5AF83256}" type="parTrans" cxnId="{E983D15A-E577-4E76-961E-3493FE3D4791}">
      <dgm:prSet/>
      <dgm:spPr/>
      <dgm:t>
        <a:bodyPr/>
        <a:lstStyle/>
        <a:p>
          <a:endParaRPr lang="ru-RU"/>
        </a:p>
      </dgm:t>
    </dgm:pt>
    <dgm:pt modelId="{C9124470-7DC9-4631-99B0-C8C81058FE40}" type="sibTrans" cxnId="{E983D15A-E577-4E76-961E-3493FE3D4791}">
      <dgm:prSet/>
      <dgm:spPr/>
      <dgm:t>
        <a:bodyPr/>
        <a:lstStyle/>
        <a:p>
          <a:endParaRPr lang="ru-RU"/>
        </a:p>
      </dgm:t>
    </dgm:pt>
    <dgm:pt modelId="{3F30AD5E-CBDA-40C8-B62B-272B0241DCD9}">
      <dgm:prSet/>
      <dgm:spPr/>
      <dgm:t>
        <a:bodyPr/>
        <a:lstStyle/>
        <a:p>
          <a:endParaRPr lang="ru-RU"/>
        </a:p>
      </dgm:t>
    </dgm:pt>
    <dgm:pt modelId="{CBB3A5BA-829F-42A9-B5CF-2B6729A214EE}" type="parTrans" cxnId="{4FEBCB57-B678-453C-96A0-00EEAF5011C1}">
      <dgm:prSet/>
      <dgm:spPr/>
      <dgm:t>
        <a:bodyPr/>
        <a:lstStyle/>
        <a:p>
          <a:endParaRPr lang="ru-RU"/>
        </a:p>
      </dgm:t>
    </dgm:pt>
    <dgm:pt modelId="{A2BC0582-AD94-49F4-8D3F-CE868906784F}" type="sibTrans" cxnId="{4FEBCB57-B678-453C-96A0-00EEAF5011C1}">
      <dgm:prSet/>
      <dgm:spPr/>
      <dgm:t>
        <a:bodyPr/>
        <a:lstStyle/>
        <a:p>
          <a:endParaRPr lang="ru-RU"/>
        </a:p>
      </dgm:t>
    </dgm:pt>
    <dgm:pt modelId="{37770E54-4120-4F9D-8A6E-378D6400BB0E}">
      <dgm:prSet/>
      <dgm:spPr/>
      <dgm:t>
        <a:bodyPr/>
        <a:lstStyle/>
        <a:p>
          <a:endParaRPr lang="ru-RU"/>
        </a:p>
      </dgm:t>
    </dgm:pt>
    <dgm:pt modelId="{06C10BF6-9753-4C9C-97F1-39F4C15E4C8A}" type="parTrans" cxnId="{58828921-1EB0-480D-A8A1-9E951BDBEFE7}">
      <dgm:prSet/>
      <dgm:spPr/>
      <dgm:t>
        <a:bodyPr/>
        <a:lstStyle/>
        <a:p>
          <a:endParaRPr lang="ru-RU"/>
        </a:p>
      </dgm:t>
    </dgm:pt>
    <dgm:pt modelId="{EC8DCF8C-7F2A-4481-B4B3-FEE5C10C436C}" type="sibTrans" cxnId="{58828921-1EB0-480D-A8A1-9E951BDBEFE7}">
      <dgm:prSet/>
      <dgm:spPr/>
      <dgm:t>
        <a:bodyPr/>
        <a:lstStyle/>
        <a:p>
          <a:endParaRPr lang="ru-RU"/>
        </a:p>
      </dgm:t>
    </dgm:pt>
    <dgm:pt modelId="{A8BCEC27-7B13-4A18-BC40-CE01D551BE5B}">
      <dgm:prSet/>
      <dgm:spPr/>
      <dgm:t>
        <a:bodyPr/>
        <a:lstStyle/>
        <a:p>
          <a:endParaRPr lang="ru-RU"/>
        </a:p>
      </dgm:t>
    </dgm:pt>
    <dgm:pt modelId="{2F6BC6EB-1215-4AF1-8565-E8F43ED1BA9F}" type="parTrans" cxnId="{3FD6C4A4-A3F3-4997-AA9E-0852DBAA9898}">
      <dgm:prSet/>
      <dgm:spPr/>
      <dgm:t>
        <a:bodyPr/>
        <a:lstStyle/>
        <a:p>
          <a:endParaRPr lang="ru-RU"/>
        </a:p>
      </dgm:t>
    </dgm:pt>
    <dgm:pt modelId="{7B807209-706D-49E9-A28F-DEDC28196362}" type="sibTrans" cxnId="{3FD6C4A4-A3F3-4997-AA9E-0852DBAA9898}">
      <dgm:prSet/>
      <dgm:spPr/>
      <dgm:t>
        <a:bodyPr/>
        <a:lstStyle/>
        <a:p>
          <a:endParaRPr lang="ru-RU"/>
        </a:p>
      </dgm:t>
    </dgm:pt>
    <dgm:pt modelId="{84E2FC5C-A85D-4D5A-8E78-7849EDAE1D02}" type="pres">
      <dgm:prSet presAssocID="{39D69B38-0044-4B84-8EE9-141CD327157C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96F7E40-F0E4-4F96-A42E-143D570AFA94}" type="pres">
      <dgm:prSet presAssocID="{67760C35-1BD7-403A-86B7-9C311A53B137}" presName="roof" presStyleLbl="dkBgShp" presStyleIdx="0" presStyleCnt="2"/>
      <dgm:spPr/>
      <dgm:t>
        <a:bodyPr/>
        <a:lstStyle/>
        <a:p>
          <a:endParaRPr lang="ru-RU"/>
        </a:p>
      </dgm:t>
    </dgm:pt>
    <dgm:pt modelId="{B2A58640-B728-43CA-A5BE-8D90B3516E13}" type="pres">
      <dgm:prSet presAssocID="{67760C35-1BD7-403A-86B7-9C311A53B137}" presName="pillars" presStyleCnt="0"/>
      <dgm:spPr/>
    </dgm:pt>
    <dgm:pt modelId="{CD7057EE-C06F-4115-BEFA-9F41421BF972}" type="pres">
      <dgm:prSet presAssocID="{67760C35-1BD7-403A-86B7-9C311A53B137}" presName="pillar1" presStyleLbl="node1" presStyleIdx="0" presStyleCnt="4" custScaleX="755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E0A2BB-6044-41B1-AF47-AF58BE715808}" type="pres">
      <dgm:prSet presAssocID="{71FF00D7-D1DA-4E5D-A61B-1328902610C4}" presName="pillarX" presStyleLbl="node1" presStyleIdx="1" presStyleCnt="4" custScaleX="1195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F54248-FFD4-4696-A203-2BC16AC925EB}" type="pres">
      <dgm:prSet presAssocID="{A5842E7E-7EA9-4DD0-9545-86F9B16C2F98}" presName="pillarX" presStyleLbl="node1" presStyleIdx="2" presStyleCnt="4" custScaleX="109751" custScaleY="100565" custLinFactNeighborX="-404" custLinFactNeighborY="2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D770A5-DEAA-4FC8-9099-0B4866AEB6B9}" type="pres">
      <dgm:prSet presAssocID="{822B3FB7-3FFA-4E3C-8FD1-489418480465}" presName="pillarX" presStyleLbl="node1" presStyleIdx="3" presStyleCnt="4" custLinFactNeighborX="3147" custLinFactNeighborY="1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4BC2C4-44FD-413F-8F46-5DB875860354}" type="pres">
      <dgm:prSet presAssocID="{67760C35-1BD7-403A-86B7-9C311A53B137}" presName="base" presStyleLbl="dkBgShp" presStyleIdx="1" presStyleCnt="2" custScaleX="74924" custLinFactNeighborX="-17796" custLinFactNeighborY="5238"/>
      <dgm:spPr/>
    </dgm:pt>
  </dgm:ptLst>
  <dgm:cxnLst>
    <dgm:cxn modelId="{58828921-1EB0-480D-A8A1-9E951BDBEFE7}" srcId="{39D69B38-0044-4B84-8EE9-141CD327157C}" destId="{37770E54-4120-4F9D-8A6E-378D6400BB0E}" srcOrd="4" destOrd="0" parTransId="{06C10BF6-9753-4C9C-97F1-39F4C15E4C8A}" sibTransId="{EC8DCF8C-7F2A-4481-B4B3-FEE5C10C436C}"/>
    <dgm:cxn modelId="{776BB7A4-FDB6-4BDC-812D-98E41E74815F}" srcId="{67760C35-1BD7-403A-86B7-9C311A53B137}" destId="{71FF00D7-D1DA-4E5D-A61B-1328902610C4}" srcOrd="1" destOrd="0" parTransId="{A0AC590F-A3EF-477E-BD2D-FC1347982460}" sibTransId="{CE0E8C1F-6327-4902-9A9E-C143A14A0C88}"/>
    <dgm:cxn modelId="{C00A5E90-B659-4266-9C14-A60FBA9750E2}" type="presOf" srcId="{A5842E7E-7EA9-4DD0-9545-86F9B16C2F98}" destId="{34F54248-FFD4-4696-A203-2BC16AC925EB}" srcOrd="0" destOrd="0" presId="urn:microsoft.com/office/officeart/2005/8/layout/hList3"/>
    <dgm:cxn modelId="{E983D15A-E577-4E76-961E-3493FE3D4791}" srcId="{39D69B38-0044-4B84-8EE9-141CD327157C}" destId="{D7A58C66-0DE9-4153-BAE1-088840F9EE6B}" srcOrd="2" destOrd="0" parTransId="{D18CDB87-B102-4280-B4FB-108E5AF83256}" sibTransId="{C9124470-7DC9-4631-99B0-C8C81058FE40}"/>
    <dgm:cxn modelId="{E86707DD-A5D2-4819-9DC7-757F6CEDE631}" type="presOf" srcId="{822B3FB7-3FFA-4E3C-8FD1-489418480465}" destId="{5AD770A5-DEAA-4FC8-9099-0B4866AEB6B9}" srcOrd="0" destOrd="0" presId="urn:microsoft.com/office/officeart/2005/8/layout/hList3"/>
    <dgm:cxn modelId="{BF8647C6-DC1F-47C5-BA04-D4DC5ECFCEEB}" srcId="{67760C35-1BD7-403A-86B7-9C311A53B137}" destId="{0757CA58-FE92-4EFE-8ADA-70FB6A7D41E7}" srcOrd="0" destOrd="0" parTransId="{FCF35628-4CB0-40B8-9604-6D7CEEFA39D9}" sibTransId="{D5BC96C0-215A-4E07-8949-3D702DD9C486}"/>
    <dgm:cxn modelId="{3EA24D3D-B747-430F-B769-F5913F14AF8D}" type="presOf" srcId="{67760C35-1BD7-403A-86B7-9C311A53B137}" destId="{296F7E40-F0E4-4F96-A42E-143D570AFA94}" srcOrd="0" destOrd="0" presId="urn:microsoft.com/office/officeart/2005/8/layout/hList3"/>
    <dgm:cxn modelId="{8C635D71-6560-4839-B970-24D23466F155}" srcId="{67760C35-1BD7-403A-86B7-9C311A53B137}" destId="{A5842E7E-7EA9-4DD0-9545-86F9B16C2F98}" srcOrd="2" destOrd="0" parTransId="{926CD367-7BC1-442A-A5C8-C8EC3D00898F}" sibTransId="{1D8854CF-1714-437E-B565-19D0E2E7535D}"/>
    <dgm:cxn modelId="{512126E7-6223-45B2-932B-A2B9DB7CA048}" type="presOf" srcId="{71FF00D7-D1DA-4E5D-A61B-1328902610C4}" destId="{5EE0A2BB-6044-41B1-AF47-AF58BE715808}" srcOrd="0" destOrd="0" presId="urn:microsoft.com/office/officeart/2005/8/layout/hList3"/>
    <dgm:cxn modelId="{A377FC9D-498D-46AE-9050-361C05037BBD}" srcId="{39D69B38-0044-4B84-8EE9-141CD327157C}" destId="{67760C35-1BD7-403A-86B7-9C311A53B137}" srcOrd="0" destOrd="0" parTransId="{738FE03A-4FF7-4022-AE20-95DB75813305}" sibTransId="{99CD305A-4F69-41D6-9A6D-E0909E654CEB}"/>
    <dgm:cxn modelId="{4FEBCB57-B678-453C-96A0-00EEAF5011C1}" srcId="{39D69B38-0044-4B84-8EE9-141CD327157C}" destId="{3F30AD5E-CBDA-40C8-B62B-272B0241DCD9}" srcOrd="3" destOrd="0" parTransId="{CBB3A5BA-829F-42A9-B5CF-2B6729A214EE}" sibTransId="{A2BC0582-AD94-49F4-8D3F-CE868906784F}"/>
    <dgm:cxn modelId="{29C22D14-FD47-42DC-B2A8-34AD3FF4ADF3}" srcId="{67760C35-1BD7-403A-86B7-9C311A53B137}" destId="{822B3FB7-3FFA-4E3C-8FD1-489418480465}" srcOrd="3" destOrd="0" parTransId="{47F8925C-6531-461E-95E5-C3E5352B3CF8}" sibTransId="{0C8BB584-A47F-4763-9120-B7FD7692B762}"/>
    <dgm:cxn modelId="{3FD6C4A4-A3F3-4997-AA9E-0852DBAA9898}" srcId="{39D69B38-0044-4B84-8EE9-141CD327157C}" destId="{A8BCEC27-7B13-4A18-BC40-CE01D551BE5B}" srcOrd="5" destOrd="0" parTransId="{2F6BC6EB-1215-4AF1-8565-E8F43ED1BA9F}" sibTransId="{7B807209-706D-49E9-A28F-DEDC28196362}"/>
    <dgm:cxn modelId="{C4110659-951D-49C1-8E51-92A65D78EDD2}" type="presOf" srcId="{39D69B38-0044-4B84-8EE9-141CD327157C}" destId="{84E2FC5C-A85D-4D5A-8E78-7849EDAE1D02}" srcOrd="0" destOrd="0" presId="urn:microsoft.com/office/officeart/2005/8/layout/hList3"/>
    <dgm:cxn modelId="{BDA18D49-2568-41CD-ADA0-253F294AB463}" type="presOf" srcId="{0757CA58-FE92-4EFE-8ADA-70FB6A7D41E7}" destId="{CD7057EE-C06F-4115-BEFA-9F41421BF972}" srcOrd="0" destOrd="0" presId="urn:microsoft.com/office/officeart/2005/8/layout/hList3"/>
    <dgm:cxn modelId="{6AE163E7-EDB4-4453-B734-163B82F38EEF}" srcId="{39D69B38-0044-4B84-8EE9-141CD327157C}" destId="{3059D1D7-BC87-493A-A381-75ED2A986806}" srcOrd="1" destOrd="0" parTransId="{91817091-FC51-4CC7-94F9-19E087CE5BD1}" sibTransId="{A8920C56-A8AE-440D-960B-08A5A4F51854}"/>
    <dgm:cxn modelId="{855EDABF-F22E-44B0-893A-E139CEC98531}" type="presParOf" srcId="{84E2FC5C-A85D-4D5A-8E78-7849EDAE1D02}" destId="{296F7E40-F0E4-4F96-A42E-143D570AFA94}" srcOrd="0" destOrd="0" presId="urn:microsoft.com/office/officeart/2005/8/layout/hList3"/>
    <dgm:cxn modelId="{600BAFC5-BC13-46A5-8F7B-E5BFC2531F75}" type="presParOf" srcId="{84E2FC5C-A85D-4D5A-8E78-7849EDAE1D02}" destId="{B2A58640-B728-43CA-A5BE-8D90B3516E13}" srcOrd="1" destOrd="0" presId="urn:microsoft.com/office/officeart/2005/8/layout/hList3"/>
    <dgm:cxn modelId="{AEE2C22C-370F-4BB9-BB74-8BA0803E1FEA}" type="presParOf" srcId="{B2A58640-B728-43CA-A5BE-8D90B3516E13}" destId="{CD7057EE-C06F-4115-BEFA-9F41421BF972}" srcOrd="0" destOrd="0" presId="urn:microsoft.com/office/officeart/2005/8/layout/hList3"/>
    <dgm:cxn modelId="{70A6128D-9222-46E9-8A98-0C3CB7896360}" type="presParOf" srcId="{B2A58640-B728-43CA-A5BE-8D90B3516E13}" destId="{5EE0A2BB-6044-41B1-AF47-AF58BE715808}" srcOrd="1" destOrd="0" presId="urn:microsoft.com/office/officeart/2005/8/layout/hList3"/>
    <dgm:cxn modelId="{1BBF71DD-445E-42E0-9364-608820DAC593}" type="presParOf" srcId="{B2A58640-B728-43CA-A5BE-8D90B3516E13}" destId="{34F54248-FFD4-4696-A203-2BC16AC925EB}" srcOrd="2" destOrd="0" presId="urn:microsoft.com/office/officeart/2005/8/layout/hList3"/>
    <dgm:cxn modelId="{19A71CC2-7251-47B5-96FD-CCC2C3877AC4}" type="presParOf" srcId="{B2A58640-B728-43CA-A5BE-8D90B3516E13}" destId="{5AD770A5-DEAA-4FC8-9099-0B4866AEB6B9}" srcOrd="3" destOrd="0" presId="urn:microsoft.com/office/officeart/2005/8/layout/hList3"/>
    <dgm:cxn modelId="{EF3009B3-94B0-46C7-BF80-A592AEEFC83C}" type="presParOf" srcId="{84E2FC5C-A85D-4D5A-8E78-7849EDAE1D02}" destId="{794BC2C4-44FD-413F-8F46-5DB875860354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6F7E40-F0E4-4F96-A42E-143D570AFA94}">
      <dsp:nvSpPr>
        <dsp:cNvPr id="0" name=""/>
        <dsp:cNvSpPr/>
      </dsp:nvSpPr>
      <dsp:spPr>
        <a:xfrm>
          <a:off x="0" y="0"/>
          <a:ext cx="10515600" cy="1739877"/>
        </a:xfrm>
        <a:prstGeom prst="rect">
          <a:avLst/>
        </a:prstGeom>
        <a:solidFill>
          <a:srgbClr val="0070C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Национальный реестр специалистов в области строительства (НРС)</a:t>
          </a:r>
          <a:endParaRPr lang="ru-RU" sz="4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0"/>
        <a:ext cx="10515600" cy="1739877"/>
      </dsp:txXfrm>
    </dsp:sp>
    <dsp:sp modelId="{CD7057EE-C06F-4115-BEFA-9F41421BF972}">
      <dsp:nvSpPr>
        <dsp:cNvPr id="0" name=""/>
        <dsp:cNvSpPr/>
      </dsp:nvSpPr>
      <dsp:spPr>
        <a:xfrm>
          <a:off x="3029" y="1739877"/>
          <a:ext cx="1961204" cy="3653742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ФИО</a:t>
          </a:r>
          <a:endParaRPr lang="ru-RU" sz="32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29" y="1739877"/>
        <a:ext cx="1961204" cy="3653742"/>
      </dsp:txXfrm>
    </dsp:sp>
    <dsp:sp modelId="{5EE0A2BB-6044-41B1-AF47-AF58BE715808}">
      <dsp:nvSpPr>
        <dsp:cNvPr id="0" name=""/>
        <dsp:cNvSpPr/>
      </dsp:nvSpPr>
      <dsp:spPr>
        <a:xfrm>
          <a:off x="1964234" y="1739877"/>
          <a:ext cx="3104196" cy="3653742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Вид осуществляемых физ. лицом работ в </a:t>
          </a:r>
          <a:r>
            <a:rPr lang="ru-RU" sz="2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соответствии с квалификационным стандартом</a:t>
          </a:r>
        </a:p>
      </dsp:txBody>
      <dsp:txXfrm>
        <a:off x="1964234" y="1739877"/>
        <a:ext cx="3104196" cy="3653742"/>
      </dsp:txXfrm>
    </dsp:sp>
    <dsp:sp modelId="{34F54248-FFD4-4696-A203-2BC16AC925EB}">
      <dsp:nvSpPr>
        <dsp:cNvPr id="0" name=""/>
        <dsp:cNvSpPr/>
      </dsp:nvSpPr>
      <dsp:spPr>
        <a:xfrm>
          <a:off x="5057944" y="1740188"/>
          <a:ext cx="2848614" cy="3674386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Дата принятия решения о включении или исключении сведений о физическом лице в национальный реестр специалистов</a:t>
          </a:r>
          <a:endParaRPr lang="ru-RU" sz="2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57944" y="1740188"/>
        <a:ext cx="2848614" cy="3674386"/>
      </dsp:txXfrm>
    </dsp:sp>
    <dsp:sp modelId="{5AD770A5-DEAA-4FC8-9099-0B4866AEB6B9}">
      <dsp:nvSpPr>
        <dsp:cNvPr id="0" name=""/>
        <dsp:cNvSpPr/>
      </dsp:nvSpPr>
      <dsp:spPr>
        <a:xfrm>
          <a:off x="7920074" y="1744042"/>
          <a:ext cx="2595525" cy="3653742"/>
        </a:xfrm>
        <a:prstGeom prst="rect">
          <a:avLst/>
        </a:prstGeom>
        <a:solidFill>
          <a:srgbClr val="FF000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Дополнительная информация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(реестровый номер; свидетельство о независимой оценке квалификации, в соответствии с 238-ФЗ от 03.07.16)</a:t>
          </a:r>
          <a:endParaRPr lang="ru-RU" sz="20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920074" y="1744042"/>
        <a:ext cx="2595525" cy="3653742"/>
      </dsp:txXfrm>
    </dsp:sp>
    <dsp:sp modelId="{794BC2C4-44FD-413F-8F46-5DB875860354}">
      <dsp:nvSpPr>
        <dsp:cNvPr id="0" name=""/>
        <dsp:cNvSpPr/>
      </dsp:nvSpPr>
      <dsp:spPr>
        <a:xfrm>
          <a:off x="0" y="5393620"/>
          <a:ext cx="7878708" cy="405971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6866" y="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C79032-933B-4655-AF23-DA3E226D29D9}" type="datetimeFigureOut">
              <a:rPr lang="ru-RU" smtClean="0"/>
              <a:t>26.06.17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975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6866" y="942975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3AC8DD-779E-47D4-B64A-99EFA2AD8C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569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1F1924-9D30-43AE-8016-513E63A49CE3}" type="datetimeFigureOut">
              <a:rPr lang="ru-RU" smtClean="0"/>
              <a:t>26.06.17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777961"/>
            <a:ext cx="533527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21FC9C-9273-4B87-9DF0-1252247D70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3894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1FC9C-9273-4B87-9DF0-1252247D702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399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52FC3-1E7D-4E23-92C7-E1AAF16E73D3}" type="datetimeFigureOut">
              <a:rPr lang="ru-RU" smtClean="0"/>
              <a:t>26.06.17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8966E-0680-4E27-B7C0-85440F311C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833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52FC3-1E7D-4E23-92C7-E1AAF16E73D3}" type="datetimeFigureOut">
              <a:rPr lang="ru-RU" smtClean="0"/>
              <a:t>26.06.17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8966E-0680-4E27-B7C0-85440F311C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066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52FC3-1E7D-4E23-92C7-E1AAF16E73D3}" type="datetimeFigureOut">
              <a:rPr lang="ru-RU" smtClean="0"/>
              <a:t>26.06.17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8966E-0680-4E27-B7C0-85440F311C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718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52FC3-1E7D-4E23-92C7-E1AAF16E73D3}" type="datetimeFigureOut">
              <a:rPr lang="ru-RU" smtClean="0"/>
              <a:t>26.06.17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8966E-0680-4E27-B7C0-85440F311C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899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52FC3-1E7D-4E23-92C7-E1AAF16E73D3}" type="datetimeFigureOut">
              <a:rPr lang="ru-RU" smtClean="0"/>
              <a:t>26.06.17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8966E-0680-4E27-B7C0-85440F311C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4318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52FC3-1E7D-4E23-92C7-E1AAF16E73D3}" type="datetimeFigureOut">
              <a:rPr lang="ru-RU" smtClean="0"/>
              <a:t>26.06.17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8966E-0680-4E27-B7C0-85440F311C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645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52FC3-1E7D-4E23-92C7-E1AAF16E73D3}" type="datetimeFigureOut">
              <a:rPr lang="ru-RU" smtClean="0"/>
              <a:t>26.06.17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8966E-0680-4E27-B7C0-85440F311C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2993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52FC3-1E7D-4E23-92C7-E1AAF16E73D3}" type="datetimeFigureOut">
              <a:rPr lang="ru-RU" smtClean="0"/>
              <a:t>26.06.17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8966E-0680-4E27-B7C0-85440F311C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085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52FC3-1E7D-4E23-92C7-E1AAF16E73D3}" type="datetimeFigureOut">
              <a:rPr lang="ru-RU" smtClean="0"/>
              <a:t>26.06.17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8966E-0680-4E27-B7C0-85440F311C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1258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52FC3-1E7D-4E23-92C7-E1AAF16E73D3}" type="datetimeFigureOut">
              <a:rPr lang="ru-RU" smtClean="0"/>
              <a:t>26.06.17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8966E-0680-4E27-B7C0-85440F311C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770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52FC3-1E7D-4E23-92C7-E1AAF16E73D3}" type="datetimeFigureOut">
              <a:rPr lang="ru-RU" smtClean="0"/>
              <a:t>26.06.17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8966E-0680-4E27-B7C0-85440F311C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28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52FC3-1E7D-4E23-92C7-E1AAF16E73D3}" type="datetimeFigureOut">
              <a:rPr lang="ru-RU" smtClean="0"/>
              <a:t>26.06.17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8966E-0680-4E27-B7C0-85440F311C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2232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01522" y="3697162"/>
            <a:ext cx="10668000" cy="1655762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Национальный реестр специалистов (НРС).</a:t>
            </a:r>
          </a:p>
          <a:p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Квалификационные требования</a:t>
            </a: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59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 txBox="1">
            <a:spLocks/>
          </p:cNvSpPr>
          <p:nvPr/>
        </p:nvSpPr>
        <p:spPr>
          <a:xfrm>
            <a:off x="798096" y="658204"/>
            <a:ext cx="10515600" cy="42850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к содержанию регламентирующих документов, разрабатываемых Нац. объединениями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404169"/>
              </p:ext>
            </p:extLst>
          </p:nvPr>
        </p:nvGraphicFramePr>
        <p:xfrm>
          <a:off x="192507" y="1295256"/>
          <a:ext cx="11726778" cy="53642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98006"/>
                <a:gridCol w="7828772"/>
              </a:tblGrid>
              <a:tr h="5788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r>
                        <a:rPr lang="ru-RU" sz="2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документов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Рекомендации по содержанию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69318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ru-RU" sz="2400" u="none" dirty="0" smtClean="0"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Регламент ведения НРС </a:t>
                      </a:r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2200" dirty="0" smtClean="0"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Порядок предоставления документов заявителем; </a:t>
                      </a:r>
                      <a:endParaRPr lang="ru-RU" sz="2200" dirty="0" smtClean="0"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indent="-457200" algn="l">
                        <a:buFont typeface="+mj-lt"/>
                        <a:buAutoNum type="arabicPeriod"/>
                      </a:pPr>
                      <a:r>
                        <a:rPr lang="ru-RU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Точки</a:t>
                      </a:r>
                      <a:r>
                        <a:rPr lang="ru-RU" sz="2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приема документов;</a:t>
                      </a:r>
                    </a:p>
                    <a:p>
                      <a:pPr marL="457200" indent="-457200" algn="l">
                        <a:buFont typeface="+mj-lt"/>
                        <a:buAutoNum type="arabicPeriod"/>
                      </a:pPr>
                      <a:r>
                        <a:rPr lang="ru-RU" sz="2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 подачи документов;</a:t>
                      </a:r>
                    </a:p>
                    <a:p>
                      <a:pPr marL="457200" indent="-457200" algn="l">
                        <a:buFont typeface="+mj-lt"/>
                        <a:buAutoNum type="arabicPeriod"/>
                      </a:pPr>
                      <a:r>
                        <a:rPr lang="ru-RU" sz="2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прилагаемых к заявлению документов;</a:t>
                      </a:r>
                    </a:p>
                    <a:p>
                      <a:pPr marL="457200" indent="-457200" algn="l">
                        <a:buFont typeface="+mj-lt"/>
                        <a:buAutoNum type="arabicPeriod"/>
                      </a:pPr>
                      <a:r>
                        <a:rPr lang="ru-RU" sz="2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Требование к хранению документов (архиву);</a:t>
                      </a:r>
                    </a:p>
                    <a:p>
                      <a:pPr marL="457200" indent="-457200" algn="l">
                        <a:buFont typeface="+mj-lt"/>
                        <a:buAutoNum type="arabicPeriod"/>
                      </a:pPr>
                      <a:r>
                        <a:rPr lang="ru-RU" sz="2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Технические требованию к программному продукту; </a:t>
                      </a:r>
                    </a:p>
                    <a:p>
                      <a:pPr marL="457200" indent="-457200" algn="l">
                        <a:buFont typeface="+mj-lt"/>
                        <a:buAutoNum type="arabicPeriod"/>
                      </a:pPr>
                      <a:r>
                        <a:rPr lang="ru-RU" sz="2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 согласия на обработку персональных данных;</a:t>
                      </a:r>
                    </a:p>
                    <a:p>
                      <a:pPr marL="457200" indent="-457200" algn="l">
                        <a:buFont typeface="+mj-lt"/>
                        <a:buAutoNum type="arabicPeriod"/>
                      </a:pPr>
                      <a:r>
                        <a:rPr lang="ru-RU" sz="2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Порядок принятия решений.</a:t>
                      </a:r>
                    </a:p>
                    <a:p>
                      <a:pPr marL="457200" indent="-457200" algn="l">
                        <a:buFont typeface="+mj-lt"/>
                        <a:buAutoNum type="arabicPeriod"/>
                      </a:pPr>
                      <a:r>
                        <a:rPr lang="ru-RU" sz="2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Порядок взаимодействия с СРО и </a:t>
                      </a:r>
                      <a:r>
                        <a:rPr lang="ru-RU" sz="2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гос.органами</a:t>
                      </a:r>
                      <a:r>
                        <a:rPr lang="ru-RU" sz="2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отношении НРС (внесение информации, предоставления сведений).</a:t>
                      </a:r>
                    </a:p>
                    <a:p>
                      <a:pPr marL="457200" indent="-457200" algn="l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Регламент по ведению реестра по несчастным случаям в строительстве (включить информацию о судебных решениях, во исполнение п.9 ст. 55.</a:t>
                      </a:r>
                      <a:r>
                        <a:rPr lang="ru-RU" sz="2200" kern="120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5-1</a:t>
                      </a: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ru-RU" sz="22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05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274974"/>
            <a:ext cx="10515600" cy="78218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программного обеспечения  НРС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1685" y="6144888"/>
            <a:ext cx="107121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может занять от 3 до 6 месяцев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653190"/>
              </p:ext>
            </p:extLst>
          </p:nvPr>
        </p:nvGraphicFramePr>
        <p:xfrm>
          <a:off x="220578" y="2550039"/>
          <a:ext cx="11570369" cy="3479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0877"/>
                <a:gridCol w="4864229"/>
                <a:gridCol w="6035263"/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Открытая</a:t>
                      </a:r>
                      <a:r>
                        <a:rPr lang="ru-RU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часть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Закрытая часть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ФИО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Персонифицирующие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данные (дата рождения, СНИЛС)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осуществляемых работ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Информация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 образовании, повышении квалификации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принятия решения о включении (исключении)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НРС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Общий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таж работы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2361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Иная информация, в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соотвествии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 регламентом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Специальный стаж работы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4214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разрешения на работу (для иностранных граждан)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Данные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 работодателе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Информация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 фактах привлечения к ответственности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20578" y="940125"/>
            <a:ext cx="11827043" cy="143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Прежде всего необходима разработка ТЗ к программному обеспечению НРС</a:t>
            </a:r>
          </a:p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Технические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требования к программному продукту должны включать в себя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Требования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интерфейсу продукта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Структура содержания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(требования к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личным кабинетам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администратора,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координатора)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99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 txBox="1">
            <a:spLocks/>
          </p:cNvSpPr>
          <p:nvPr/>
        </p:nvSpPr>
        <p:spPr>
          <a:xfrm>
            <a:off x="519537" y="3482320"/>
            <a:ext cx="11065042" cy="42850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5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5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2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174089"/>
            <a:ext cx="11876314" cy="78218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разработать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дорожную карту по подготовке документов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Национального реестра специалистов (НРС)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234430"/>
              </p:ext>
            </p:extLst>
          </p:nvPr>
        </p:nvGraphicFramePr>
        <p:xfrm>
          <a:off x="131537" y="1404283"/>
          <a:ext cx="11858693" cy="53565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9410"/>
                <a:gridCol w="7215166"/>
                <a:gridCol w="1737212"/>
                <a:gridCol w="2396905"/>
              </a:tblGrid>
              <a:tr h="34037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Действие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Ответственный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0996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Разработка Порядка ведения НРС, порядка изменения сведений о специалистах, включенных в НРС и разработка Перечня направлений подготовки в области строительства. </a:t>
                      </a:r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000" b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Разработка Порядка включения сведений о физическом лице в НРС и их исключения из НРС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30.09.2016</a:t>
                      </a:r>
                    </a:p>
                    <a:p>
                      <a:pPr algn="ctr"/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Минстрой России</a:t>
                      </a:r>
                    </a:p>
                    <a:p>
                      <a:pPr algn="ctr"/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НОСТРОЙ,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НОПРИЗ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0996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u="none" dirty="0" smtClean="0"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Разработка Регламента Национальных Объединений</a:t>
                      </a:r>
                      <a:r>
                        <a:rPr lang="ru-RU" sz="2000" b="1" u="none" dirty="0" smtClean="0"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u="none" dirty="0" smtClean="0"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«О порядке ведения НРС» 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30.10.2016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НОСТРОЙ,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НОПРИЗ</a:t>
                      </a:r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4926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программного обеспечения НРС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30.04.2017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НОСТРОЙ,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НОПРИЗ</a:t>
                      </a:r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52962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Разработать типовые квалификационные стандарты СРО, дифференцированные по направлениям деятельности 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01.02.2017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НОСТРОЙ,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НОПРИЗ</a:t>
                      </a:r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0498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Утверждение квалификационных стандартов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01.07.2017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0498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Направление заявлений о включении в НРС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01.07.2017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Физ. лица – специалисты СРО и кандидаты в специалисты СРО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31537" y="1038615"/>
            <a:ext cx="116821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Градостроительный кодекс, регулирующий нормы НРС (ч.2 ст. 47, 48, 52, 55 </a:t>
            </a:r>
            <a:r>
              <a:rPr lang="ru-RU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5-1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вступает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силу 01.07.2017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27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671671" y="318222"/>
            <a:ext cx="10515600" cy="42850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Законодательные нормы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6245237"/>
            <a:ext cx="11932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Аналогичная норма предусмотрена для архитектурно-строительного проектирования и инженерных изысканий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114890"/>
              </p:ext>
            </p:extLst>
          </p:nvPr>
        </p:nvGraphicFramePr>
        <p:xfrm>
          <a:off x="410986" y="828982"/>
          <a:ext cx="11521288" cy="533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9695"/>
                <a:gridCol w="7701593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52. Осуществление строительства, реконструкции, капитального ремонта объекта капитального строительства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 55.5. Стандарты и внутренние документы саморегулируемой организации</a:t>
                      </a:r>
                    </a:p>
                    <a:p>
                      <a:pPr algn="ctr"/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ч. 2… Выполнение работ по строительству, реконструкции, капитальному ремонту объектов капитального строительства по таким договорам обеспечивается </a:t>
                      </a:r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специалистами по организации строительства (главными инженерами проектов)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 4. «СРО … в срок не позднее трех месяцев с даты присвоения статуса саморегулируемой организации </a:t>
                      </a:r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утверждает квалификационные стандарты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саморегулируемой организации в соответствующей сфере деятельности.</a:t>
                      </a:r>
                    </a:p>
                    <a:p>
                      <a:endParaRPr lang="ru-RU" sz="20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 5. </a:t>
                      </a:r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Квалификационные стандарты 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саморегулируемой организации являются внутренними документами саморегулируемой организации и определяют характеристики квалификации  (требуемые уровень знаний и умений, уровень самостоятельности при выполнении трудовой функции, дифференцированные </a:t>
                      </a:r>
                      <a:r>
                        <a:rPr lang="ru-RU" sz="2000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зависимости от направления деятельности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), необходимой работникам  для осуществления трудовых функций.»</a:t>
                      </a:r>
                    </a:p>
                    <a:p>
                      <a:endParaRPr lang="ru-RU" sz="20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848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635" y="255683"/>
            <a:ext cx="6375234" cy="937564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842750" y="255683"/>
            <a:ext cx="10515600" cy="42850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специалистам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420170" y="3741205"/>
            <a:ext cx="3332007" cy="287795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выполнения работ по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соответствующему направлению. </a:t>
            </a:r>
          </a:p>
          <a:p>
            <a:pPr algn="ctr"/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Должностные обязанности предусмотрены п.5. ст. 55</a:t>
            </a:r>
            <a:r>
              <a:rPr lang="ru-RU" sz="2000" baseline="30000" dirty="0">
                <a:solidFill>
                  <a:schemeClr val="tx1"/>
                </a:solidFill>
              </a:rPr>
              <a:t>5-1 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840036" y="3741205"/>
            <a:ext cx="1906137" cy="287795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организации должно быть не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менее чем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два специалиста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месту основной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752177" y="3741206"/>
            <a:ext cx="2087859" cy="287795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Специалисты должны быть включены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национальные реестры специалистов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00251" y="724465"/>
            <a:ext cx="112184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Специалисты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организации строительства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главные инженеры проектов),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Специалисты по организации инженерных изысканий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(главные инженеры проектов),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Специалисты по организации архитектурно-строительного проектирования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(главные инженеры проектов, главные архитекторы проектов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16635" y="3741205"/>
            <a:ext cx="4203535" cy="287795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 55.5.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Стандарты и внутренние документы саморегулируемой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Статья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55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b="1" baseline="30000" dirty="0">
                <a:solidFill>
                  <a:schemeClr val="tx1"/>
                </a:solidFill>
              </a:rPr>
              <a:t> 5-1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Специалисты по организации инженерных изысканий, специалисты по организации архитектурно-строительного проектирования, специалисты по организации строительства</a:t>
            </a:r>
          </a:p>
          <a:p>
            <a:pPr algn="just"/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16635" y="2866030"/>
            <a:ext cx="4231352" cy="875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Регулирующие нормы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420170" y="2866029"/>
            <a:ext cx="3332007" cy="8751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752177" y="2866028"/>
            <a:ext cx="3993996" cy="8751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20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589" y="0"/>
            <a:ext cx="11121789" cy="428505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квалификационных стандартов в строительстве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712601"/>
              </p:ext>
            </p:extLst>
          </p:nvPr>
        </p:nvGraphicFramePr>
        <p:xfrm>
          <a:off x="232007" y="428505"/>
          <a:ext cx="11586951" cy="637793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703572"/>
                <a:gridCol w="2711114"/>
                <a:gridCol w="3172265"/>
              </a:tblGrid>
              <a:tr h="1678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Направление подготовки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9" marR="3394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ОКСО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9" marR="33949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ОКВЭД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9" marR="3394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321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зданий и сооружений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9" marR="3394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270802 Строительство и эксплуатация зданий и сооружений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9" marR="33949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41.2 Строительство жилых и нежилых зданий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9" marR="3394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5467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мостов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9" marR="3394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270202 Строительство мостов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9" marR="33949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42.13 Строительство мостов и тоннелей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9" marR="3394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3512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тоннелей и метрополитенов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9" marR="3394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270203 Строительство тоннелей и метрополитенов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9" marR="33949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42.13 Строительство мостов и тоннелей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42.12. Строительство железных дорог и метро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9" marR="3394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8171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Гидротехническое строительство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9" marR="3394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270104 Гидротехническое строительство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9" marR="33949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42.91.2 Строительство гидротехнических сооружений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9" marR="3394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339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наружных сетей и объектов водоснабжения и водоотведения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9" marR="3394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270813 Водоснабжение и водоотведение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9" marR="33949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42.21 Строительство инженерных коммуникаций для водоснабжения и водоотведения, газоснабжения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9" marR="3394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337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автомобильных дорог и аэродромов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9" marR="3394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270831 Строительство и эксплуатация автомобильных дорог и аэродромов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9" marR="33949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42.11 Строительство автомобильных дорог и автомагистралей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9" marR="3394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25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железных дорог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9" marR="3394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270835 Строительство железных дорог, путь и путевое хозяйство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9" marR="33949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42.12. Строительство железных дорог и метро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9" marR="3394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0397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Монтаж внутренних сантехнических систем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9" marR="3394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270839 Монтаж внутренних сантехнических устройств, кондиционирования воздуха и вентиляции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9" marR="33949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43.21…в 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 производство санитарно-технических работ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9" marR="3394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1096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Монтаж систем вентиляции и кондиционирования воздуха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9" marR="3394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270839 Монтаж внутренних сантехнических устройств, кондиционирования воздуха и вентиляции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9" marR="33949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43.22…в 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 Монтаж оборудования систем вентиляции и кондиционирования воздуха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9" marR="3394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337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наружных сетей и объектов газоснабжения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9" marR="3394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270841 Монтаж и эксплуатация оборудования и систем газоснабжения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9" marR="33949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43.22…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в.т.ч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монтаж газопроводной арматуры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9" marR="3394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5985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Монтаж внутренних  систем электроснабжения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9" marR="3394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270843 Монтаж, наладка и эксплуатация электрооборудования жилых и промышленных зданий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9" marR="33949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43.21 … в 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выполнение работ по подводке электросетей….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9" marR="3394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941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междугородних линий электропередачи и связи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9" marR="3394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9" marR="33949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42.22.1 Строительство междугородних линий электропередачи и связи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9" marR="3394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98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местных линий электропередачи и связи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9" marR="3394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9" marR="33949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42.22.2 Строительство местных линий электропередачи и связи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9" marR="3394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электростанций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9" marR="3394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9" marR="33949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42.22.3 Строительство электростанций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9" marR="3394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97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портовых сооружений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9" marR="3394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9" marR="33949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42.91.1 Строительство портовых сооружений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9" marR="3394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625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707171" y="116839"/>
            <a:ext cx="6668650" cy="7071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Национальные объединения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22286" y="5346172"/>
            <a:ext cx="7518400" cy="15118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МИНСТРОЙ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Утверждает до 30.09.16 ведомственные акты</a:t>
            </a:r>
          </a:p>
          <a:p>
            <a:pPr lvl="0"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Ст.55</a:t>
            </a:r>
            <a:r>
              <a:rPr lang="ru-RU" sz="1400" b="1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5-1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п.7, п.13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включения и исключения сведений о </a:t>
            </a:r>
            <a:r>
              <a:rPr 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физ.лицах</a:t>
            </a:r>
            <a:endPara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ведения национального реестра специалистов, порядок  внесение изменений в сведения о </a:t>
            </a:r>
            <a:r>
              <a:rPr 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физ.лицах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5782614" y="821365"/>
            <a:ext cx="345838" cy="555236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8150446" y="798360"/>
            <a:ext cx="344761" cy="552578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 descr="C:\Users\e.halilova\Desktop\Логотипы\миснстрой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617" y="5726259"/>
            <a:ext cx="1261846" cy="525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3056" y="116839"/>
            <a:ext cx="900683" cy="681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http://sroportal.ru/media/nopriz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4741" y="62925"/>
            <a:ext cx="1024919" cy="758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07177" y="1765355"/>
            <a:ext cx="3786389" cy="34617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высшего образования по профессии, специальности или направлению подготовки в области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строительства;</a:t>
            </a:r>
          </a:p>
          <a:p>
            <a:pPr lvl="0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стажа работы соответственно в организациях выполняющих строительство, реконструкцию, капитальный ремонт объектов капитального строительства на инженерных должностях не менее чем три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года;</a:t>
            </a:r>
          </a:p>
          <a:p>
            <a:pPr lvl="0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трудового стажа по профессии, специальности или направлению подготовки в области строительства не менее чем три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года;</a:t>
            </a:r>
          </a:p>
          <a:p>
            <a:pPr lvl="0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квалификации специалиста по направлению подготовки в области строительства не реже одного раза в пять лет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lvl="0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разрешения на работу (для иностранных граждан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162043" y="1975708"/>
            <a:ext cx="3747250" cy="32513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несоответствия такого лица требованиям, установленным           частью 6 настоящей статьи;</a:t>
            </a:r>
          </a:p>
          <a:p>
            <a:pPr lvl="0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установления факта представления документов, содержащих недостоверные сведения;</a:t>
            </a:r>
          </a:p>
          <a:p>
            <a:pPr lvl="0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наличия у такого физического лица непогашенной или неснятой судимости за совершение умышленного преступления;</a:t>
            </a:r>
          </a:p>
          <a:p>
            <a:pPr lvl="0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наличия в отношении такого физического лица решений об исключении сведений о нем из национального реестра специалистов по указанным в пунктах 3 - 5 части 9 настоящей статьи основаниям, принятых за период не более чем три года, предшествующих дате подачи заявления, указанного в части 6 настоящей статьи;</a:t>
            </a:r>
          </a:p>
          <a:p>
            <a:pPr lvl="0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наличия в отношении такого физического лица решений об исключении сведений о нем из национального реестра специалистов, принятых за период не менее чем два года, предшествующих дате подачи заявления, указанного в части 6 настоящей статьи.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8077771" y="1797106"/>
            <a:ext cx="3873822" cy="34299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основании заявления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физ.лица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связи со смертью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физ.лица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в том числе на основании обращения СРО);</a:t>
            </a:r>
          </a:p>
          <a:p>
            <a:pPr lvl="0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случае, если по вине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физ.лица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осуществлялись выплаты из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ком.фондов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СРОи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вина этого специалиста была установлена судом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в том числе на основании обращения СРО);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привлечения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физ.лица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 административной ответственности два и более раза за аналогичные правонарушения, допущенные при осуществлении строительства, реконструкции, капитального ремонта одного объекта капитального строительства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в том числе на основании обращения СРО);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Ессли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ИП или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юр.лицо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работником которого является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физ.лицо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 вине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физ.лица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включено в реестр недобросовестных поставщиков (подрядчиков, исполнителей) и вина этого специалиста установлена судом ( на основании обращения ИП или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юр.лица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lvl="0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истечении у иностранного гражданина срока действия разрешения на временное проживание в РФ и срока действия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резрешения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работу.</a:t>
            </a:r>
          </a:p>
        </p:txBody>
      </p:sp>
      <p:sp>
        <p:nvSpPr>
          <p:cNvPr id="14" name="Стрелка вверх 13"/>
          <p:cNvSpPr/>
          <p:nvPr/>
        </p:nvSpPr>
        <p:spPr>
          <a:xfrm>
            <a:off x="9171295" y="5022760"/>
            <a:ext cx="446841" cy="430649"/>
          </a:xfrm>
          <a:prstGeom prst="up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верх 12"/>
          <p:cNvSpPr/>
          <p:nvPr/>
        </p:nvSpPr>
        <p:spPr>
          <a:xfrm>
            <a:off x="3111689" y="5067294"/>
            <a:ext cx="438247" cy="386115"/>
          </a:xfrm>
          <a:prstGeom prst="up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07177" y="1376601"/>
            <a:ext cx="3786389" cy="6475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Включение</a:t>
            </a:r>
          </a:p>
          <a:p>
            <a:pPr lvl="0"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Ст.55</a:t>
            </a:r>
            <a:r>
              <a:rPr lang="ru-RU" sz="1400" b="1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5-1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п.6</a:t>
            </a:r>
          </a:p>
          <a:p>
            <a:pPr lvl="0"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Минимальные требования: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4142474" y="1375125"/>
            <a:ext cx="3766819" cy="64752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Отказ о включении</a:t>
            </a:r>
          </a:p>
          <a:p>
            <a:pPr lvl="0"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Ст.55</a:t>
            </a:r>
            <a:r>
              <a:rPr lang="ru-RU" sz="1600" b="1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5-1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п.8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8077770" y="1360186"/>
            <a:ext cx="3873823" cy="64752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Исключение</a:t>
            </a:r>
          </a:p>
          <a:p>
            <a:pPr lvl="0"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Ст.55</a:t>
            </a:r>
            <a:r>
              <a:rPr lang="ru-RU" sz="1600" b="1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5-1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п.9</a:t>
            </a:r>
          </a:p>
        </p:txBody>
      </p:sp>
      <p:sp>
        <p:nvSpPr>
          <p:cNvPr id="11" name="Стрелка вниз 10"/>
          <p:cNvSpPr/>
          <p:nvPr/>
        </p:nvSpPr>
        <p:spPr>
          <a:xfrm>
            <a:off x="3312139" y="789112"/>
            <a:ext cx="396025" cy="587489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Picture 3" descr="C:\Users\e.halilova\Desktop\Логотипы\миснстрой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6899" y="5775968"/>
            <a:ext cx="1261846" cy="525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714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9667599"/>
              </p:ext>
            </p:extLst>
          </p:nvPr>
        </p:nvGraphicFramePr>
        <p:xfrm>
          <a:off x="838200" y="377371"/>
          <a:ext cx="10515600" cy="5799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839972" y="5775158"/>
            <a:ext cx="7935060" cy="434256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55</a:t>
            </a:r>
            <a:r>
              <a:rPr lang="ru-RU" sz="20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5-1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28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752" y="793630"/>
            <a:ext cx="11646108" cy="5928012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3144253" y="3591360"/>
            <a:ext cx="1203158" cy="65772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3144253" y="3622730"/>
            <a:ext cx="1203158" cy="65772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Овал 10"/>
          <p:cNvSpPr/>
          <p:nvPr/>
        </p:nvSpPr>
        <p:spPr>
          <a:xfrm>
            <a:off x="3745832" y="4858755"/>
            <a:ext cx="2598821" cy="1090863"/>
          </a:xfrm>
          <a:prstGeom prst="ellipse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Специалисты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трелка влево 11"/>
          <p:cNvSpPr/>
          <p:nvPr/>
        </p:nvSpPr>
        <p:spPr>
          <a:xfrm rot="3966885">
            <a:off x="3748247" y="4423910"/>
            <a:ext cx="725085" cy="477191"/>
          </a:xfrm>
          <a:prstGeom prst="lef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423285" y="257857"/>
            <a:ext cx="11065042" cy="42850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в Едином реестре членов СРО (раздел свидетельство о допуске)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12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 txBox="1">
            <a:spLocks/>
          </p:cNvSpPr>
          <p:nvPr/>
        </p:nvSpPr>
        <p:spPr>
          <a:xfrm>
            <a:off x="741948" y="642162"/>
            <a:ext cx="10515600" cy="42850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к содержанию регламентирующих документов, разрабатываемых Минстрой России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839175"/>
              </p:ext>
            </p:extLst>
          </p:nvPr>
        </p:nvGraphicFramePr>
        <p:xfrm>
          <a:off x="256675" y="1241032"/>
          <a:ext cx="11486146" cy="527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8020"/>
                <a:gridCol w="3986082"/>
                <a:gridCol w="3682044"/>
              </a:tblGrid>
              <a:tr h="78027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r>
                        <a:rPr lang="ru-RU" sz="2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документов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Формы документов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Предусмотреть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510605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2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Порядок ведения НРС, порядок изменения сведений о специалистах, включенных в НРС и разработка; 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2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Перечень направлений подготовки в области строительства; </a:t>
                      </a:r>
                      <a:endParaRPr lang="ru-RU" sz="2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ru-RU" sz="2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Порядок включения сведений о физическом лице в НРС и их исключения из НРС</a:t>
                      </a:r>
                    </a:p>
                    <a:p>
                      <a:pPr algn="ctr"/>
                      <a:endParaRPr lang="ru-RU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Заявление на включение в НРС;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Выписка из НРС;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о включении сведений в НРС;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об отказе о включении в НРС;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Заявление о внесении изменений данных в НРС,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об исключении из НРС</a:t>
                      </a:r>
                      <a:endParaRPr lang="ru-RU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l">
                        <a:buFont typeface="+mj-lt"/>
                        <a:buAutoNum type="arabicPeriod"/>
                      </a:pPr>
                      <a:r>
                        <a:rPr lang="ru-RU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 </a:t>
                      </a:r>
                      <a:r>
                        <a:rPr lang="ru-RU" sz="2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Нац.объединений</a:t>
                      </a:r>
                      <a:r>
                        <a:rPr lang="ru-RU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внесение </a:t>
                      </a:r>
                      <a:r>
                        <a:rPr lang="ru-RU" sz="2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доп.информации</a:t>
                      </a:r>
                      <a:r>
                        <a:rPr lang="ru-RU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НРС;</a:t>
                      </a:r>
                    </a:p>
                    <a:p>
                      <a:pPr marL="457200" indent="-457200" algn="l">
                        <a:buFont typeface="+mj-lt"/>
                        <a:buAutoNum type="arabicPeriod"/>
                      </a:pPr>
                      <a:r>
                        <a:rPr lang="ru-RU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Определить сроки регламентных процедур;</a:t>
                      </a:r>
                    </a:p>
                    <a:p>
                      <a:pPr marL="457200" indent="-457200" algn="l">
                        <a:buFont typeface="+mj-lt"/>
                        <a:buAutoNum type="arabicPeriod"/>
                      </a:pPr>
                      <a:r>
                        <a:rPr lang="ru-RU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Порядок обжалования действий;</a:t>
                      </a:r>
                    </a:p>
                    <a:p>
                      <a:pPr marL="457200" indent="-457200" algn="l">
                        <a:buFont typeface="+mj-lt"/>
                        <a:buAutoNum type="arabicPeriod"/>
                      </a:pPr>
                      <a:r>
                        <a:rPr lang="ru-RU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Порядок внесения</a:t>
                      </a:r>
                      <a:r>
                        <a:rPr lang="ru-RU" sz="2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данных об иностранных гражданах</a:t>
                      </a:r>
                      <a:r>
                        <a:rPr lang="ru-RU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624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1107</TotalTime>
  <Words>1406</Words>
  <Application>Microsoft Macintosh PowerPoint</Application>
  <PresentationFormat>Широкоэкранный</PresentationFormat>
  <Paragraphs>213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Необходимо разработать дорожную карту по подготовке документов для Национального реестра специалистов (НРС)</vt:lpstr>
      <vt:lpstr>Презентация PowerPoint</vt:lpstr>
      <vt:lpstr> </vt:lpstr>
      <vt:lpstr>Виды квалификационных стандартов в строительстве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Разработка программного обеспечения  НРС </vt:lpstr>
      <vt:lpstr>Презентация PowerPoint</vt:lpstr>
    </vt:vector>
  </TitlesOfParts>
  <Company>DEN&amp;DEN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Национальный реестр специалистов в области строительства</dc:title>
  <dc:creator>elena khalilova</dc:creator>
  <cp:lastModifiedBy>Дмитрий Желнин</cp:lastModifiedBy>
  <cp:revision>68</cp:revision>
  <cp:lastPrinted>2016-07-08T06:27:53Z</cp:lastPrinted>
  <dcterms:created xsi:type="dcterms:W3CDTF">2016-07-05T16:56:43Z</dcterms:created>
  <dcterms:modified xsi:type="dcterms:W3CDTF">2017-06-26T10:55:21Z</dcterms:modified>
</cp:coreProperties>
</file>