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2" r:id="rId4"/>
    <p:sldId id="274" r:id="rId5"/>
    <p:sldId id="277" r:id="rId6"/>
    <p:sldId id="280" r:id="rId7"/>
    <p:sldId id="275" r:id="rId8"/>
    <p:sldId id="276" r:id="rId9"/>
    <p:sldId id="282" r:id="rId10"/>
    <p:sldId id="278" r:id="rId11"/>
    <p:sldId id="279" r:id="rId12"/>
    <p:sldId id="281" r:id="rId13"/>
    <p:sldId id="270" r:id="rId14"/>
  </p:sldIdLst>
  <p:sldSz cx="22860000" cy="1143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84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E"/>
    <a:srgbClr val="00639A"/>
    <a:srgbClr val="005686"/>
    <a:srgbClr val="EDFBE9"/>
    <a:srgbClr val="CC3300"/>
    <a:srgbClr val="0079BC"/>
    <a:srgbClr val="002336"/>
    <a:srgbClr val="002E48"/>
    <a:srgbClr val="007ABF"/>
    <a:srgbClr val="FFD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7772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41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6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5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8281" y="1919882"/>
            <a:ext cx="12263438" cy="3869533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8281" y="5908476"/>
            <a:ext cx="12263438" cy="132457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2696891" y="0"/>
            <a:ext cx="17466218" cy="116532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8281" y="3780234"/>
            <a:ext cx="12263438" cy="386953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6462861" y="719336"/>
            <a:ext cx="14533067" cy="96887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26210" y="744140"/>
            <a:ext cx="6250783" cy="4673204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926210" y="5536406"/>
            <a:ext cx="6250783" cy="48220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8598544" y="3031132"/>
            <a:ext cx="11050490" cy="7366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926210" y="3036093"/>
            <a:ext cx="6250783" cy="7366993"/>
          </a:xfrm>
          <a:prstGeom prst="rect">
            <a:avLst/>
          </a:prstGeom>
        </p:spPr>
        <p:txBody>
          <a:bodyPr/>
          <a:lstStyle>
            <a:lvl1pPr marL="391885" indent="-391885">
              <a:spcBef>
                <a:spcPts val="3700"/>
              </a:spcBef>
              <a:defRPr sz="3200"/>
            </a:lvl1pPr>
            <a:lvl2pPr marL="734785" indent="-391885">
              <a:spcBef>
                <a:spcPts val="3700"/>
              </a:spcBef>
              <a:defRPr sz="3200"/>
            </a:lvl2pPr>
            <a:lvl3pPr marL="1077685" indent="-391885">
              <a:spcBef>
                <a:spcPts val="3700"/>
              </a:spcBef>
              <a:defRPr sz="3200"/>
            </a:lvl3pPr>
            <a:lvl4pPr marL="1420585" indent="-391885">
              <a:spcBef>
                <a:spcPts val="3700"/>
              </a:spcBef>
              <a:defRPr sz="3200"/>
            </a:lvl4pPr>
            <a:lvl5pPr marL="1763485" indent="-391885">
              <a:spcBef>
                <a:spcPts val="37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3048" y="10894218"/>
            <a:ext cx="385967" cy="39846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26210" y="1488281"/>
            <a:ext cx="13007580" cy="84534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1638359" y="5893593"/>
            <a:ext cx="7095407" cy="47327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1430000" y="1041796"/>
            <a:ext cx="6875860" cy="45839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1026914" y="1041796"/>
            <a:ext cx="14041933" cy="93612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5298281" y="7456289"/>
            <a:ext cx="12263438" cy="54090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5298281" y="5000625"/>
            <a:ext cx="12263438" cy="714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26210" y="297656"/>
            <a:ext cx="13007580" cy="2530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9531" tIns="59531" rIns="59531" bIns="59531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26210" y="3036093"/>
            <a:ext cx="13007580" cy="7366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9531" tIns="59531" rIns="59531" bIns="59531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3048" y="10894218"/>
            <a:ext cx="385967" cy="391833"/>
          </a:xfrm>
          <a:prstGeom prst="rect">
            <a:avLst/>
          </a:prstGeom>
          <a:ln w="12700">
            <a:miter lim="400000"/>
          </a:ln>
        </p:spPr>
        <p:txBody>
          <a:bodyPr wrap="none" lIns="59531" tIns="59531" rIns="59531" bIns="59531">
            <a:spAutoFit/>
          </a:bodyPr>
          <a:lstStyle>
            <a:lvl1pPr>
              <a:defRPr sz="1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84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5000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445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890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8335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780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225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670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6115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56062" marR="0" indent="-500062" algn="l" defTabSz="684609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6846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5165" y="914983"/>
            <a:ext cx="4151992" cy="2963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r="64289" b="37044"/>
          <a:stretch>
            <a:fillRect/>
          </a:stretch>
        </p:blipFill>
        <p:spPr>
          <a:xfrm>
            <a:off x="20611576" y="7479299"/>
            <a:ext cx="2248424" cy="395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83154"/>
          <a:stretch>
            <a:fillRect/>
          </a:stretch>
        </p:blipFill>
        <p:spPr>
          <a:xfrm rot="16200000">
            <a:off x="12962845" y="3496354"/>
            <a:ext cx="7270301" cy="277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rcRect l="23740"/>
          <a:stretch>
            <a:fillRect/>
          </a:stretch>
        </p:blipFill>
        <p:spPr>
          <a:xfrm>
            <a:off x="13269" y="8982904"/>
            <a:ext cx="8185638" cy="2160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359207" y="4985293"/>
            <a:ext cx="15679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C3300"/>
                </a:solidFill>
                <a:latin typeface="Helvetica Light"/>
                <a:ea typeface="Helvetica Light"/>
                <a:cs typeface="MV Boli" panose="02000500030200090000" pitchFamily="2" charset="0"/>
              </a:rPr>
              <a:t>ОРГАНИЗАЦИОННАЯ МОДЕЛЬ </a:t>
            </a:r>
          </a:p>
          <a:p>
            <a:r>
              <a:rPr lang="ru-RU" sz="4000" dirty="0" smtClean="0">
                <a:solidFill>
                  <a:srgbClr val="CC3300"/>
                </a:solidFill>
                <a:latin typeface="Helvetica Light"/>
                <a:ea typeface="Helvetica Light"/>
                <a:cs typeface="MV Boli" panose="02000500030200090000" pitchFamily="2" charset="0"/>
              </a:rPr>
              <a:t>ФУНКЦИОНИРОВАНИЯ НЕЗАВИСИМОЙ ОЦЕНКИ КВАЛИФИКАЦИИ В СТРОИТЕЛЬСТВЕ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Helvetica Light"/>
                <a:ea typeface="Helvetica Light"/>
                <a:cs typeface="MV Boli" panose="02000500030200090000" pitchFamily="2" charset="0"/>
              </a:rPr>
              <a:t>(</a:t>
            </a:r>
            <a:r>
              <a:rPr lang="ru-RU" sz="4000" dirty="0">
                <a:solidFill>
                  <a:srgbClr val="002060"/>
                </a:solidFill>
                <a:latin typeface="Helvetica Light"/>
                <a:ea typeface="Helvetica Light"/>
                <a:cs typeface="MV Boli" panose="02000500030200090000" pitchFamily="2" charset="0"/>
              </a:rPr>
              <a:t>по итогам деятельности рабочей группы НОСТРОЙ по внедрению независимой оценки квалификации</a:t>
            </a:r>
            <a:r>
              <a:rPr lang="ru-RU" sz="4000" dirty="0" smtClean="0">
                <a:solidFill>
                  <a:srgbClr val="002060"/>
                </a:solidFill>
                <a:latin typeface="Helvetica Light"/>
                <a:ea typeface="Helvetica Light"/>
                <a:cs typeface="MV Boli" panose="02000500030200090000" pitchFamily="2" charset="0"/>
              </a:rPr>
              <a:t>) </a:t>
            </a:r>
            <a:endParaRPr lang="en-US" sz="4000" dirty="0">
              <a:solidFill>
                <a:srgbClr val="002060"/>
              </a:solidFill>
              <a:latin typeface="Helvetica Light"/>
              <a:ea typeface="Helvetica Light"/>
              <a:cs typeface="MV Boli" panose="02000500030200090000" pitchFamily="2" charset="0"/>
            </a:endParaRPr>
          </a:p>
        </p:txBody>
      </p:sp>
      <p:pic>
        <p:nvPicPr>
          <p:cNvPr id="10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2938699" y="1518625"/>
            <a:ext cx="9921301" cy="99113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320297" y="9795632"/>
            <a:ext cx="11936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Желанова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 Н.С. – заместитель Исполнительного директора НОСТРОЙ</a:t>
            </a:r>
            <a:endParaRPr lang="ru-RU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УКТУРА ВЗАИМОДЕЙСТВИЯ"/>
          <p:cNvSpPr txBox="1"/>
          <p:nvPr/>
        </p:nvSpPr>
        <p:spPr>
          <a:xfrm>
            <a:off x="2399395" y="430425"/>
            <a:ext cx="14434583" cy="1394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531" tIns="59531" rIns="59531" bIns="59531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r>
              <a:rPr lang="ru-RU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Материально-техническая база для функционирования нок в строительстве</a:t>
            </a:r>
            <a:endParaRPr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64732"/>
          <a:stretch>
            <a:fillRect/>
          </a:stretch>
        </p:blipFill>
        <p:spPr>
          <a:xfrm>
            <a:off x="790252" y="553977"/>
            <a:ext cx="1267765" cy="106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3543" y="227101"/>
            <a:ext cx="2373548" cy="169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34485"/>
          <a:stretch>
            <a:fillRect/>
          </a:stretch>
        </p:blipFill>
        <p:spPr>
          <a:xfrm>
            <a:off x="817786" y="4466648"/>
            <a:ext cx="22122089" cy="217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85" y="2168041"/>
            <a:ext cx="2289771" cy="21282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43742" y="2168041"/>
            <a:ext cx="11430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профессиональных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квалификаций наиважнейшая. Без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всякого сомнения, без внимания президентских структур и моего личного внимания эта тема не останется… Я думаю, что Правительство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энергично в этом направлении двигается, и всячески со своей стороны буду поддерживать все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усилия по этому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направлению </a:t>
            </a:r>
          </a:p>
          <a:p>
            <a:pPr algn="just"/>
            <a:r>
              <a:rPr lang="ru-RU" sz="22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(В.В. Путин на совещании Правительства 24.07.2019)</a:t>
            </a:r>
            <a:endParaRPr lang="ru-RU" sz="2200" b="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rcRect r="64306"/>
          <a:stretch>
            <a:fillRect/>
          </a:stretch>
        </p:blipFill>
        <p:spPr>
          <a:xfrm rot="10800000" flipH="1">
            <a:off x="20822069" y="5231790"/>
            <a:ext cx="2037931" cy="6275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1338" y="5090416"/>
            <a:ext cx="2373548" cy="169408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СТРУКТУРА ВЗАИМОДЕЙСТВИЯ"/>
          <p:cNvSpPr txBox="1"/>
          <p:nvPr/>
        </p:nvSpPr>
        <p:spPr>
          <a:xfrm>
            <a:off x="5696610" y="5637341"/>
            <a:ext cx="14434583" cy="128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531" tIns="59531" rIns="59531" bIns="59531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r>
              <a:rPr lang="ru-RU" sz="2800" dirty="0" err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Нострой</a:t>
            </a:r>
            <a:r>
              <a:rPr lang="ru-RU" sz="28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БАЗОВАЯ ОРГАНИЗАЦИЯ СОВЕТА </a:t>
            </a:r>
          </a:p>
          <a:p>
            <a:r>
              <a:rPr lang="ru-RU" sz="28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ПРОФЕССИОНАЛЬНЫМ КВАЛИФИКАЦИЯМ </a:t>
            </a:r>
          </a:p>
          <a:p>
            <a:r>
              <a:rPr lang="ru-RU" sz="28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СТРОИТЕЛЬСТВЕ</a:t>
            </a:r>
            <a:endParaRPr sz="28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251" y="7325637"/>
            <a:ext cx="11430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dirty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Национального совета при Президенте Российской Федерации по профессиональным квалификациям (протокол от 29.03.2017 №18) Совет по профессиональным квалификациям в строительстве </a:t>
            </a:r>
            <a:r>
              <a:rPr lang="ru-RU" dirty="0" smtClean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наделен </a:t>
            </a:r>
            <a:r>
              <a:rPr lang="ru-RU" dirty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полномочиями по организации проведения независимой оценки квалификации в строительстве</a:t>
            </a:r>
            <a:r>
              <a:rPr lang="ru-RU" b="0" dirty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4" name="33"/>
          <p:cNvSpPr txBox="1"/>
          <p:nvPr/>
        </p:nvSpPr>
        <p:spPr>
          <a:xfrm>
            <a:off x="741251" y="6091874"/>
            <a:ext cx="1516434" cy="893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sz="4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Треугольник"/>
          <p:cNvSpPr/>
          <p:nvPr/>
        </p:nvSpPr>
        <p:spPr>
          <a:xfrm rot="10800000">
            <a:off x="1112684" y="5655684"/>
            <a:ext cx="878996" cy="40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8388" y="5752959"/>
            <a:ext cx="3742422" cy="523748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6" name="33"/>
          <p:cNvSpPr txBox="1"/>
          <p:nvPr/>
        </p:nvSpPr>
        <p:spPr>
          <a:xfrm>
            <a:off x="14181762" y="7922585"/>
            <a:ext cx="1516434" cy="893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Треугольник"/>
          <p:cNvSpPr/>
          <p:nvPr/>
        </p:nvSpPr>
        <p:spPr>
          <a:xfrm rot="5400000">
            <a:off x="13219734" y="8246683"/>
            <a:ext cx="878996" cy="40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" name="СТРУКТУРА ВЗАИМОДЕЙСТВИЯ"/>
          <p:cNvSpPr txBox="1"/>
          <p:nvPr/>
        </p:nvSpPr>
        <p:spPr>
          <a:xfrm>
            <a:off x="790252" y="10107175"/>
            <a:ext cx="14434583" cy="86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531" tIns="59531" rIns="59531" bIns="59531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r>
              <a:rPr lang="ru-RU" sz="2400" dirty="0" err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Нострой</a:t>
            </a:r>
            <a:r>
              <a:rPr lang="ru-RU" sz="24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КАК  БАЗОВАЯ  ОРГАНИЗАЦИЯ   СПК   </a:t>
            </a:r>
            <a:r>
              <a:rPr lang="ru-RU" sz="2400" b="1" u="sng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ru-RU" sz="24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ЗАНИМАТЬСЯ  ВОПРОСАМИ </a:t>
            </a:r>
            <a:endParaRPr lang="ru-RU" sz="2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 И ПРОВЕДЕНИЯ НЕЗАВИСИМОЙ ОЦЕНКИ  В  СТРОИТЕЛЬНОЙ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26947165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УКТУРА ВЗАИМОДЕЙСТВИЯ"/>
          <p:cNvSpPr txBox="1"/>
          <p:nvPr/>
        </p:nvSpPr>
        <p:spPr>
          <a:xfrm>
            <a:off x="2399395" y="430425"/>
            <a:ext cx="14434583" cy="1394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531" tIns="59531" rIns="59531" bIns="59531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r>
              <a:rPr lang="ru-RU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Материально-техническая база для функционирования нок в строительстве</a:t>
            </a:r>
            <a:endParaRPr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64732"/>
          <a:stretch>
            <a:fillRect/>
          </a:stretch>
        </p:blipFill>
        <p:spPr>
          <a:xfrm>
            <a:off x="790252" y="553977"/>
            <a:ext cx="1267765" cy="106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3543" y="227101"/>
            <a:ext cx="2373548" cy="169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34485"/>
          <a:stretch>
            <a:fillRect/>
          </a:stretch>
        </p:blipFill>
        <p:spPr>
          <a:xfrm>
            <a:off x="730183" y="2107408"/>
            <a:ext cx="22122089" cy="21718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862360" y="9872883"/>
            <a:ext cx="19368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ВСЕ ПРЕДПОСЫЛКИ </a:t>
            </a:r>
            <a:r>
              <a:rPr lang="ru-RU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ФУНКЦИОНИРОВАНИЯ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ПОЛНОМ ОБЪЕМЕ </a:t>
            </a:r>
            <a:r>
              <a:rPr lang="ru-RU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НЕЗАВИСИМОЙ ОЦЕНКИ КВАЛИФИКАЦИИ В СТРОИТЕЛЬНОЙ ОТРАСЛИ</a:t>
            </a:r>
            <a:endParaRPr lang="ru-RU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rcRect r="64306"/>
          <a:stretch>
            <a:fillRect/>
          </a:stretch>
        </p:blipFill>
        <p:spPr>
          <a:xfrm rot="10800000" flipH="1">
            <a:off x="20855622" y="4279533"/>
            <a:ext cx="2037931" cy="6275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" name="Группа 33"/>
          <p:cNvGrpSpPr/>
          <p:nvPr/>
        </p:nvGrpSpPr>
        <p:grpSpPr>
          <a:xfrm>
            <a:off x="7360341" y="3453942"/>
            <a:ext cx="6769788" cy="1659108"/>
            <a:chOff x="8268984" y="5294248"/>
            <a:chExt cx="6769788" cy="1659108"/>
          </a:xfrm>
        </p:grpSpPr>
        <p:sp>
          <p:nvSpPr>
            <p:cNvPr id="13" name="TextBox 12"/>
            <p:cNvSpPr txBox="1"/>
            <p:nvPr/>
          </p:nvSpPr>
          <p:spPr>
            <a:xfrm>
              <a:off x="8268984" y="5294248"/>
              <a:ext cx="6769788" cy="1659108"/>
            </a:xfrm>
            <a:prstGeom prst="rect">
              <a:avLst/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endParaRPr lang="ru-RU" sz="8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988903" y="5351373"/>
              <a:ext cx="454865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СОВЕТ </a:t>
              </a:r>
            </a:p>
            <a:p>
              <a:r>
                <a:rPr lang="ru-RU" sz="24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ПО ПРОФЕССИОНАЛЬНЫМ КВАЛИФИКАЦИЯМ </a:t>
              </a:r>
            </a:p>
            <a:p>
              <a:r>
                <a:rPr lang="ru-RU" sz="24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СТРОИТЕЛЬСТВЕ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453" y="5415900"/>
              <a:ext cx="1562450" cy="1440607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189569" y="5336036"/>
            <a:ext cx="10955551" cy="3809456"/>
            <a:chOff x="1355943" y="6714435"/>
            <a:chExt cx="10955551" cy="3809456"/>
          </a:xfrm>
        </p:grpSpPr>
        <p:sp>
          <p:nvSpPr>
            <p:cNvPr id="16" name="Треугольник"/>
            <p:cNvSpPr/>
            <p:nvPr/>
          </p:nvSpPr>
          <p:spPr>
            <a:xfrm rot="10800000">
              <a:off x="9952399" y="6714435"/>
              <a:ext cx="2359095" cy="47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5B8E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529264" y="7923363"/>
              <a:ext cx="9232464" cy="2600528"/>
              <a:chOff x="1529265" y="7923363"/>
              <a:chExt cx="6058310" cy="2600528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529266" y="7923363"/>
                <a:ext cx="6058309" cy="0"/>
              </a:xfrm>
              <a:prstGeom prst="line">
                <a:avLst/>
              </a:prstGeom>
              <a:noFill/>
              <a:ln w="25400" cap="flat">
                <a:solidFill>
                  <a:srgbClr val="00639A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1529266" y="8795610"/>
                <a:ext cx="6058309" cy="0"/>
              </a:xfrm>
              <a:prstGeom prst="line">
                <a:avLst/>
              </a:prstGeom>
              <a:noFill/>
              <a:ln w="25400" cap="flat">
                <a:solidFill>
                  <a:srgbClr val="00639A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1529265" y="9649838"/>
                <a:ext cx="6058310" cy="1806"/>
              </a:xfrm>
              <a:prstGeom prst="line">
                <a:avLst/>
              </a:prstGeom>
              <a:noFill/>
              <a:ln w="25400" cap="flat">
                <a:solidFill>
                  <a:srgbClr val="00639A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529265" y="10523891"/>
                <a:ext cx="6058309" cy="0"/>
              </a:xfrm>
              <a:prstGeom prst="line">
                <a:avLst/>
              </a:prstGeom>
              <a:noFill/>
              <a:ln w="25400" cap="flat">
                <a:solidFill>
                  <a:srgbClr val="00639A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4" name="203,9…"/>
            <p:cNvSpPr txBox="1"/>
            <p:nvPr/>
          </p:nvSpPr>
          <p:spPr>
            <a:xfrm>
              <a:off x="1529264" y="7248548"/>
              <a:ext cx="7448769" cy="521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9531" tIns="59531" rIns="59531" bIns="59531">
              <a:spAutoFit/>
            </a:bodyPr>
            <a:lstStyle/>
            <a:p>
              <a:pPr defTabSz="449580">
                <a:lnSpc>
                  <a:spcPct val="90000"/>
                </a:lnSpc>
                <a:defRPr sz="6600" b="0" cap="all" spc="-117">
                  <a:latin typeface="CeraPRO-Black"/>
                  <a:ea typeface="CeraPRO-Black"/>
                  <a:cs typeface="CeraPRO-Black"/>
                  <a:sym typeface="CeraPRO-Black"/>
                </a:defRPr>
              </a:pP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lang="en-US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Профессиональных</a:t>
              </a:r>
              <a:r>
                <a:rPr lang="en-US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2900" b="0" dirty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стандартов</a:t>
              </a:r>
              <a:endParaRPr lang="ru-RU" sz="2900" cap="all" spc="-117" dirty="0" smtClean="0">
                <a:solidFill>
                  <a:srgbClr val="002E48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endParaRPr>
            </a:p>
          </p:txBody>
        </p:sp>
        <p:sp>
          <p:nvSpPr>
            <p:cNvPr id="30" name="203,9…"/>
            <p:cNvSpPr txBox="1"/>
            <p:nvPr/>
          </p:nvSpPr>
          <p:spPr>
            <a:xfrm>
              <a:off x="1424491" y="8113617"/>
              <a:ext cx="7553542" cy="521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9531" tIns="59531" rIns="59531" bIns="59531">
              <a:spAutoFit/>
            </a:bodyPr>
            <a:lstStyle/>
            <a:p>
              <a:pPr defTabSz="449580">
                <a:lnSpc>
                  <a:spcPct val="90000"/>
                </a:lnSpc>
                <a:defRPr sz="6600" b="0" cap="all" spc="-117">
                  <a:latin typeface="CeraPRO-Black"/>
                  <a:ea typeface="CeraPRO-Black"/>
                  <a:cs typeface="CeraPRO-Black"/>
                  <a:sym typeface="CeraPRO-Black"/>
                </a:defRPr>
              </a:pPr>
              <a:r>
                <a:rPr lang="en-US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ru-RU" sz="2900" b="0" dirty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комплектов оценочных средств</a:t>
              </a:r>
              <a:endParaRPr lang="ru-RU" sz="2900" cap="all" spc="-117" dirty="0" smtClean="0">
                <a:solidFill>
                  <a:srgbClr val="002E48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endParaRPr>
            </a:p>
          </p:txBody>
        </p:sp>
        <p:sp>
          <p:nvSpPr>
            <p:cNvPr id="31" name="203,9…"/>
            <p:cNvSpPr txBox="1"/>
            <p:nvPr/>
          </p:nvSpPr>
          <p:spPr>
            <a:xfrm>
              <a:off x="1355943" y="9050861"/>
              <a:ext cx="6931128" cy="521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9531" tIns="59531" rIns="59531" bIns="59531">
              <a:spAutoFit/>
            </a:bodyPr>
            <a:lstStyle/>
            <a:p>
              <a:pPr defTabSz="449580">
                <a:lnSpc>
                  <a:spcPct val="90000"/>
                </a:lnSpc>
                <a:defRPr sz="6600" b="0" cap="all" spc="-117">
                  <a:latin typeface="CeraPRO-Black"/>
                  <a:ea typeface="CeraPRO-Black"/>
                  <a:cs typeface="CeraPRO-Black"/>
                  <a:sym typeface="CeraPRO-Black"/>
                </a:defRPr>
              </a:pPr>
              <a:r>
                <a:rPr lang="ru-RU" sz="2900" b="0" dirty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аттестовано более 400 экспертов</a:t>
              </a:r>
              <a:endParaRPr lang="ru-RU" sz="2900" cap="all" spc="-117" dirty="0" smtClean="0">
                <a:solidFill>
                  <a:srgbClr val="002E48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endParaRPr>
            </a:p>
          </p:txBody>
        </p:sp>
        <p:sp>
          <p:nvSpPr>
            <p:cNvPr id="32" name="203,9…"/>
            <p:cNvSpPr txBox="1"/>
            <p:nvPr/>
          </p:nvSpPr>
          <p:spPr>
            <a:xfrm>
              <a:off x="1455750" y="9944334"/>
              <a:ext cx="7768793" cy="521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9531" tIns="59531" rIns="59531" bIns="59531">
              <a:spAutoFit/>
            </a:bodyPr>
            <a:lstStyle/>
            <a:p>
              <a:pPr defTabSz="449580">
                <a:lnSpc>
                  <a:spcPct val="90000"/>
                </a:lnSpc>
                <a:defRPr sz="6600" b="0" cap="all" spc="-117">
                  <a:latin typeface="CeraPRO-Black"/>
                  <a:ea typeface="CeraPRO-Black"/>
                  <a:cs typeface="CeraPRO-Black"/>
                  <a:sym typeface="CeraPRO-Black"/>
                </a:defRPr>
              </a:pPr>
              <a:r>
                <a:rPr lang="ru-RU" sz="2900" b="0" dirty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проведено </a:t>
              </a: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700 </a:t>
              </a:r>
              <a:r>
                <a:rPr lang="ru-RU" sz="2900" b="0" dirty="0" err="1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проф.экзаменов</a:t>
              </a: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900" cap="all" spc="-117" dirty="0" smtClean="0">
                <a:solidFill>
                  <a:srgbClr val="002E48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1221306" y="5912427"/>
            <a:ext cx="9405785" cy="3233065"/>
            <a:chOff x="1355943" y="7290826"/>
            <a:chExt cx="9405785" cy="3233065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529264" y="7923363"/>
              <a:ext cx="9232464" cy="2600528"/>
              <a:chOff x="1529265" y="7923363"/>
              <a:chExt cx="6058310" cy="260052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529266" y="7923363"/>
                <a:ext cx="6058309" cy="0"/>
              </a:xfrm>
              <a:prstGeom prst="line">
                <a:avLst/>
              </a:prstGeom>
              <a:noFill/>
              <a:ln w="25400" cap="flat">
                <a:solidFill>
                  <a:srgbClr val="00639A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29266" y="8795610"/>
                <a:ext cx="6058309" cy="0"/>
              </a:xfrm>
              <a:prstGeom prst="line">
                <a:avLst/>
              </a:prstGeom>
              <a:noFill/>
              <a:ln w="25400" cap="flat">
                <a:solidFill>
                  <a:srgbClr val="00639A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1529265" y="9649838"/>
                <a:ext cx="6058310" cy="1806"/>
              </a:xfrm>
              <a:prstGeom prst="line">
                <a:avLst/>
              </a:prstGeom>
              <a:noFill/>
              <a:ln w="25400" cap="flat">
                <a:solidFill>
                  <a:srgbClr val="00639A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529265" y="10523891"/>
                <a:ext cx="6058309" cy="0"/>
              </a:xfrm>
              <a:prstGeom prst="line">
                <a:avLst/>
              </a:prstGeom>
              <a:noFill/>
              <a:ln w="25400" cap="flat">
                <a:solidFill>
                  <a:srgbClr val="00639A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9" name="203,9…"/>
            <p:cNvSpPr txBox="1"/>
            <p:nvPr/>
          </p:nvSpPr>
          <p:spPr>
            <a:xfrm>
              <a:off x="1355943" y="7290826"/>
              <a:ext cx="9193735" cy="521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9531" tIns="59531" rIns="59531" bIns="59531">
              <a:spAutoFit/>
            </a:bodyPr>
            <a:lstStyle/>
            <a:p>
              <a:pPr defTabSz="449580">
                <a:lnSpc>
                  <a:spcPct val="90000"/>
                </a:lnSpc>
                <a:defRPr sz="6600" b="0" cap="all" spc="-117">
                  <a:latin typeface="CeraPRO-Black"/>
                  <a:ea typeface="CeraPRO-Black"/>
                  <a:cs typeface="CeraPRO-Black"/>
                  <a:sym typeface="CeraPRO-Black"/>
                </a:defRPr>
              </a:pP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Разработаны регламентирующие документы</a:t>
              </a:r>
              <a:endParaRPr lang="ru-RU" sz="2900" cap="all" spc="-117" dirty="0" smtClean="0">
                <a:solidFill>
                  <a:srgbClr val="002E48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endParaRPr>
            </a:p>
          </p:txBody>
        </p:sp>
        <p:sp>
          <p:nvSpPr>
            <p:cNvPr id="40" name="203,9…"/>
            <p:cNvSpPr txBox="1"/>
            <p:nvPr/>
          </p:nvSpPr>
          <p:spPr>
            <a:xfrm>
              <a:off x="1413808" y="8113617"/>
              <a:ext cx="8997591" cy="521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9531" tIns="59531" rIns="59531" bIns="59531">
              <a:spAutoFit/>
            </a:bodyPr>
            <a:lstStyle/>
            <a:p>
              <a:pPr defTabSz="449580">
                <a:lnSpc>
                  <a:spcPct val="90000"/>
                </a:lnSpc>
                <a:defRPr sz="6600" b="0" cap="all" spc="-117">
                  <a:latin typeface="CeraPRO-Black"/>
                  <a:ea typeface="CeraPRO-Black"/>
                  <a:cs typeface="CeraPRO-Black"/>
                  <a:sym typeface="CeraPRO-Black"/>
                </a:defRPr>
              </a:pP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Ведется деятельность по созданию пак нок</a:t>
              </a:r>
              <a:endParaRPr lang="ru-RU" sz="2900" cap="all" spc="-117" dirty="0" smtClean="0">
                <a:solidFill>
                  <a:srgbClr val="002E48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endParaRPr>
            </a:p>
          </p:txBody>
        </p:sp>
        <p:sp>
          <p:nvSpPr>
            <p:cNvPr id="41" name="203,9…"/>
            <p:cNvSpPr txBox="1"/>
            <p:nvPr/>
          </p:nvSpPr>
          <p:spPr>
            <a:xfrm>
              <a:off x="1425004" y="9030894"/>
              <a:ext cx="7830284" cy="521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9531" tIns="59531" rIns="59531" bIns="59531">
              <a:spAutoFit/>
            </a:bodyPr>
            <a:lstStyle/>
            <a:p>
              <a:pPr defTabSz="449580">
                <a:lnSpc>
                  <a:spcPct val="90000"/>
                </a:lnSpc>
                <a:defRPr sz="6600" b="0" cap="all" spc="-117">
                  <a:latin typeface="CeraPRO-Black"/>
                  <a:ea typeface="CeraPRO-Black"/>
                  <a:cs typeface="CeraPRO-Black"/>
                  <a:sym typeface="CeraPRO-Black"/>
                </a:defRPr>
              </a:pP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Расширены КОС по ПС «Организатор…»</a:t>
              </a:r>
              <a:endParaRPr lang="ru-RU" sz="2900" cap="all" spc="-117" dirty="0" smtClean="0">
                <a:solidFill>
                  <a:srgbClr val="002E48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endParaRPr>
            </a:p>
          </p:txBody>
        </p:sp>
        <p:sp>
          <p:nvSpPr>
            <p:cNvPr id="42" name="203,9…"/>
            <p:cNvSpPr txBox="1"/>
            <p:nvPr/>
          </p:nvSpPr>
          <p:spPr>
            <a:xfrm>
              <a:off x="1425004" y="9885121"/>
              <a:ext cx="8220264" cy="521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9531" tIns="59531" rIns="59531" bIns="59531">
              <a:spAutoFit/>
            </a:bodyPr>
            <a:lstStyle/>
            <a:p>
              <a:pPr defTabSz="449580">
                <a:lnSpc>
                  <a:spcPct val="90000"/>
                </a:lnSpc>
                <a:defRPr sz="6600" b="0" cap="all" spc="-117">
                  <a:latin typeface="CeraPRO-Black"/>
                  <a:ea typeface="CeraPRO-Black"/>
                  <a:cs typeface="CeraPRO-Black"/>
                  <a:sym typeface="CeraPRO-Black"/>
                </a:defRPr>
              </a:pPr>
              <a:r>
                <a:rPr lang="ru-RU" sz="2900" b="0" dirty="0" smtClean="0">
                  <a:solidFill>
                    <a:srgbClr val="002E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Созданы ким для аттестации экспертов</a:t>
              </a:r>
              <a:endParaRPr lang="ru-RU" sz="2900" cap="all" spc="-117" dirty="0" smtClean="0">
                <a:solidFill>
                  <a:srgbClr val="002E48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endParaRPr>
            </a:p>
          </p:txBody>
        </p:sp>
      </p:grpSp>
      <p:sp>
        <p:nvSpPr>
          <p:cNvPr id="47" name="Треугольник"/>
          <p:cNvSpPr/>
          <p:nvPr/>
        </p:nvSpPr>
        <p:spPr>
          <a:xfrm rot="5400000">
            <a:off x="1722513" y="10150149"/>
            <a:ext cx="762115" cy="42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" name="33"/>
          <p:cNvSpPr txBox="1"/>
          <p:nvPr/>
        </p:nvSpPr>
        <p:spPr>
          <a:xfrm>
            <a:off x="15591083" y="2642220"/>
            <a:ext cx="1516434" cy="956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трелка"/>
          <p:cNvSpPr/>
          <p:nvPr/>
        </p:nvSpPr>
        <p:spPr>
          <a:xfrm rot="10800000" flipH="1">
            <a:off x="18253543" y="2884418"/>
            <a:ext cx="281663" cy="454779"/>
          </a:xfrm>
          <a:prstGeom prst="rightArrow">
            <a:avLst>
              <a:gd name="adj1" fmla="val 32000"/>
              <a:gd name="adj2" fmla="val 103336"/>
            </a:avLst>
          </a:prstGeom>
          <a:solidFill>
            <a:srgbClr val="CC4C3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" name="Стрелка"/>
          <p:cNvSpPr/>
          <p:nvPr/>
        </p:nvSpPr>
        <p:spPr>
          <a:xfrm rot="10800000" flipH="1">
            <a:off x="17826654" y="2884418"/>
            <a:ext cx="281663" cy="454779"/>
          </a:xfrm>
          <a:prstGeom prst="rightArrow">
            <a:avLst>
              <a:gd name="adj1" fmla="val 32000"/>
              <a:gd name="adj2" fmla="val 103336"/>
            </a:avLst>
          </a:prstGeom>
          <a:solidFill>
            <a:srgbClr val="CC4C3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" name="Стрелка"/>
          <p:cNvSpPr/>
          <p:nvPr/>
        </p:nvSpPr>
        <p:spPr>
          <a:xfrm rot="10800000" flipH="1">
            <a:off x="17400987" y="2884418"/>
            <a:ext cx="281663" cy="454779"/>
          </a:xfrm>
          <a:prstGeom prst="rightArrow">
            <a:avLst>
              <a:gd name="adj1" fmla="val 32000"/>
              <a:gd name="adj2" fmla="val 103336"/>
            </a:avLst>
          </a:prstGeom>
          <a:solidFill>
            <a:srgbClr val="CC4C3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" name="Стрелка"/>
          <p:cNvSpPr/>
          <p:nvPr/>
        </p:nvSpPr>
        <p:spPr>
          <a:xfrm rot="10800000" flipH="1">
            <a:off x="21888445" y="2823685"/>
            <a:ext cx="281663" cy="454779"/>
          </a:xfrm>
          <a:prstGeom prst="rightArrow">
            <a:avLst>
              <a:gd name="adj1" fmla="val 32000"/>
              <a:gd name="adj2" fmla="val 103336"/>
            </a:avLst>
          </a:prstGeom>
          <a:solidFill>
            <a:srgbClr val="CC4C3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" name="Стрелка"/>
          <p:cNvSpPr/>
          <p:nvPr/>
        </p:nvSpPr>
        <p:spPr>
          <a:xfrm rot="10800000" flipH="1">
            <a:off x="21461556" y="2823685"/>
            <a:ext cx="281663" cy="454779"/>
          </a:xfrm>
          <a:prstGeom prst="rightArrow">
            <a:avLst>
              <a:gd name="adj1" fmla="val 32000"/>
              <a:gd name="adj2" fmla="val 103336"/>
            </a:avLst>
          </a:prstGeom>
          <a:solidFill>
            <a:srgbClr val="CC4C3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Стрелка"/>
          <p:cNvSpPr/>
          <p:nvPr/>
        </p:nvSpPr>
        <p:spPr>
          <a:xfrm rot="10800000" flipH="1">
            <a:off x="21035889" y="2823685"/>
            <a:ext cx="281663" cy="454779"/>
          </a:xfrm>
          <a:prstGeom prst="rightArrow">
            <a:avLst>
              <a:gd name="adj1" fmla="val 32000"/>
              <a:gd name="adj2" fmla="val 103336"/>
            </a:avLst>
          </a:prstGeom>
          <a:solidFill>
            <a:srgbClr val="CC4C3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33"/>
          <p:cNvSpPr txBox="1"/>
          <p:nvPr/>
        </p:nvSpPr>
        <p:spPr>
          <a:xfrm>
            <a:off x="19130110" y="2669180"/>
            <a:ext cx="1516434" cy="893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sz="4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Треугольник"/>
          <p:cNvSpPr/>
          <p:nvPr/>
        </p:nvSpPr>
        <p:spPr>
          <a:xfrm rot="16200000">
            <a:off x="18739594" y="10158055"/>
            <a:ext cx="762115" cy="42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2530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33"/>
          <p:cNvSpPr txBox="1"/>
          <p:nvPr/>
        </p:nvSpPr>
        <p:spPr>
          <a:xfrm>
            <a:off x="5321467" y="4118499"/>
            <a:ext cx="120283" cy="966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9528" tIns="59528" rIns="59528" bIns="5952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endParaRPr sz="5000" dirty="0"/>
          </a:p>
        </p:txBody>
      </p:sp>
      <p:sp>
        <p:nvSpPr>
          <p:cNvPr id="28" name="Shape 373"/>
          <p:cNvSpPr txBox="1"/>
          <p:nvPr/>
        </p:nvSpPr>
        <p:spPr>
          <a:xfrm>
            <a:off x="1961164" y="418053"/>
            <a:ext cx="16764608" cy="1361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9528" tIns="59528" rIns="59528" bIns="5952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10000"/>
              </a:lnSpc>
              <a:defRPr sz="6000" b="1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</a:defRPr>
            </a:lvl1pPr>
          </a:lstStyle>
          <a:p>
            <a:r>
              <a:rPr lang="ru-RU" sz="3667" dirty="0">
                <a:solidFill>
                  <a:schemeClr val="bg1"/>
                </a:solidFill>
              </a:rPr>
              <a:t>СУЩЕСТВУЮЩИЕ ПРОБЛЕМНЫЕ ЗОНЫ НАЦИОНАЛЬНОГО </a:t>
            </a:r>
          </a:p>
          <a:p>
            <a:r>
              <a:rPr lang="ru-RU" sz="3667" dirty="0">
                <a:solidFill>
                  <a:schemeClr val="bg1"/>
                </a:solidFill>
              </a:rPr>
              <a:t>РЕЕСТРА СПЕЦИАЛИСТОВ</a:t>
            </a:r>
            <a:endParaRPr sz="3667" dirty="0">
              <a:solidFill>
                <a:schemeClr val="bg1"/>
              </a:solidFill>
            </a:endParaRPr>
          </a:p>
        </p:txBody>
      </p:sp>
      <p:sp>
        <p:nvSpPr>
          <p:cNvPr id="558" name="Shape 382"/>
          <p:cNvSpPr txBox="1"/>
          <p:nvPr/>
        </p:nvSpPr>
        <p:spPr>
          <a:xfrm>
            <a:off x="11949993" y="2622014"/>
            <a:ext cx="3654038" cy="60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9528" tIns="59528" rIns="59528" bIns="5952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>
              <a:lnSpc>
                <a:spcPts val="3800"/>
              </a:lnSpc>
              <a:defRPr sz="3600">
                <a:latin typeface="Times New Roman" panose="02020603050405020304" pitchFamily="18" charset="0"/>
                <a:ea typeface="Gotham Pro Light Regular"/>
                <a:cs typeface="Times New Roman" panose="02020603050405020304" pitchFamily="18" charset="0"/>
              </a:defRPr>
            </a:lvl1pPr>
          </a:lstStyle>
          <a:p>
            <a:r>
              <a:rPr lang="ru-RU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НОК 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1059107" y="10679467"/>
            <a:ext cx="333425" cy="581890"/>
          </a:xfrm>
        </p:spPr>
        <p:txBody>
          <a:bodyPr/>
          <a:lstStyle/>
          <a:p>
            <a:pPr>
              <a:defRPr/>
            </a:pPr>
            <a:r>
              <a:rPr lang="ru-RU" sz="3000" b="1" dirty="0">
                <a:solidFill>
                  <a:srgbClr val="FFFFFF"/>
                </a:solidFill>
                <a:latin typeface="Gotham Pro"/>
              </a:rPr>
              <a:t>2</a:t>
            </a:r>
          </a:p>
        </p:txBody>
      </p:sp>
      <p:sp>
        <p:nvSpPr>
          <p:cNvPr id="46" name="Сквиркл"/>
          <p:cNvSpPr/>
          <p:nvPr/>
        </p:nvSpPr>
        <p:spPr>
          <a:xfrm>
            <a:off x="9533972" y="3867413"/>
            <a:ext cx="8265192" cy="2228585"/>
          </a:xfrm>
          <a:prstGeom prst="roundRect">
            <a:avLst>
              <a:gd name="adj" fmla="val 20441"/>
            </a:avLst>
          </a:prstGeom>
          <a:solidFill>
            <a:schemeClr val="bg1"/>
          </a:solidFill>
          <a:ln w="50800">
            <a:solidFill>
              <a:schemeClr val="accent2">
                <a:lumMod val="50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2" name="Сквиркл"/>
          <p:cNvSpPr/>
          <p:nvPr/>
        </p:nvSpPr>
        <p:spPr>
          <a:xfrm>
            <a:off x="1446857" y="367152"/>
            <a:ext cx="16331986" cy="1487830"/>
          </a:xfrm>
          <a:prstGeom prst="roundRect">
            <a:avLst>
              <a:gd name="adj" fmla="val 18412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3" name="ИСТОРИЯ НОСТРОЙ"/>
          <p:cNvSpPr txBox="1"/>
          <p:nvPr/>
        </p:nvSpPr>
        <p:spPr>
          <a:xfrm>
            <a:off x="1722483" y="715377"/>
            <a:ext cx="18976376" cy="67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9531" tIns="59531" rIns="59531" bIns="59531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Проблемные зоны национального реестра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l="64732"/>
          <a:stretch>
            <a:fillRect/>
          </a:stretch>
        </p:blipFill>
        <p:spPr>
          <a:xfrm>
            <a:off x="14529" y="615193"/>
            <a:ext cx="1267765" cy="106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684604" y="76641"/>
            <a:ext cx="2386208" cy="170312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Треугольник"/>
          <p:cNvSpPr/>
          <p:nvPr/>
        </p:nvSpPr>
        <p:spPr>
          <a:xfrm rot="10800000">
            <a:off x="12881345" y="3278415"/>
            <a:ext cx="1529806" cy="44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" name="Shape 382"/>
          <p:cNvSpPr txBox="1"/>
          <p:nvPr/>
        </p:nvSpPr>
        <p:spPr>
          <a:xfrm>
            <a:off x="2940728" y="2586146"/>
            <a:ext cx="4761477" cy="60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9528" tIns="59528" rIns="59528" bIns="5952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>
              <a:lnSpc>
                <a:spcPts val="3800"/>
              </a:lnSpc>
              <a:defRPr sz="3600">
                <a:latin typeface="Times New Roman" panose="02020603050405020304" pitchFamily="18" charset="0"/>
                <a:ea typeface="Gotham Pro Light Regular"/>
                <a:cs typeface="Times New Roman" panose="02020603050405020304" pitchFamily="18" charset="0"/>
              </a:defRPr>
            </a:lvl1pPr>
          </a:lstStyle>
          <a:p>
            <a:r>
              <a:rPr lang="ru-RU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СИТУАЦИЯ «СЕЙЧАС»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виркл"/>
          <p:cNvSpPr/>
          <p:nvPr/>
        </p:nvSpPr>
        <p:spPr>
          <a:xfrm>
            <a:off x="847172" y="3849194"/>
            <a:ext cx="8265192" cy="2246805"/>
          </a:xfrm>
          <a:prstGeom prst="roundRect">
            <a:avLst>
              <a:gd name="adj" fmla="val 20441"/>
            </a:avLst>
          </a:prstGeom>
          <a:solidFill>
            <a:schemeClr val="bg1"/>
          </a:solidFill>
          <a:ln w="50800">
            <a:solidFill>
              <a:srgbClr val="C00000"/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" name="Треугольник"/>
          <p:cNvSpPr/>
          <p:nvPr/>
        </p:nvSpPr>
        <p:spPr>
          <a:xfrm rot="10800000">
            <a:off x="4214865" y="3264124"/>
            <a:ext cx="1529806" cy="44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Shape 382"/>
          <p:cNvSpPr txBox="1"/>
          <p:nvPr/>
        </p:nvSpPr>
        <p:spPr>
          <a:xfrm>
            <a:off x="1353708" y="3874843"/>
            <a:ext cx="8055800" cy="206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9528" tIns="59528" rIns="59528" bIns="5952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>
              <a:lnSpc>
                <a:spcPts val="3800"/>
              </a:lnSpc>
              <a:defRPr sz="3600">
                <a:latin typeface="Times New Roman" panose="02020603050405020304" pitchFamily="18" charset="0"/>
                <a:ea typeface="Gotham Pro Light Regular"/>
                <a:cs typeface="Times New Roman" panose="02020603050405020304" pitchFamily="18" charset="0"/>
              </a:defRPr>
            </a:lvl1pPr>
          </a:lstStyle>
          <a:p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ФОРМАЛЬНЫЙ ПОДХОД К УСТАНОВЛЕНИЮ КВАЛИФИКАЦИИ СПЕЦИАЛИСТА </a:t>
            </a:r>
          </a:p>
          <a:p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(НА ОСНОВЕ КОПИИ ДОКУМЕНТОВ И ЗАПИСЕЙ </a:t>
            </a:r>
          </a:p>
          <a:p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ТРУДОВОЙ КНИЖКЕ)</a:t>
            </a:r>
            <a:endParaRPr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 382"/>
          <p:cNvSpPr txBox="1"/>
          <p:nvPr/>
        </p:nvSpPr>
        <p:spPr>
          <a:xfrm>
            <a:off x="10142108" y="3924447"/>
            <a:ext cx="8055800" cy="206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9528" tIns="59528" rIns="59528" bIns="5952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>
              <a:lnSpc>
                <a:spcPts val="3800"/>
              </a:lnSpc>
              <a:defRPr sz="3600">
                <a:latin typeface="Times New Roman" panose="02020603050405020304" pitchFamily="18" charset="0"/>
                <a:ea typeface="Gotham Pro Light Regular"/>
                <a:cs typeface="Times New Roman" panose="02020603050405020304" pitchFamily="18" charset="0"/>
              </a:defRPr>
            </a:lvl1pPr>
          </a:lstStyle>
          <a:p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 НА ОСНОВЕ ПОДТВЕРЖДЕНИЯ КВАЛИФИКАЦИИ ЧЕРЕЗ ПРОЦЕДУРУ ПРОФЕССИОНАЛЬНОГО ЭКЗАМЕНА НА ОСНОВЕ ГОСУДАРСТВЕННОГО МЕХАНИЗМА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НОК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410" y="6555099"/>
            <a:ext cx="8761097" cy="1843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457200" marR="0" indent="-457200" algn="l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Подделка документов об образовании</a:t>
            </a:r>
          </a:p>
          <a:p>
            <a:pPr marL="457200" marR="0" indent="-457200" algn="l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Подделка документов о стаже</a:t>
            </a:r>
          </a:p>
          <a:p>
            <a:pPr marL="457200" marR="0" indent="-457200" algn="l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Недостоверные нотариальные действия</a:t>
            </a:r>
          </a:p>
          <a:p>
            <a:pPr marL="457200" marR="0" indent="-457200" algn="l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документов о повышении квалификации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7774" y="8989899"/>
            <a:ext cx="17130029" cy="1936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algn="just"/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высокой квалификации, сведения о которых включены в национальный реестр специалистов в области строительства, должны составить стержень отрасли, способствовать </a:t>
            </a:r>
            <a:r>
              <a:rPr lang="ru-RU" sz="3000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обеспечению безопасности строительства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повышению качества строительных работ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персональной ответственности за результат своей профессиональной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b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Треугольник"/>
          <p:cNvSpPr/>
          <p:nvPr/>
        </p:nvSpPr>
        <p:spPr>
          <a:xfrm rot="10800000">
            <a:off x="12881345" y="6511102"/>
            <a:ext cx="1529806" cy="44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Треугольник"/>
          <p:cNvSpPr/>
          <p:nvPr/>
        </p:nvSpPr>
        <p:spPr>
          <a:xfrm rot="10800000">
            <a:off x="12881345" y="7311175"/>
            <a:ext cx="1529806" cy="44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" name="Треугольник"/>
          <p:cNvSpPr/>
          <p:nvPr/>
        </p:nvSpPr>
        <p:spPr>
          <a:xfrm rot="10800000">
            <a:off x="12894233" y="8122862"/>
            <a:ext cx="1529806" cy="44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4604" y="6481064"/>
            <a:ext cx="2600325" cy="4171950"/>
          </a:xfrm>
          <a:prstGeom prst="rect">
            <a:avLst/>
          </a:prstGeom>
        </p:spPr>
      </p:pic>
      <p:pic>
        <p:nvPicPr>
          <p:cNvPr id="73" name="Изображение" descr="Изображение"/>
          <p:cNvPicPr>
            <a:picLocks noChangeAspect="1"/>
          </p:cNvPicPr>
          <p:nvPr/>
        </p:nvPicPr>
        <p:blipFill>
          <a:blip r:embed="rId7">
            <a:extLst/>
          </a:blip>
          <a:srcRect l="32504" r="40188"/>
          <a:stretch>
            <a:fillRect/>
          </a:stretch>
        </p:blipFill>
        <p:spPr>
          <a:xfrm>
            <a:off x="-202370" y="11171362"/>
            <a:ext cx="11413041" cy="13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Изображение" descr="Изображение"/>
          <p:cNvPicPr>
            <a:picLocks noChangeAspect="1"/>
          </p:cNvPicPr>
          <p:nvPr/>
        </p:nvPicPr>
        <p:blipFill>
          <a:blip r:embed="rId7">
            <a:extLst/>
          </a:blip>
          <a:srcRect l="32504" r="40188"/>
          <a:stretch>
            <a:fillRect/>
          </a:stretch>
        </p:blipFill>
        <p:spPr>
          <a:xfrm>
            <a:off x="11027528" y="11169115"/>
            <a:ext cx="11413041" cy="1346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0763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Повышена прозрачность деятельности СРО и их членов…"/>
          <p:cNvSpPr txBox="1"/>
          <p:nvPr/>
        </p:nvSpPr>
        <p:spPr>
          <a:xfrm>
            <a:off x="2541068" y="5909665"/>
            <a:ext cx="12349322" cy="858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9531" tIns="59531" rIns="59531" bIns="59531" anchor="ctr">
            <a:spAutoFit/>
          </a:bodyPr>
          <a:lstStyle/>
          <a:p>
            <a:pPr algn="l" defTabSz="449580">
              <a:lnSpc>
                <a:spcPct val="80000"/>
              </a:lnSpc>
              <a:buSzPct val="145000"/>
              <a:defRPr sz="2500" b="0">
                <a:solidFill>
                  <a:srgbClr val="FFFFFF"/>
                </a:solidFill>
                <a:latin typeface="CeraPRO-Light"/>
                <a:ea typeface="CeraPRO-Light"/>
                <a:cs typeface="CeraPRO-Light"/>
                <a:sym typeface="CeraPRO-Light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76722" y="10232597"/>
            <a:ext cx="6810903" cy="1370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7" name="Группа"/>
          <p:cNvGrpSpPr/>
          <p:nvPr/>
        </p:nvGrpSpPr>
        <p:grpSpPr>
          <a:xfrm>
            <a:off x="16634137" y="3959270"/>
            <a:ext cx="5096072" cy="3637253"/>
            <a:chOff x="0" y="0"/>
            <a:chExt cx="5096071" cy="3637251"/>
          </a:xfrm>
        </p:grpSpPr>
        <p:sp>
          <p:nvSpPr>
            <p:cNvPr id="425" name="Прямоугольник"/>
            <p:cNvSpPr/>
            <p:nvPr/>
          </p:nvSpPr>
          <p:spPr>
            <a:xfrm>
              <a:off x="394854" y="1539421"/>
              <a:ext cx="4306361" cy="18781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9531" tIns="59531" rIns="59531" bIns="59531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26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96072" cy="3637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3699" y="1255778"/>
            <a:ext cx="10733926" cy="21605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Сквиркл"/>
          <p:cNvSpPr/>
          <p:nvPr/>
        </p:nvSpPr>
        <p:spPr>
          <a:xfrm>
            <a:off x="580538" y="1926077"/>
            <a:ext cx="15100448" cy="8977291"/>
          </a:xfrm>
          <a:prstGeom prst="roundRect">
            <a:avLst>
              <a:gd name="adj" fmla="val 3047"/>
            </a:avLst>
          </a:prstGeom>
          <a:ln w="63500">
            <a:solidFill>
              <a:srgbClr val="FFFFFF"/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32504" r="40188"/>
          <a:stretch>
            <a:fillRect/>
          </a:stretch>
        </p:blipFill>
        <p:spPr>
          <a:xfrm flipV="1">
            <a:off x="450555" y="1894112"/>
            <a:ext cx="18425848" cy="21736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СТРОИТЕЛЬНАЯ ОТРАСЛЬ РОССИИ (2018 год)"/>
          <p:cNvSpPr txBox="1"/>
          <p:nvPr/>
        </p:nvSpPr>
        <p:spPr>
          <a:xfrm>
            <a:off x="1351937" y="680091"/>
            <a:ext cx="17667785" cy="95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9531" tIns="59531" rIns="59531" bIns="59531">
            <a:spAutoFit/>
          </a:bodyPr>
          <a:lstStyle/>
          <a:p>
            <a: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dirty="0" smtClean="0"/>
              <a:t>Рабочая группа по внедрению </a:t>
            </a:r>
            <a:r>
              <a:rPr lang="ru-RU" sz="6000" dirty="0" smtClean="0"/>
              <a:t>нок</a:t>
            </a:r>
            <a:r>
              <a:rPr lang="ru-RU" dirty="0" smtClean="0"/>
              <a:t> в строительстве</a:t>
            </a:r>
            <a:endParaRPr dirty="0"/>
          </a:p>
        </p:txBody>
      </p:sp>
      <p:pic>
        <p:nvPicPr>
          <p:cNvPr id="2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23179" y="308657"/>
            <a:ext cx="2373548" cy="169408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Треугольник"/>
          <p:cNvSpPr/>
          <p:nvPr/>
        </p:nvSpPr>
        <p:spPr>
          <a:xfrm rot="5400000">
            <a:off x="450078" y="751259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758" y="2993537"/>
            <a:ext cx="10162714" cy="544546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4134224" y="2586069"/>
            <a:ext cx="3496570" cy="44178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203,9…"/>
          <p:cNvSpPr txBox="1"/>
          <p:nvPr/>
        </p:nvSpPr>
        <p:spPr>
          <a:xfrm>
            <a:off x="5199997" y="2671088"/>
            <a:ext cx="1432379" cy="785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9531" tIns="59531" rIns="59531" bIns="59531">
            <a:spAutoFit/>
          </a:bodyPr>
          <a:lstStyle/>
          <a:p>
            <a:pPr defTabSz="449580">
              <a:lnSpc>
                <a:spcPct val="90000"/>
              </a:lnSpc>
              <a:defRPr sz="6600" b="0" cap="all" spc="-117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sz="4800" b="0" cap="all" spc="-117" dirty="0" smtClean="0">
                <a:solidFill>
                  <a:srgbClr val="CC3300"/>
                </a:solidFill>
                <a:latin typeface="Arial" panose="020B0604020202020204" pitchFamily="34" charset="0"/>
                <a:ea typeface="CeraPRO-Black"/>
                <a:cs typeface="Arial" panose="020B0604020202020204" pitchFamily="34" charset="0"/>
              </a:rPr>
              <a:t>2019</a:t>
            </a:r>
            <a:endParaRPr sz="4800" b="0" cap="all" spc="-117" dirty="0">
              <a:solidFill>
                <a:srgbClr val="CC3300"/>
              </a:solidFill>
              <a:latin typeface="Arial" panose="020B0604020202020204" pitchFamily="34" charset="0"/>
              <a:ea typeface="CeraPRO-Black"/>
              <a:cs typeface="Arial" panose="020B0604020202020204" pitchFamily="34" charset="0"/>
              <a:sym typeface="CeraPRO-Light"/>
            </a:endParaRPr>
          </a:p>
        </p:txBody>
      </p:sp>
      <p:sp>
        <p:nvSpPr>
          <p:cNvPr id="48" name="Треугольник"/>
          <p:cNvSpPr/>
          <p:nvPr/>
        </p:nvSpPr>
        <p:spPr>
          <a:xfrm rot="10800000">
            <a:off x="5502617" y="3436092"/>
            <a:ext cx="827137" cy="315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" name="Прямоугольник 49"/>
          <p:cNvSpPr/>
          <p:nvPr/>
        </p:nvSpPr>
        <p:spPr>
          <a:xfrm>
            <a:off x="4318306" y="3808128"/>
            <a:ext cx="319575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ИНТЕНСИВНОЕ ОБСУЖДЕНИЕ ВОПРОСОВ </a:t>
            </a:r>
          </a:p>
          <a:p>
            <a:r>
              <a:rPr lang="ru-RU" sz="2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НОК В СТРОИТЕЛЬСТВЕ</a:t>
            </a:r>
          </a:p>
          <a:p>
            <a:endParaRPr lang="ru-RU" sz="100" b="0" dirty="0" smtClean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 smtClean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 smtClean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 smtClean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 smtClean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b="0" dirty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0" dirty="0" smtClean="0">
                <a:solidFill>
                  <a:srgbClr val="005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(Москва, Казань, Санкт-Петербург, Белгород, Сочи, Екатеринбург)</a:t>
            </a:r>
            <a:endParaRPr lang="ru-RU" sz="1800" b="0" dirty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7882" y="2549021"/>
            <a:ext cx="5684967" cy="824039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6319" y="2587588"/>
            <a:ext cx="5847186" cy="824039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4" name="ИТОГИ ДЕСЯТИЛЕтИЯ"/>
          <p:cNvSpPr txBox="1"/>
          <p:nvPr/>
        </p:nvSpPr>
        <p:spPr>
          <a:xfrm>
            <a:off x="17796475" y="10573969"/>
            <a:ext cx="4200252" cy="508023"/>
          </a:xfrm>
          <a:prstGeom prst="rect">
            <a:avLst/>
          </a:prstGeom>
          <a:solidFill>
            <a:srgbClr val="CC3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9531" tIns="59531" rIns="59531" bIns="59531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Решение от 06.03.2020</a:t>
            </a:r>
            <a:endParaRPr dirty="0"/>
          </a:p>
        </p:txBody>
      </p:sp>
      <p:sp>
        <p:nvSpPr>
          <p:cNvPr id="55" name="Треугольник"/>
          <p:cNvSpPr/>
          <p:nvPr/>
        </p:nvSpPr>
        <p:spPr>
          <a:xfrm rot="5400000">
            <a:off x="9763106" y="9410898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5B8E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" name="Сквиркл"/>
          <p:cNvSpPr/>
          <p:nvPr/>
        </p:nvSpPr>
        <p:spPr>
          <a:xfrm>
            <a:off x="589016" y="8934242"/>
            <a:ext cx="8788447" cy="1855172"/>
          </a:xfrm>
          <a:prstGeom prst="roundRect">
            <a:avLst>
              <a:gd name="adj" fmla="val 6572"/>
            </a:avLst>
          </a:prstGeom>
          <a:ln w="50800">
            <a:solidFill>
              <a:schemeClr val="accent1">
                <a:lumMod val="50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" name="Прямоугольник 56"/>
          <p:cNvSpPr/>
          <p:nvPr/>
        </p:nvSpPr>
        <p:spPr>
          <a:xfrm>
            <a:off x="589016" y="9321057"/>
            <a:ext cx="8535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Распоряжением Президента Ассоциации от 20.02.2020 создана рабочая группа по выработке единого подхода к организационной схеме внедрения НОК в строительстве</a:t>
            </a:r>
            <a:endParaRPr lang="ru-RU" sz="24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33"/>
          <p:cNvSpPr txBox="1"/>
          <p:nvPr/>
        </p:nvSpPr>
        <p:spPr>
          <a:xfrm>
            <a:off x="5321467" y="4118499"/>
            <a:ext cx="120283" cy="966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528" tIns="59528" rIns="59528" bIns="5952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endParaRPr sz="5000" dirty="0"/>
          </a:p>
        </p:txBody>
      </p:sp>
      <p:sp>
        <p:nvSpPr>
          <p:cNvPr id="28" name="Shape 373"/>
          <p:cNvSpPr txBox="1"/>
          <p:nvPr/>
        </p:nvSpPr>
        <p:spPr>
          <a:xfrm>
            <a:off x="1961164" y="418053"/>
            <a:ext cx="16764608" cy="1361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9528" tIns="59528" rIns="59528" bIns="5952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10000"/>
              </a:lnSpc>
              <a:defRPr sz="6000" b="1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</a:defRPr>
            </a:lvl1pPr>
          </a:lstStyle>
          <a:p>
            <a:r>
              <a:rPr lang="ru-RU" sz="3667" dirty="0">
                <a:solidFill>
                  <a:schemeClr val="bg1"/>
                </a:solidFill>
              </a:rPr>
              <a:t>СУЩЕСТВУЮЩИЕ ПРОБЛЕМНЫЕ ЗОНЫ НАЦИОНАЛЬНОГО </a:t>
            </a:r>
          </a:p>
          <a:p>
            <a:r>
              <a:rPr lang="ru-RU" sz="3667" dirty="0">
                <a:solidFill>
                  <a:schemeClr val="bg1"/>
                </a:solidFill>
              </a:rPr>
              <a:t>РЕЕСТРА СПЕЦИАЛИСТОВ</a:t>
            </a:r>
            <a:endParaRPr sz="3667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25867" y="7110938"/>
            <a:ext cx="18258889" cy="1671028"/>
            <a:chOff x="7102025" y="8953676"/>
            <a:chExt cx="18639267" cy="1890268"/>
          </a:xfrm>
        </p:grpSpPr>
        <p:sp>
          <p:nvSpPr>
            <p:cNvPr id="47" name="Shape 375"/>
            <p:cNvSpPr/>
            <p:nvPr/>
          </p:nvSpPr>
          <p:spPr>
            <a:xfrm>
              <a:off x="7102025" y="8953676"/>
              <a:ext cx="16653325" cy="1240403"/>
            </a:xfrm>
            <a:prstGeom prst="rect">
              <a:avLst/>
            </a:prstGeom>
            <a:solidFill>
              <a:srgbClr val="FFFFFF">
                <a:alpha val="85924"/>
              </a:srgbClr>
            </a:solidFill>
            <a:ln w="12700">
              <a:miter lim="400000"/>
            </a:ln>
          </p:spPr>
          <p:txBody>
            <a:bodyPr lIns="59528" tIns="59528" rIns="59528" bIns="59528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33">
              <a:extLst>
                <a:ext uri="{FF2B5EF4-FFF2-40B4-BE49-F238E27FC236}">
                  <a16:creationId xmlns="" xmlns:a16="http://schemas.microsoft.com/office/drawing/2014/main" id="{F33A48CE-4E7C-CE47-9077-F66A01CF6181}"/>
                </a:ext>
              </a:extLst>
            </p:cNvPr>
            <p:cNvSpPr txBox="1"/>
            <p:nvPr/>
          </p:nvSpPr>
          <p:spPr>
            <a:xfrm>
              <a:off x="8331121" y="9779534"/>
              <a:ext cx="17410171" cy="10644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9528" tIns="59528" rIns="59528" bIns="59528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 defTabSz="914400">
                <a:lnSpc>
                  <a:spcPct val="120000"/>
                </a:lnSpc>
                <a:defRPr sz="4000">
                  <a:latin typeface="Times New Roman" panose="02020603050405020304" pitchFamily="18" charset="0"/>
                  <a:ea typeface="Gotham Pro Light Regular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3167"/>
                </a:lnSpc>
              </a:pPr>
              <a:r>
                <a:rPr lang="ru-RU" sz="3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Необходимость в сжатые сроки пройти НОК всем специалистам НРС и последствия не прохождения (в течение одного года)</a:t>
              </a:r>
              <a:endParaRPr sz="3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Shape 375"/>
          <p:cNvSpPr/>
          <p:nvPr/>
        </p:nvSpPr>
        <p:spPr>
          <a:xfrm>
            <a:off x="1750159" y="6543921"/>
            <a:ext cx="16313475" cy="1096536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59528" tIns="59528" rIns="59528" bIns="5952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667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412297" y="8912507"/>
            <a:ext cx="17135463" cy="1637590"/>
            <a:chOff x="7102020" y="10709000"/>
            <a:chExt cx="17492437" cy="1852442"/>
          </a:xfrm>
        </p:grpSpPr>
        <p:sp>
          <p:nvSpPr>
            <p:cNvPr id="58" name="Shape 375"/>
            <p:cNvSpPr/>
            <p:nvPr/>
          </p:nvSpPr>
          <p:spPr>
            <a:xfrm>
              <a:off x="7102020" y="10709000"/>
              <a:ext cx="16653325" cy="1240403"/>
            </a:xfrm>
            <a:prstGeom prst="rect">
              <a:avLst/>
            </a:prstGeom>
            <a:solidFill>
              <a:srgbClr val="FFFFFF">
                <a:alpha val="85924"/>
              </a:srgbClr>
            </a:solidFill>
            <a:ln w="12700">
              <a:miter lim="400000"/>
            </a:ln>
          </p:spPr>
          <p:txBody>
            <a:bodyPr lIns="59528" tIns="59528" rIns="59528" bIns="59528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33">
              <a:extLst>
                <a:ext uri="{FF2B5EF4-FFF2-40B4-BE49-F238E27FC236}">
                  <a16:creationId xmlns="" xmlns:a16="http://schemas.microsoft.com/office/drawing/2014/main" id="{F33A48CE-4E7C-CE47-9077-F66A01CF6181}"/>
                </a:ext>
              </a:extLst>
            </p:cNvPr>
            <p:cNvSpPr txBox="1"/>
            <p:nvPr/>
          </p:nvSpPr>
          <p:spPr>
            <a:xfrm>
              <a:off x="7608146" y="11497032"/>
              <a:ext cx="16986311" cy="10644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9528" tIns="59528" rIns="59528" bIns="59528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 defTabSz="914400">
                <a:lnSpc>
                  <a:spcPct val="120000"/>
                </a:lnSpc>
                <a:defRPr sz="4000">
                  <a:latin typeface="Times New Roman" panose="02020603050405020304" pitchFamily="18" charset="0"/>
                  <a:ea typeface="Gotham Pro Light Regular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3167"/>
                </a:lnSpc>
              </a:pPr>
              <a:r>
                <a:rPr lang="ru-RU" sz="3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Отсутствие квалифицированных кадров для надлежащей организации и проведения НОК на местах и др.</a:t>
              </a:r>
              <a:endParaRPr sz="3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1059107" y="10679467"/>
            <a:ext cx="333425" cy="581890"/>
          </a:xfrm>
        </p:spPr>
        <p:txBody>
          <a:bodyPr/>
          <a:lstStyle/>
          <a:p>
            <a:pPr>
              <a:defRPr/>
            </a:pPr>
            <a:r>
              <a:rPr lang="ru-RU" sz="3000" b="1" dirty="0">
                <a:solidFill>
                  <a:srgbClr val="FFFFFF"/>
                </a:solidFill>
                <a:latin typeface="Gotham Pro"/>
              </a:rPr>
              <a:t>2</a:t>
            </a:r>
          </a:p>
        </p:txBody>
      </p:sp>
      <p:sp>
        <p:nvSpPr>
          <p:cNvPr id="52" name="Сквиркл"/>
          <p:cNvSpPr/>
          <p:nvPr/>
        </p:nvSpPr>
        <p:spPr>
          <a:xfrm>
            <a:off x="1446857" y="367152"/>
            <a:ext cx="16331986" cy="1487830"/>
          </a:xfrm>
          <a:prstGeom prst="roundRect">
            <a:avLst>
              <a:gd name="adj" fmla="val 18412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3" name="ИСТОРИЯ НОСТРОЙ"/>
          <p:cNvSpPr txBox="1"/>
          <p:nvPr/>
        </p:nvSpPr>
        <p:spPr>
          <a:xfrm>
            <a:off x="1722483" y="715377"/>
            <a:ext cx="18976376" cy="67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531" tIns="59531" rIns="59531" bIns="59531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Вероятные  Проблемные  зоны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l="64732"/>
          <a:stretch>
            <a:fillRect/>
          </a:stretch>
        </p:blipFill>
        <p:spPr>
          <a:xfrm>
            <a:off x="14529" y="615193"/>
            <a:ext cx="1267765" cy="106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898721" y="76641"/>
            <a:ext cx="2386208" cy="170312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Сквиркл"/>
          <p:cNvSpPr/>
          <p:nvPr/>
        </p:nvSpPr>
        <p:spPr>
          <a:xfrm>
            <a:off x="2498331" y="7754899"/>
            <a:ext cx="17376100" cy="1219664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5" name="Сквиркл"/>
          <p:cNvSpPr/>
          <p:nvPr/>
        </p:nvSpPr>
        <p:spPr>
          <a:xfrm>
            <a:off x="2522621" y="9438584"/>
            <a:ext cx="17376100" cy="1219664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3" name="Группа 2"/>
          <p:cNvGrpSpPr/>
          <p:nvPr/>
        </p:nvGrpSpPr>
        <p:grpSpPr>
          <a:xfrm>
            <a:off x="1479427" y="4111356"/>
            <a:ext cx="18451865" cy="1235935"/>
            <a:chOff x="1446857" y="2553809"/>
            <a:chExt cx="18451865" cy="123593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50160" y="2618840"/>
              <a:ext cx="17797600" cy="1170904"/>
              <a:chOff x="7102025" y="2788011"/>
              <a:chExt cx="18168368" cy="1324527"/>
            </a:xfrm>
          </p:grpSpPr>
          <p:sp>
            <p:nvSpPr>
              <p:cNvPr id="552" name="Shape 375"/>
              <p:cNvSpPr/>
              <p:nvPr/>
            </p:nvSpPr>
            <p:spPr>
              <a:xfrm>
                <a:off x="7102025" y="2788011"/>
                <a:ext cx="16653325" cy="1240403"/>
              </a:xfrm>
              <a:prstGeom prst="rect">
                <a:avLst/>
              </a:prstGeom>
              <a:solidFill>
                <a:srgbClr val="FFFFFF">
                  <a:alpha val="85924"/>
                </a:srgbClr>
              </a:solidFill>
              <a:ln w="12700">
                <a:miter lim="400000"/>
              </a:ln>
            </p:spPr>
            <p:txBody>
              <a:bodyPr lIns="59528" tIns="59528" rIns="59528" bIns="59528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667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8" name="Shape 382"/>
              <p:cNvSpPr txBox="1"/>
              <p:nvPr/>
            </p:nvSpPr>
            <p:spPr>
              <a:xfrm>
                <a:off x="8331119" y="2874049"/>
                <a:ext cx="16939274" cy="12384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9528" tIns="59528" rIns="59528" bIns="59528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l" defTabSz="914400">
                  <a:lnSpc>
                    <a:spcPts val="3800"/>
                  </a:lnSpc>
                  <a:defRPr sz="3600">
                    <a:latin typeface="Times New Roman" panose="02020603050405020304" pitchFamily="18" charset="0"/>
                    <a:ea typeface="Gotham Pro Light Regular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Серьезная финансовая нагрузка на соискателей, связанная с прохождением </a:t>
                </a:r>
                <a:r>
                  <a:rPr lang="ru-RU" sz="30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проф.экзамена</a:t>
                </a:r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(20-30 </a:t>
                </a:r>
                <a:r>
                  <a:rPr lang="ru-RU" sz="30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тыс.руб</a:t>
                </a:r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  <a:endParaRPr sz="3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Сквиркл"/>
            <p:cNvSpPr/>
            <p:nvPr/>
          </p:nvSpPr>
          <p:spPr>
            <a:xfrm>
              <a:off x="2522622" y="2553809"/>
              <a:ext cx="17376100" cy="1235908"/>
            </a:xfrm>
            <a:prstGeom prst="roundRect">
              <a:avLst>
                <a:gd name="adj" fmla="val 20441"/>
              </a:avLst>
            </a:prstGeom>
            <a:ln w="50800">
              <a:solidFill>
                <a:srgbClr val="BABABA"/>
              </a:solidFill>
              <a:prstDash val="sysDot"/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600" b="0">
                  <a:solidFill>
                    <a:srgbClr val="0C457C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" name="Треугольник"/>
            <p:cNvSpPr/>
            <p:nvPr/>
          </p:nvSpPr>
          <p:spPr>
            <a:xfrm rot="5400000">
              <a:off x="1446857" y="2766347"/>
              <a:ext cx="901859" cy="90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39A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46857" y="6014790"/>
            <a:ext cx="16616774" cy="1150829"/>
            <a:chOff x="1446856" y="3836848"/>
            <a:chExt cx="16616774" cy="115082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50155" y="3836848"/>
              <a:ext cx="16313475" cy="1096537"/>
              <a:chOff x="7102025" y="4411958"/>
              <a:chExt cx="16653325" cy="1240403"/>
            </a:xfrm>
          </p:grpSpPr>
          <p:sp>
            <p:nvSpPr>
              <p:cNvPr id="34" name="Shape 375"/>
              <p:cNvSpPr/>
              <p:nvPr/>
            </p:nvSpPr>
            <p:spPr>
              <a:xfrm>
                <a:off x="7102025" y="4411958"/>
                <a:ext cx="16653325" cy="1240403"/>
              </a:xfrm>
              <a:prstGeom prst="rect">
                <a:avLst/>
              </a:prstGeom>
              <a:solidFill>
                <a:srgbClr val="FFFFFF">
                  <a:alpha val="85924"/>
                </a:srgbClr>
              </a:solidFill>
              <a:ln w="12700">
                <a:miter lim="400000"/>
              </a:ln>
            </p:spPr>
            <p:txBody>
              <a:bodyPr lIns="59528" tIns="59528" rIns="59528" bIns="59528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667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33">
                <a:extLst>
                  <a:ext uri="{FF2B5EF4-FFF2-40B4-BE49-F238E27FC236}">
                    <a16:creationId xmlns="" xmlns:a16="http://schemas.microsoft.com/office/drawing/2014/main" id="{F33A48CE-4E7C-CE47-9077-F66A01CF6181}"/>
                  </a:ext>
                </a:extLst>
              </p:cNvPr>
              <p:cNvSpPr txBox="1"/>
              <p:nvPr/>
            </p:nvSpPr>
            <p:spPr>
              <a:xfrm>
                <a:off x="8284087" y="4812388"/>
                <a:ext cx="15180542" cy="6002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9528" tIns="59528" rIns="59528" bIns="59528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l" defTabSz="914400">
                  <a:lnSpc>
                    <a:spcPct val="120000"/>
                  </a:lnSpc>
                  <a:defRPr sz="4000">
                    <a:latin typeface="Times New Roman" panose="02020603050405020304" pitchFamily="18" charset="0"/>
                    <a:ea typeface="Gotham Pro Light Regular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3167"/>
                  </a:lnSpc>
                </a:pPr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Недостоверность результатов экзамена, риски дискредитации системы НОК</a:t>
                </a:r>
                <a:endParaRPr sz="3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Треугольник"/>
            <p:cNvSpPr/>
            <p:nvPr/>
          </p:nvSpPr>
          <p:spPr>
            <a:xfrm rot="5400000">
              <a:off x="1446856" y="4085818"/>
              <a:ext cx="901859" cy="90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39A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447153" y="2050879"/>
            <a:ext cx="20381715" cy="1618977"/>
            <a:chOff x="1447153" y="5223784"/>
            <a:chExt cx="20381715" cy="161897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750159" y="5223784"/>
              <a:ext cx="20078709" cy="1290973"/>
              <a:chOff x="7102025" y="5865965"/>
              <a:chExt cx="16653325" cy="1460348"/>
            </a:xfrm>
          </p:grpSpPr>
          <p:sp>
            <p:nvSpPr>
              <p:cNvPr id="39" name="Shape 375"/>
              <p:cNvSpPr/>
              <p:nvPr/>
            </p:nvSpPr>
            <p:spPr>
              <a:xfrm>
                <a:off x="7102025" y="5865965"/>
                <a:ext cx="16653325" cy="1240403"/>
              </a:xfrm>
              <a:prstGeom prst="rect">
                <a:avLst/>
              </a:prstGeom>
              <a:solidFill>
                <a:srgbClr val="FFFFFF">
                  <a:alpha val="85924"/>
                </a:srgbClr>
              </a:solidFill>
              <a:ln w="12700">
                <a:miter lim="400000"/>
              </a:ln>
            </p:spPr>
            <p:txBody>
              <a:bodyPr lIns="59528" tIns="59528" rIns="59528" bIns="59528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667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Shape 382"/>
              <p:cNvSpPr txBox="1"/>
              <p:nvPr/>
            </p:nvSpPr>
            <p:spPr>
              <a:xfrm>
                <a:off x="8062419" y="6726113"/>
                <a:ext cx="13650267" cy="6002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9528" tIns="59528" rIns="59528" bIns="59528" anchor="ctr">
                <a:spAutoFit/>
              </a:bodyPr>
              <a:lstStyle>
                <a:lvl1pPr algn="l" defTabSz="914400">
                  <a:lnSpc>
                    <a:spcPct val="120000"/>
                  </a:lnSpc>
                  <a:defRPr sz="4000">
                    <a:latin typeface="Gotham Pro Light Regular"/>
                    <a:ea typeface="Gotham Pro Light Regular"/>
                    <a:cs typeface="Gotham Pro Light Regular"/>
                    <a:sym typeface="Gotham Pro Light Regular"/>
                  </a:defRPr>
                </a:lvl1pPr>
              </a:lstStyle>
              <a:p>
                <a:pPr>
                  <a:lnSpc>
                    <a:spcPts val="3167"/>
                  </a:lnSpc>
                </a:pPr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Затрудненная территориальная доступность мест прохождения </a:t>
                </a:r>
                <a:r>
                  <a:rPr lang="ru-RU" sz="3000" b="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проф.экзамена</a:t>
                </a:r>
                <a:endParaRPr sz="3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Сквиркл"/>
            <p:cNvSpPr/>
            <p:nvPr/>
          </p:nvSpPr>
          <p:spPr>
            <a:xfrm>
              <a:off x="2498331" y="5592428"/>
              <a:ext cx="17376100" cy="1250333"/>
            </a:xfrm>
            <a:prstGeom prst="roundRect">
              <a:avLst>
                <a:gd name="adj" fmla="val 20441"/>
              </a:avLst>
            </a:prstGeom>
            <a:ln w="50800">
              <a:solidFill>
                <a:srgbClr val="BABABA"/>
              </a:solidFill>
              <a:prstDash val="sysDot"/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600" b="0">
                  <a:solidFill>
                    <a:srgbClr val="0C457C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8" name="Треугольник"/>
            <p:cNvSpPr/>
            <p:nvPr/>
          </p:nvSpPr>
          <p:spPr>
            <a:xfrm rot="5400000">
              <a:off x="1447153" y="5759089"/>
              <a:ext cx="901859" cy="90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39A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70" name="Треугольник"/>
          <p:cNvSpPr/>
          <p:nvPr/>
        </p:nvSpPr>
        <p:spPr>
          <a:xfrm rot="5400000">
            <a:off x="1430836" y="7942400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Треугольник"/>
          <p:cNvSpPr/>
          <p:nvPr/>
        </p:nvSpPr>
        <p:spPr>
          <a:xfrm rot="5400000">
            <a:off x="1455424" y="9614619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" name="Сквиркл"/>
          <p:cNvSpPr/>
          <p:nvPr/>
        </p:nvSpPr>
        <p:spPr>
          <a:xfrm>
            <a:off x="2522621" y="5975512"/>
            <a:ext cx="17376100" cy="1252472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333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83"/>
          <p:cNvSpPr/>
          <p:nvPr/>
        </p:nvSpPr>
        <p:spPr>
          <a:xfrm>
            <a:off x="3277973" y="1040598"/>
            <a:ext cx="13167099" cy="951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9529" tIns="59529" rIns="59529" bIns="59529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22" y="1061331"/>
            <a:ext cx="859858" cy="859858"/>
          </a:xfrm>
          <a:prstGeom prst="rect">
            <a:avLst/>
          </a:prstGeom>
        </p:spPr>
      </p:pic>
      <p:pic>
        <p:nvPicPr>
          <p:cNvPr id="41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l="32504" r="40188"/>
          <a:stretch>
            <a:fillRect/>
          </a:stretch>
        </p:blipFill>
        <p:spPr>
          <a:xfrm flipV="1">
            <a:off x="450555" y="1894113"/>
            <a:ext cx="16129249" cy="19027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СТРОИТЕЛЬНАЯ ОТРАСЛЬ РОССИИ (2018 год)"/>
          <p:cNvSpPr txBox="1"/>
          <p:nvPr/>
        </p:nvSpPr>
        <p:spPr>
          <a:xfrm>
            <a:off x="2050925" y="609292"/>
            <a:ext cx="10762369" cy="103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9531" tIns="59531" rIns="59531" bIns="59531">
            <a:spAutoFit/>
          </a:bodyPr>
          <a:lstStyle/>
          <a:p>
            <a: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dirty="0" smtClean="0">
                <a:solidFill>
                  <a:srgbClr val="CC3300"/>
                </a:solidFill>
              </a:rPr>
              <a:t>ОРГАНИЗАЦИОННАЯ МОДЕЛЬ  </a:t>
            </a:r>
            <a:r>
              <a:rPr lang="ru-RU" sz="6600" dirty="0" smtClean="0">
                <a:solidFill>
                  <a:srgbClr val="CC3300"/>
                </a:solidFill>
              </a:rPr>
              <a:t>НОК</a:t>
            </a:r>
            <a:endParaRPr sz="6600" dirty="0">
              <a:solidFill>
                <a:srgbClr val="CC3300"/>
              </a:solidFill>
            </a:endParaRPr>
          </a:p>
        </p:txBody>
      </p:sp>
      <p:pic>
        <p:nvPicPr>
          <p:cNvPr id="59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53543" y="227101"/>
            <a:ext cx="2373548" cy="169408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Треугольник"/>
          <p:cNvSpPr/>
          <p:nvPr/>
        </p:nvSpPr>
        <p:spPr>
          <a:xfrm rot="5400000">
            <a:off x="858139" y="664755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4476259" y="3271776"/>
            <a:ext cx="13580503" cy="6783190"/>
            <a:chOff x="949377" y="2777708"/>
            <a:chExt cx="13580503" cy="6783190"/>
          </a:xfrm>
        </p:grpSpPr>
        <p:cxnSp>
          <p:nvCxnSpPr>
            <p:cNvPr id="8" name="Прямая со стрелкой 7"/>
            <p:cNvCxnSpPr/>
            <p:nvPr/>
          </p:nvCxnSpPr>
          <p:spPr>
            <a:xfrm flipH="1">
              <a:off x="3191925" y="4437449"/>
              <a:ext cx="1282798" cy="2205880"/>
            </a:xfrm>
            <a:prstGeom prst="straightConnector1">
              <a:avLst/>
            </a:prstGeom>
            <a:noFill/>
            <a:ln w="57150" cap="flat">
              <a:solidFill>
                <a:srgbClr val="00639A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Прямая со стрелкой 117"/>
            <p:cNvCxnSpPr/>
            <p:nvPr/>
          </p:nvCxnSpPr>
          <p:spPr>
            <a:xfrm>
              <a:off x="7757338" y="4437449"/>
              <a:ext cx="0" cy="2336619"/>
            </a:xfrm>
            <a:prstGeom prst="straightConnector1">
              <a:avLst/>
            </a:prstGeom>
            <a:noFill/>
            <a:ln w="57150" cap="flat">
              <a:solidFill>
                <a:srgbClr val="00639A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Прямая со стрелкой 118"/>
            <p:cNvCxnSpPr/>
            <p:nvPr/>
          </p:nvCxnSpPr>
          <p:spPr>
            <a:xfrm>
              <a:off x="10456610" y="4436816"/>
              <a:ext cx="1828797" cy="2228576"/>
            </a:xfrm>
            <a:prstGeom prst="straightConnector1">
              <a:avLst/>
            </a:prstGeom>
            <a:noFill/>
            <a:ln w="57150" cap="flat">
              <a:solidFill>
                <a:srgbClr val="00639A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7" name="TextBox 66"/>
            <p:cNvSpPr txBox="1"/>
            <p:nvPr/>
          </p:nvSpPr>
          <p:spPr>
            <a:xfrm>
              <a:off x="3191925" y="2777708"/>
              <a:ext cx="8894409" cy="1659108"/>
            </a:xfrm>
            <a:prstGeom prst="rect">
              <a:avLst/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ru-RU" b="1" dirty="0"/>
                <a:t>СОВЕТ </a:t>
              </a:r>
            </a:p>
            <a:p>
              <a:r>
                <a:rPr lang="ru-RU" b="1" dirty="0"/>
                <a:t>ПО ПРОФЕССИОНАЛЬНЫМ КВАЛИФИКАЦИЯМ </a:t>
              </a:r>
            </a:p>
            <a:p>
              <a:r>
                <a:rPr lang="ru-RU" b="1" dirty="0"/>
                <a:t>В СТРОИТЕЛЬСТВЕ</a:t>
              </a:r>
            </a:p>
            <a:p>
              <a:endParaRPr lang="ru-RU" sz="800" dirty="0"/>
            </a:p>
          </p:txBody>
        </p:sp>
        <p:sp>
          <p:nvSpPr>
            <p:cNvPr id="68" name="Прямоугольник"/>
            <p:cNvSpPr/>
            <p:nvPr/>
          </p:nvSpPr>
          <p:spPr>
            <a:xfrm>
              <a:off x="949377" y="6820409"/>
              <a:ext cx="3953363" cy="1487012"/>
            </a:xfrm>
            <a:prstGeom prst="rect">
              <a:avLst/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endParaRPr sz="2400" b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Прямоугольник"/>
            <p:cNvSpPr/>
            <p:nvPr/>
          </p:nvSpPr>
          <p:spPr>
            <a:xfrm>
              <a:off x="10576517" y="6820409"/>
              <a:ext cx="3953363" cy="1487012"/>
            </a:xfrm>
            <a:prstGeom prst="rect">
              <a:avLst/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2" name="Прямоугольник"/>
            <p:cNvSpPr/>
            <p:nvPr/>
          </p:nvSpPr>
          <p:spPr>
            <a:xfrm>
              <a:off x="5814806" y="6820409"/>
              <a:ext cx="3953363" cy="1487012"/>
            </a:xfrm>
            <a:prstGeom prst="rect">
              <a:avLst/>
            </a:prstGeom>
            <a:solidFill>
              <a:srgbClr val="CC3300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endParaRPr sz="2400" b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ростехнадзор"/>
            <p:cNvSpPr txBox="1"/>
            <p:nvPr/>
          </p:nvSpPr>
          <p:spPr>
            <a:xfrm>
              <a:off x="1226015" y="7301915"/>
              <a:ext cx="3400085" cy="5634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цок</a:t>
              </a:r>
              <a:endParaRPr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ростехнадзор"/>
            <p:cNvSpPr txBox="1"/>
            <p:nvPr/>
          </p:nvSpPr>
          <p:spPr>
            <a:xfrm>
              <a:off x="10938488" y="7301914"/>
              <a:ext cx="3400085" cy="5634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цок</a:t>
              </a:r>
              <a:endParaRPr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ростехнадзор"/>
            <p:cNvSpPr txBox="1"/>
            <p:nvPr/>
          </p:nvSpPr>
          <p:spPr>
            <a:xfrm>
              <a:off x="5814806" y="6894360"/>
              <a:ext cx="4000405" cy="13667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Опорный   Цок</a:t>
              </a:r>
            </a:p>
            <a:p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Академия  Национального</a:t>
              </a:r>
              <a:endParaRPr lang="ru-RU" sz="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объединения  строителей</a:t>
              </a:r>
              <a:endParaRPr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Прямоугольник"/>
            <p:cNvSpPr/>
            <p:nvPr/>
          </p:nvSpPr>
          <p:spPr>
            <a:xfrm>
              <a:off x="949377" y="8738727"/>
              <a:ext cx="1710815" cy="813836"/>
            </a:xfrm>
            <a:prstGeom prst="rect">
              <a:avLst/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8" name="Прямоугольник"/>
            <p:cNvSpPr/>
            <p:nvPr/>
          </p:nvSpPr>
          <p:spPr>
            <a:xfrm>
              <a:off x="3191925" y="8756874"/>
              <a:ext cx="1710815" cy="804024"/>
            </a:xfrm>
            <a:prstGeom prst="rect">
              <a:avLst/>
            </a:prstGeom>
            <a:solidFill>
              <a:srgbClr val="0C457C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1" name="Прямоугольник"/>
            <p:cNvSpPr/>
            <p:nvPr/>
          </p:nvSpPr>
          <p:spPr>
            <a:xfrm>
              <a:off x="10574592" y="8697682"/>
              <a:ext cx="1710815" cy="804024"/>
            </a:xfrm>
            <a:prstGeom prst="rect">
              <a:avLst/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4" name="Прямоугольник"/>
            <p:cNvSpPr/>
            <p:nvPr/>
          </p:nvSpPr>
          <p:spPr>
            <a:xfrm>
              <a:off x="12819065" y="8692258"/>
              <a:ext cx="1710815" cy="804024"/>
            </a:xfrm>
            <a:prstGeom prst="rect">
              <a:avLst/>
            </a:prstGeom>
            <a:solidFill>
              <a:srgbClr val="0C457C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8" name="Прямоугольник"/>
            <p:cNvSpPr/>
            <p:nvPr/>
          </p:nvSpPr>
          <p:spPr>
            <a:xfrm>
              <a:off x="5792500" y="8690189"/>
              <a:ext cx="1964838" cy="804024"/>
            </a:xfrm>
            <a:prstGeom prst="rect">
              <a:avLst/>
            </a:prstGeom>
            <a:solidFill>
              <a:srgbClr val="CC3300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0" name="Прямоугольник"/>
            <p:cNvSpPr/>
            <p:nvPr/>
          </p:nvSpPr>
          <p:spPr>
            <a:xfrm>
              <a:off x="7833619" y="8697682"/>
              <a:ext cx="1929420" cy="818055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0" name="ростехнадзор"/>
            <p:cNvSpPr txBox="1"/>
            <p:nvPr/>
          </p:nvSpPr>
          <p:spPr>
            <a:xfrm>
              <a:off x="1158014" y="8835560"/>
              <a:ext cx="1307956" cy="5634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Эц</a:t>
              </a:r>
              <a:endParaRPr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ростехнадзор"/>
            <p:cNvSpPr txBox="1"/>
            <p:nvPr/>
          </p:nvSpPr>
          <p:spPr>
            <a:xfrm>
              <a:off x="3393354" y="8863933"/>
              <a:ext cx="1307956" cy="5634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Эц</a:t>
              </a:r>
              <a:endParaRPr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ростехнадзор"/>
            <p:cNvSpPr txBox="1"/>
            <p:nvPr/>
          </p:nvSpPr>
          <p:spPr>
            <a:xfrm>
              <a:off x="10801711" y="8835559"/>
              <a:ext cx="1307956" cy="5634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Эц</a:t>
              </a:r>
              <a:endParaRPr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ростехнадзор"/>
            <p:cNvSpPr txBox="1"/>
            <p:nvPr/>
          </p:nvSpPr>
          <p:spPr>
            <a:xfrm>
              <a:off x="13096961" y="8795342"/>
              <a:ext cx="1307956" cy="5634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Эц</a:t>
              </a:r>
              <a:endParaRPr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ростехнадзор"/>
            <p:cNvSpPr txBox="1"/>
            <p:nvPr/>
          </p:nvSpPr>
          <p:spPr>
            <a:xfrm>
              <a:off x="5869136" y="8838189"/>
              <a:ext cx="1907112" cy="5080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Эц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сро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Стрелка"/>
            <p:cNvSpPr/>
            <p:nvPr/>
          </p:nvSpPr>
          <p:spPr>
            <a:xfrm rot="5400000">
              <a:off x="1756781" y="8358696"/>
              <a:ext cx="214850" cy="346902"/>
            </a:xfrm>
            <a:prstGeom prst="rightArrow">
              <a:avLst>
                <a:gd name="adj1" fmla="val 32000"/>
                <a:gd name="adj2" fmla="val 103336"/>
              </a:avLst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9" name="Стрелка"/>
            <p:cNvSpPr/>
            <p:nvPr/>
          </p:nvSpPr>
          <p:spPr>
            <a:xfrm rot="5400000">
              <a:off x="3939907" y="8362783"/>
              <a:ext cx="214850" cy="346902"/>
            </a:xfrm>
            <a:prstGeom prst="rightArrow">
              <a:avLst>
                <a:gd name="adj1" fmla="val 32000"/>
                <a:gd name="adj2" fmla="val 103336"/>
              </a:avLst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0" name="Стрелка"/>
            <p:cNvSpPr/>
            <p:nvPr/>
          </p:nvSpPr>
          <p:spPr>
            <a:xfrm rot="5400000">
              <a:off x="11430964" y="8336313"/>
              <a:ext cx="214850" cy="346902"/>
            </a:xfrm>
            <a:prstGeom prst="rightArrow">
              <a:avLst>
                <a:gd name="adj1" fmla="val 32000"/>
                <a:gd name="adj2" fmla="val 103336"/>
              </a:avLst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1" name="Стрелка"/>
            <p:cNvSpPr/>
            <p:nvPr/>
          </p:nvSpPr>
          <p:spPr>
            <a:xfrm rot="5400000">
              <a:off x="13614090" y="8340400"/>
              <a:ext cx="214850" cy="346902"/>
            </a:xfrm>
            <a:prstGeom prst="rightArrow">
              <a:avLst>
                <a:gd name="adj1" fmla="val 32000"/>
                <a:gd name="adj2" fmla="val 103336"/>
              </a:avLst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2" name="Стрелка"/>
            <p:cNvSpPr/>
            <p:nvPr/>
          </p:nvSpPr>
          <p:spPr>
            <a:xfrm rot="5400000">
              <a:off x="6599305" y="8316741"/>
              <a:ext cx="214850" cy="346902"/>
            </a:xfrm>
            <a:prstGeom prst="rightArrow">
              <a:avLst>
                <a:gd name="adj1" fmla="val 32000"/>
                <a:gd name="adj2" fmla="val 103336"/>
              </a:avLst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3" name="Стрелка"/>
            <p:cNvSpPr/>
            <p:nvPr/>
          </p:nvSpPr>
          <p:spPr>
            <a:xfrm rot="5400000">
              <a:off x="8782431" y="8320828"/>
              <a:ext cx="214850" cy="346902"/>
            </a:xfrm>
            <a:prstGeom prst="rightArrow">
              <a:avLst>
                <a:gd name="adj1" fmla="val 32000"/>
                <a:gd name="adj2" fmla="val 103336"/>
              </a:avLst>
            </a:prstGeom>
            <a:solidFill>
              <a:srgbClr val="0C457C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4" name="ростехнадзор"/>
            <p:cNvSpPr txBox="1"/>
            <p:nvPr/>
          </p:nvSpPr>
          <p:spPr>
            <a:xfrm>
              <a:off x="7851289" y="8852697"/>
              <a:ext cx="1907112" cy="5080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9531" tIns="59531" rIns="59531" bIns="59531">
              <a:spAutoFit/>
            </a:bodyPr>
            <a:lstStyle>
              <a:lvl1pPr defTabSz="449580">
                <a:lnSpc>
                  <a:spcPct val="90000"/>
                </a:lnSpc>
                <a:defRPr sz="2300" b="0" cap="all" spc="-41">
                  <a:solidFill>
                    <a:srgbClr val="FFFFFF"/>
                  </a:solidFill>
                  <a:latin typeface="CeraPRO-Black"/>
                  <a:ea typeface="CeraPRO-Black"/>
                  <a:cs typeface="CeraPRO-Black"/>
                  <a:sym typeface="CeraPRO-Black"/>
                </a:defRPr>
              </a:lvl1pPr>
            </a:lstStyle>
            <a:p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Эц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сро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660192" y="5062529"/>
              <a:ext cx="9625215" cy="120219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9531" tIns="59531" rIns="59531" bIns="59531" numCol="1" spcCol="38100" rtlCol="0" anchor="ctr">
              <a:spAutoFit/>
            </a:bodyPr>
            <a:lstStyle/>
            <a:p>
              <a:pPr marL="0" marR="0" indent="0" algn="ctr" defTabSz="68460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80632" y="5440027"/>
              <a:ext cx="11430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ПРОГРАММНО-АППАРАТНЫЙ КОМПЛЕКС (ПАК НОК)</a:t>
              </a:r>
              <a:endParaRPr 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0" name="Сквиркл"/>
          <p:cNvSpPr/>
          <p:nvPr/>
        </p:nvSpPr>
        <p:spPr>
          <a:xfrm>
            <a:off x="4376107" y="5549348"/>
            <a:ext cx="13579807" cy="1229892"/>
          </a:xfrm>
          <a:prstGeom prst="roundRect">
            <a:avLst>
              <a:gd name="adj" fmla="val 6572"/>
            </a:avLst>
          </a:prstGeom>
          <a:ln w="50800">
            <a:solidFill>
              <a:schemeClr val="accent1">
                <a:lumMod val="50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354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УКТУРА ВЗАИМОДЕЙСТВИЯ"/>
          <p:cNvSpPr txBox="1"/>
          <p:nvPr/>
        </p:nvSpPr>
        <p:spPr>
          <a:xfrm>
            <a:off x="1905000" y="781178"/>
            <a:ext cx="16247909" cy="75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9531" tIns="59531" rIns="59531" bIns="59531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r>
              <a:rPr lang="ru-RU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модель – региональная схема</a:t>
            </a:r>
            <a:endParaRPr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64732"/>
          <a:stretch>
            <a:fillRect/>
          </a:stretch>
        </p:blipFill>
        <p:spPr>
          <a:xfrm>
            <a:off x="264967" y="553977"/>
            <a:ext cx="1267765" cy="106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90122" y="240461"/>
            <a:ext cx="2373548" cy="16940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" name="Группа 42"/>
          <p:cNvGrpSpPr/>
          <p:nvPr/>
        </p:nvGrpSpPr>
        <p:grpSpPr>
          <a:xfrm>
            <a:off x="752782" y="2101477"/>
            <a:ext cx="15724896" cy="8209842"/>
            <a:chOff x="1355897" y="2801869"/>
            <a:chExt cx="15724896" cy="820984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5897" y="2801869"/>
              <a:ext cx="15724896" cy="8209842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4221805" y="6167336"/>
              <a:ext cx="389106" cy="389106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9531" tIns="59531" rIns="59531" bIns="59531" numCol="1" spcCol="38100" rtlCol="0" anchor="ctr">
              <a:spAutoFit/>
            </a:bodyPr>
            <a:lstStyle/>
            <a:p>
              <a:pPr marL="0" marR="0" indent="0" algn="ctr" defTabSz="68460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11" name="Прямая соединительная линия 10"/>
            <p:cNvCxnSpPr>
              <a:stCxn id="9" idx="6"/>
            </p:cNvCxnSpPr>
            <p:nvPr/>
          </p:nvCxnSpPr>
          <p:spPr>
            <a:xfrm flipV="1">
              <a:off x="4610911" y="5485743"/>
              <a:ext cx="9066921" cy="876146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7" name="Группа 16"/>
            <p:cNvGrpSpPr/>
            <p:nvPr/>
          </p:nvGrpSpPr>
          <p:grpSpPr>
            <a:xfrm>
              <a:off x="8889202" y="7236304"/>
              <a:ext cx="2279503" cy="2064411"/>
              <a:chOff x="9046722" y="5524236"/>
              <a:chExt cx="2279503" cy="2064411"/>
            </a:xfrm>
          </p:grpSpPr>
          <p:pic>
            <p:nvPicPr>
              <p:cNvPr id="12" name="Изображение" descr="Изображение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9046722" y="5524236"/>
                <a:ext cx="2279503" cy="20644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4" name="Кружок"/>
              <p:cNvSpPr/>
              <p:nvPr/>
            </p:nvSpPr>
            <p:spPr>
              <a:xfrm>
                <a:off x="9299641" y="5710135"/>
                <a:ext cx="1789890" cy="1692613"/>
              </a:xfrm>
              <a:prstGeom prst="ellipse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59531" tIns="59531" rIns="59531" bIns="59531" anchor="ctr"/>
              <a:lstStyle/>
              <a:p>
                <a:pPr>
                  <a:defRPr sz="2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" name="203,9…"/>
              <p:cNvSpPr txBox="1"/>
              <p:nvPr/>
            </p:nvSpPr>
            <p:spPr>
              <a:xfrm>
                <a:off x="9590284" y="5776131"/>
                <a:ext cx="1192378" cy="15606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9531" tIns="59531" rIns="59531" bIns="59531">
                <a:spAutoFit/>
              </a:bodyPr>
              <a:lstStyle/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3600" cap="all" spc="-117" dirty="0" smtClean="0">
                    <a:solidFill>
                      <a:srgbClr val="CC3300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</a:rPr>
                  <a:t>СФО</a:t>
                </a: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endParaRPr lang="ru-RU" sz="2000" cap="all" spc="-117" dirty="0">
                  <a:solidFill>
                    <a:srgbClr val="CC3300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2400" cap="all" spc="-117" dirty="0" smtClean="0">
                    <a:solidFill>
                      <a:schemeClr val="tx1"/>
                    </a:solidFill>
                    <a:latin typeface="Arial Black" panose="020B0A040201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22</a:t>
                </a:r>
                <a:r>
                  <a:rPr lang="ru-RU" sz="2400" cap="all" spc="-117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 </a:t>
                </a:r>
                <a:r>
                  <a:rPr lang="ru-RU" sz="2400" cap="all" spc="-117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сро</a:t>
                </a:r>
                <a:endParaRPr lang="ru-RU" sz="2400" cap="all" spc="-117" dirty="0" smtClean="0">
                  <a:solidFill>
                    <a:schemeClr val="tx1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2400" cap="all" spc="-117" dirty="0" smtClean="0">
                    <a:solidFill>
                      <a:schemeClr val="tx1"/>
                    </a:solidFill>
                    <a:latin typeface="Arial Black" panose="020B0A040201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22</a:t>
                </a:r>
                <a:r>
                  <a:rPr lang="ru-RU" sz="2400" cap="all" spc="-117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 ЭЦ</a:t>
                </a:r>
                <a:endParaRPr sz="2400" cap="all" spc="-117" dirty="0">
                  <a:solidFill>
                    <a:schemeClr val="tx1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</p:txBody>
          </p:sp>
          <p:sp>
            <p:nvSpPr>
              <p:cNvPr id="16" name="Стрелка"/>
              <p:cNvSpPr/>
              <p:nvPr/>
            </p:nvSpPr>
            <p:spPr>
              <a:xfrm rot="5400000">
                <a:off x="10094980" y="6227349"/>
                <a:ext cx="214850" cy="346902"/>
              </a:xfrm>
              <a:prstGeom prst="rightArrow">
                <a:avLst>
                  <a:gd name="adj1" fmla="val 32000"/>
                  <a:gd name="adj2" fmla="val 103336"/>
                </a:avLst>
              </a:prstGeom>
              <a:solidFill>
                <a:srgbClr val="CC3300"/>
              </a:solidFill>
              <a:ln w="12700">
                <a:miter lim="400000"/>
              </a:ln>
            </p:spPr>
            <p:txBody>
              <a:bodyPr lIns="59531" tIns="59531" rIns="59531" bIns="59531" anchor="ctr"/>
              <a:lstStyle/>
              <a:p>
                <a:pPr>
                  <a:defRPr sz="2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3134270" y="4501754"/>
              <a:ext cx="2279503" cy="2064411"/>
              <a:chOff x="9046722" y="5524236"/>
              <a:chExt cx="2279503" cy="2064411"/>
            </a:xfrm>
          </p:grpSpPr>
          <p:pic>
            <p:nvPicPr>
              <p:cNvPr id="19" name="Изображение" descr="Изображение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9046722" y="5524236"/>
                <a:ext cx="2279503" cy="20644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0" name="Кружок"/>
              <p:cNvSpPr/>
              <p:nvPr/>
            </p:nvSpPr>
            <p:spPr>
              <a:xfrm>
                <a:off x="9299641" y="5710135"/>
                <a:ext cx="1789890" cy="1692613"/>
              </a:xfrm>
              <a:prstGeom prst="ellipse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59531" tIns="59531" rIns="59531" bIns="59531" anchor="ctr"/>
              <a:lstStyle/>
              <a:p>
                <a:pPr>
                  <a:defRPr sz="2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" name="203,9…"/>
              <p:cNvSpPr txBox="1"/>
              <p:nvPr/>
            </p:nvSpPr>
            <p:spPr>
              <a:xfrm>
                <a:off x="9590284" y="5776131"/>
                <a:ext cx="1192378" cy="15606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9531" tIns="59531" rIns="59531" bIns="59531">
                <a:spAutoFit/>
              </a:bodyPr>
              <a:lstStyle/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3600" cap="all" spc="-117" dirty="0" smtClean="0">
                    <a:solidFill>
                      <a:srgbClr val="CC3300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</a:rPr>
                  <a:t>ДФО</a:t>
                </a: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endParaRPr lang="ru-RU" sz="2000" cap="all" spc="-117" dirty="0">
                  <a:solidFill>
                    <a:srgbClr val="CC3300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2400" cap="all" spc="-117" dirty="0" smtClean="0">
                    <a:solidFill>
                      <a:schemeClr val="tx1"/>
                    </a:solidFill>
                    <a:latin typeface="Arial Black" panose="020B0A040201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17</a:t>
                </a:r>
                <a:r>
                  <a:rPr lang="ru-RU" sz="2400" cap="all" spc="-117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 </a:t>
                </a:r>
                <a:r>
                  <a:rPr lang="ru-RU" sz="2400" cap="all" spc="-117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сро</a:t>
                </a:r>
                <a:endParaRPr lang="ru-RU" sz="2400" cap="all" spc="-117" dirty="0" smtClean="0">
                  <a:solidFill>
                    <a:schemeClr val="tx1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2400" cap="all" spc="-117" dirty="0" smtClean="0">
                    <a:solidFill>
                      <a:schemeClr val="tx1"/>
                    </a:solidFill>
                    <a:latin typeface="Arial Black" panose="020B0A040201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17</a:t>
                </a:r>
                <a:r>
                  <a:rPr lang="ru-RU" sz="2400" cap="all" spc="-117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 ЭЦ</a:t>
                </a:r>
                <a:endParaRPr sz="2400" cap="all" spc="-117" dirty="0">
                  <a:solidFill>
                    <a:schemeClr val="tx1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</p:txBody>
          </p:sp>
          <p:sp>
            <p:nvSpPr>
              <p:cNvPr id="22" name="Стрелка"/>
              <p:cNvSpPr/>
              <p:nvPr/>
            </p:nvSpPr>
            <p:spPr>
              <a:xfrm rot="5400000">
                <a:off x="10094980" y="6227349"/>
                <a:ext cx="214850" cy="346902"/>
              </a:xfrm>
              <a:prstGeom prst="rightArrow">
                <a:avLst>
                  <a:gd name="adj1" fmla="val 32000"/>
                  <a:gd name="adj2" fmla="val 103336"/>
                </a:avLst>
              </a:prstGeom>
              <a:solidFill>
                <a:srgbClr val="CC3300"/>
              </a:solidFill>
              <a:ln w="12700">
                <a:miter lim="400000"/>
              </a:ln>
            </p:spPr>
            <p:txBody>
              <a:bodyPr lIns="59531" tIns="59531" rIns="59531" bIns="59531" anchor="ctr"/>
              <a:lstStyle/>
              <a:p>
                <a:pPr>
                  <a:defRPr sz="2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610911" y="6380266"/>
              <a:ext cx="4651808" cy="144926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436875" y="6380266"/>
              <a:ext cx="764618" cy="87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8" name="Группа 27"/>
            <p:cNvGrpSpPr/>
            <p:nvPr/>
          </p:nvGrpSpPr>
          <p:grpSpPr>
            <a:xfrm>
              <a:off x="1669071" y="5553565"/>
              <a:ext cx="2279503" cy="2064411"/>
              <a:chOff x="9046722" y="5524236"/>
              <a:chExt cx="2279503" cy="2064411"/>
            </a:xfrm>
          </p:grpSpPr>
          <p:pic>
            <p:nvPicPr>
              <p:cNvPr id="29" name="Изображение" descr="Изображение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9046722" y="5524236"/>
                <a:ext cx="2279503" cy="20644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0" name="Кружок"/>
              <p:cNvSpPr/>
              <p:nvPr/>
            </p:nvSpPr>
            <p:spPr>
              <a:xfrm>
                <a:off x="9299641" y="5710135"/>
                <a:ext cx="1789890" cy="1692613"/>
              </a:xfrm>
              <a:prstGeom prst="ellipse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59531" tIns="59531" rIns="59531" bIns="59531" anchor="ctr"/>
              <a:lstStyle/>
              <a:p>
                <a:pPr>
                  <a:defRPr sz="2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" name="203,9…"/>
              <p:cNvSpPr txBox="1"/>
              <p:nvPr/>
            </p:nvSpPr>
            <p:spPr>
              <a:xfrm>
                <a:off x="9590284" y="5776131"/>
                <a:ext cx="1192378" cy="15606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9531" tIns="59531" rIns="59531" bIns="59531">
                <a:spAutoFit/>
              </a:bodyPr>
              <a:lstStyle/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3600" cap="all" spc="-117" dirty="0" smtClean="0">
                    <a:solidFill>
                      <a:srgbClr val="CC3300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</a:rPr>
                  <a:t>ЦФО</a:t>
                </a: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endParaRPr lang="ru-RU" sz="2000" cap="all" spc="-117" dirty="0">
                  <a:solidFill>
                    <a:srgbClr val="CC3300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2400" cap="all" spc="-117" dirty="0" smtClean="0">
                    <a:solidFill>
                      <a:schemeClr val="tx1"/>
                    </a:solidFill>
                    <a:latin typeface="Arial Black" panose="020B0A040201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40</a:t>
                </a:r>
                <a:r>
                  <a:rPr lang="ru-RU" sz="2400" cap="all" spc="-117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 </a:t>
                </a:r>
                <a:r>
                  <a:rPr lang="ru-RU" sz="2400" cap="all" spc="-117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сро</a:t>
                </a:r>
                <a:endParaRPr lang="ru-RU" sz="2400" cap="all" spc="-117" dirty="0" smtClean="0">
                  <a:solidFill>
                    <a:schemeClr val="tx1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2400" cap="all" spc="-117" dirty="0" smtClean="0">
                    <a:solidFill>
                      <a:schemeClr val="tx1"/>
                    </a:solidFill>
                    <a:latin typeface="Arial Black" panose="020B0A040201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40</a:t>
                </a:r>
                <a:r>
                  <a:rPr lang="ru-RU" sz="2400" cap="all" spc="-117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 ЭЦ</a:t>
                </a:r>
                <a:endParaRPr sz="2400" cap="all" spc="-117" dirty="0">
                  <a:solidFill>
                    <a:schemeClr val="tx1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</p:txBody>
          </p:sp>
          <p:sp>
            <p:nvSpPr>
              <p:cNvPr id="32" name="Стрелка"/>
              <p:cNvSpPr/>
              <p:nvPr/>
            </p:nvSpPr>
            <p:spPr>
              <a:xfrm rot="5400000">
                <a:off x="10094980" y="6227349"/>
                <a:ext cx="214850" cy="346902"/>
              </a:xfrm>
              <a:prstGeom prst="rightArrow">
                <a:avLst>
                  <a:gd name="adj1" fmla="val 32000"/>
                  <a:gd name="adj2" fmla="val 103336"/>
                </a:avLst>
              </a:prstGeom>
              <a:solidFill>
                <a:srgbClr val="CC3300"/>
              </a:solidFill>
              <a:ln w="12700">
                <a:miter lim="400000"/>
              </a:ln>
            </p:spPr>
            <p:txBody>
              <a:bodyPr lIns="59531" tIns="59531" rIns="59531" bIns="59531" anchor="ctr"/>
              <a:lstStyle/>
              <a:p>
                <a:pPr>
                  <a:defRPr sz="2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610305" y="7617976"/>
              <a:ext cx="2279503" cy="2064411"/>
              <a:chOff x="9046722" y="5524236"/>
              <a:chExt cx="2279503" cy="2064411"/>
            </a:xfrm>
          </p:grpSpPr>
          <p:pic>
            <p:nvPicPr>
              <p:cNvPr id="35" name="Изображение" descr="Изображение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9046722" y="5524236"/>
                <a:ext cx="2279503" cy="20644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6" name="Кружок"/>
              <p:cNvSpPr/>
              <p:nvPr/>
            </p:nvSpPr>
            <p:spPr>
              <a:xfrm>
                <a:off x="9299641" y="5710135"/>
                <a:ext cx="1789890" cy="1692613"/>
              </a:xfrm>
              <a:prstGeom prst="ellipse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59531" tIns="59531" rIns="59531" bIns="59531" anchor="ctr"/>
              <a:lstStyle/>
              <a:p>
                <a:pPr>
                  <a:defRPr sz="2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7" name="203,9…"/>
              <p:cNvSpPr txBox="1"/>
              <p:nvPr/>
            </p:nvSpPr>
            <p:spPr>
              <a:xfrm>
                <a:off x="9590284" y="5776131"/>
                <a:ext cx="1192378" cy="15606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9531" tIns="59531" rIns="59531" bIns="59531">
                <a:spAutoFit/>
              </a:bodyPr>
              <a:lstStyle/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3600" cap="all" spc="-117" dirty="0" smtClean="0">
                    <a:solidFill>
                      <a:srgbClr val="CC3300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</a:rPr>
                  <a:t>УФО</a:t>
                </a: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endParaRPr lang="ru-RU" sz="2000" cap="all" spc="-117" dirty="0">
                  <a:solidFill>
                    <a:srgbClr val="CC3300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2400" cap="all" spc="-117" dirty="0" smtClean="0">
                    <a:solidFill>
                      <a:schemeClr val="tx1"/>
                    </a:solidFill>
                    <a:latin typeface="Arial Black" panose="020B0A040201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11</a:t>
                </a:r>
                <a:r>
                  <a:rPr lang="ru-RU" sz="2400" cap="all" spc="-117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 </a:t>
                </a:r>
                <a:r>
                  <a:rPr lang="ru-RU" sz="2400" cap="all" spc="-117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сро</a:t>
                </a:r>
                <a:endParaRPr lang="ru-RU" sz="2400" cap="all" spc="-117" dirty="0" smtClean="0">
                  <a:solidFill>
                    <a:schemeClr val="tx1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  <a:p>
                <a:pPr defTabSz="449580">
                  <a:lnSpc>
                    <a:spcPct val="90000"/>
                  </a:lnSpc>
                  <a:defRPr sz="6600" b="0" cap="all" spc="-117">
                    <a:latin typeface="CeraPRO-Black"/>
                    <a:ea typeface="CeraPRO-Black"/>
                    <a:cs typeface="CeraPRO-Black"/>
                    <a:sym typeface="CeraPRO-Black"/>
                  </a:defRPr>
                </a:pPr>
                <a:r>
                  <a:rPr lang="ru-RU" sz="2400" cap="all" spc="-117" dirty="0" smtClean="0">
                    <a:solidFill>
                      <a:schemeClr val="tx1"/>
                    </a:solidFill>
                    <a:latin typeface="Arial Black" panose="020B0A040201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11</a:t>
                </a:r>
                <a:r>
                  <a:rPr lang="ru-RU" sz="2400" cap="all" spc="-117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eraPRO-Black"/>
                    <a:cs typeface="Arial" panose="020B0604020202020204" pitchFamily="34" charset="0"/>
                    <a:sym typeface="CeraPRO-Light"/>
                  </a:rPr>
                  <a:t> ЭЦ</a:t>
                </a:r>
                <a:endParaRPr sz="2400" cap="all" spc="-117" dirty="0">
                  <a:solidFill>
                    <a:schemeClr val="tx1"/>
                  </a:solidFill>
                  <a:latin typeface="Arial" panose="020B0604020202020204" pitchFamily="34" charset="0"/>
                  <a:ea typeface="CeraPRO-Black"/>
                  <a:cs typeface="Arial" panose="020B0604020202020204" pitchFamily="34" charset="0"/>
                  <a:sym typeface="CeraPRO-Light"/>
                </a:endParaRPr>
              </a:p>
            </p:txBody>
          </p:sp>
          <p:sp>
            <p:nvSpPr>
              <p:cNvPr id="38" name="Стрелка"/>
              <p:cNvSpPr/>
              <p:nvPr/>
            </p:nvSpPr>
            <p:spPr>
              <a:xfrm rot="5400000">
                <a:off x="10094980" y="6227349"/>
                <a:ext cx="214850" cy="346902"/>
              </a:xfrm>
              <a:prstGeom prst="rightArrow">
                <a:avLst>
                  <a:gd name="adj1" fmla="val 32000"/>
                  <a:gd name="adj2" fmla="val 103336"/>
                </a:avLst>
              </a:prstGeom>
              <a:solidFill>
                <a:srgbClr val="CC3300"/>
              </a:solidFill>
              <a:ln w="12700">
                <a:miter lim="400000"/>
              </a:ln>
            </p:spPr>
            <p:txBody>
              <a:bodyPr lIns="59531" tIns="59531" rIns="59531" bIns="59531" anchor="ctr"/>
              <a:lstStyle/>
              <a:p>
                <a:pPr>
                  <a:defRPr sz="2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563657" y="6498644"/>
              <a:ext cx="1420165" cy="1682739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4" name="Прямоугольник"/>
          <p:cNvSpPr/>
          <p:nvPr/>
        </p:nvSpPr>
        <p:spPr>
          <a:xfrm>
            <a:off x="1833377" y="2594858"/>
            <a:ext cx="3953363" cy="1487012"/>
          </a:xfrm>
          <a:prstGeom prst="rect">
            <a:avLst/>
          </a:pr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endParaRPr sz="24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ростехнадзор"/>
          <p:cNvSpPr txBox="1"/>
          <p:nvPr/>
        </p:nvSpPr>
        <p:spPr>
          <a:xfrm>
            <a:off x="1833377" y="2668809"/>
            <a:ext cx="4000405" cy="136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531" tIns="59531" rIns="59531" bIns="59531">
            <a:spAutoFit/>
          </a:bodyPr>
          <a:lstStyle>
            <a:lvl1pPr defTabSz="449580">
              <a:lnSpc>
                <a:spcPct val="90000"/>
              </a:lnSpc>
              <a:defRPr sz="2300" b="0" cap="all" spc="-41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Цок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Академия  Национального</a:t>
            </a:r>
            <a:endParaRPr lang="ru-RU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объединения  строителей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46"/>
          <p:cNvCxnSpPr>
            <a:stCxn id="44" idx="2"/>
          </p:cNvCxnSpPr>
          <p:nvPr/>
        </p:nvCxnSpPr>
        <p:spPr>
          <a:xfrm flipH="1">
            <a:off x="3804902" y="4081870"/>
            <a:ext cx="5157" cy="1344737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Shape 382"/>
          <p:cNvSpPr/>
          <p:nvPr/>
        </p:nvSpPr>
        <p:spPr>
          <a:xfrm>
            <a:off x="1116153" y="9904943"/>
            <a:ext cx="11667921" cy="118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spcAft>
                <a:spcPts val="1200"/>
              </a:spcAft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НЕКОММЕРЧЕСКИЙ ХАРАКТЕР ДЕЯТЕЛЬНОСТИ ЦОК И ЭЦ</a:t>
            </a:r>
          </a:p>
          <a:p>
            <a:pPr algn="l" defTabSz="914400">
              <a:lnSpc>
                <a:spcPct val="120000"/>
              </a:lnSpc>
              <a:spcAft>
                <a:spcPts val="1200"/>
              </a:spcAft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ШИРОКАЯ ПРЕДСТАВЛЕННОСТЬ В РЕГИОНАХ СТРАНЫ</a:t>
            </a:r>
          </a:p>
        </p:txBody>
      </p:sp>
      <p:sp>
        <p:nvSpPr>
          <p:cNvPr id="49" name="Сквиркл"/>
          <p:cNvSpPr/>
          <p:nvPr/>
        </p:nvSpPr>
        <p:spPr>
          <a:xfrm>
            <a:off x="16312594" y="2749817"/>
            <a:ext cx="6114638" cy="7561501"/>
          </a:xfrm>
          <a:prstGeom prst="roundRect">
            <a:avLst>
              <a:gd name="adj" fmla="val 6572"/>
            </a:avLst>
          </a:prstGeom>
          <a:ln w="50800">
            <a:solidFill>
              <a:schemeClr val="accent1">
                <a:lumMod val="50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16381922" y="3258903"/>
            <a:ext cx="5842760" cy="1129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sz="3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модели </a:t>
            </a:r>
          </a:p>
          <a:p>
            <a:r>
              <a:rPr lang="ru-RU" sz="3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строителей</a:t>
            </a:r>
            <a:endParaRPr lang="ru-RU" sz="3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647723" y="4897138"/>
            <a:ext cx="5744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 smtClean="0">
                <a:solidFill>
                  <a:srgbClr val="002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финансовой нагрузки (стоимость прохождения профессионального экзамена 4000-5000 руб.)</a:t>
            </a:r>
          </a:p>
          <a:p>
            <a:pPr algn="l"/>
            <a:endParaRPr lang="ru-RU" b="0" dirty="0">
              <a:solidFill>
                <a:srgbClr val="002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dirty="0" smtClean="0">
                <a:solidFill>
                  <a:srgbClr val="002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Территориальная доступность мест проведения профессионального экзамена</a:t>
            </a:r>
          </a:p>
          <a:p>
            <a:pPr algn="l"/>
            <a:endParaRPr lang="ru-RU" b="0" dirty="0">
              <a:solidFill>
                <a:srgbClr val="002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dirty="0" smtClean="0">
                <a:solidFill>
                  <a:srgbClr val="002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 качества НОК</a:t>
            </a:r>
          </a:p>
          <a:p>
            <a:pPr algn="l"/>
            <a:endParaRPr lang="ru-RU" b="0" dirty="0">
              <a:solidFill>
                <a:srgbClr val="002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3345459" y="5851866"/>
            <a:ext cx="457804" cy="1317613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512492" y="5775612"/>
            <a:ext cx="1149730" cy="1879021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3982297" y="4879960"/>
            <a:ext cx="1024893" cy="65505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Прямоугольник 58"/>
          <p:cNvSpPr/>
          <p:nvPr/>
        </p:nvSpPr>
        <p:spPr>
          <a:xfrm>
            <a:off x="968680" y="10116766"/>
            <a:ext cx="97276" cy="97277"/>
          </a:xfrm>
          <a:prstGeom prst="rect">
            <a:avLst/>
          </a:prstGeom>
          <a:solidFill>
            <a:srgbClr val="CC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44244" y="10690677"/>
            <a:ext cx="97276" cy="97277"/>
          </a:xfrm>
          <a:prstGeom prst="rect">
            <a:avLst/>
          </a:prstGeom>
          <a:solidFill>
            <a:srgbClr val="CC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137283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014" y="3643407"/>
            <a:ext cx="10738833" cy="4831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06847" y="2689300"/>
            <a:ext cx="11430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средней </a:t>
            </a:r>
            <a:r>
              <a:rPr lang="ru-RU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заработной платы </a:t>
            </a:r>
          </a:p>
          <a:p>
            <a:r>
              <a:rPr lang="ru-RU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12 </a:t>
            </a:r>
            <a:r>
              <a:rPr lang="ru-RU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 в строительстве  - Курск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21847" y="8475218"/>
            <a:ext cx="5525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портала </a:t>
            </a:r>
            <a:r>
              <a:rPr lang="en-US" sz="24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trud.com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l="32504" r="40188"/>
          <a:stretch>
            <a:fillRect/>
          </a:stretch>
        </p:blipFill>
        <p:spPr>
          <a:xfrm flipV="1">
            <a:off x="450555" y="1894113"/>
            <a:ext cx="16129249" cy="19027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СТРОИТЕЛЬНАЯ ОТРАСЛЬ РОССИИ (2018 год)"/>
          <p:cNvSpPr txBox="1"/>
          <p:nvPr/>
        </p:nvSpPr>
        <p:spPr>
          <a:xfrm>
            <a:off x="2050925" y="609292"/>
            <a:ext cx="9427260" cy="86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9531" tIns="59531" rIns="59531" bIns="59531">
            <a:spAutoFit/>
          </a:bodyPr>
          <a:lstStyle/>
          <a:p>
            <a: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sz="4600" dirty="0" smtClean="0">
                <a:solidFill>
                  <a:srgbClr val="005686"/>
                </a:solidFill>
              </a:rPr>
              <a:t>Затраты соискателя на </a:t>
            </a:r>
            <a:r>
              <a:rPr lang="ru-RU" sz="5400" dirty="0" smtClean="0">
                <a:solidFill>
                  <a:srgbClr val="005686"/>
                </a:solidFill>
              </a:rPr>
              <a:t>нок</a:t>
            </a:r>
            <a:endParaRPr sz="5400" dirty="0">
              <a:solidFill>
                <a:srgbClr val="005686"/>
              </a:solidFill>
            </a:endParaRPr>
          </a:p>
        </p:txBody>
      </p:sp>
      <p:sp>
        <p:nvSpPr>
          <p:cNvPr id="10" name="Треугольник"/>
          <p:cNvSpPr/>
          <p:nvPr/>
        </p:nvSpPr>
        <p:spPr>
          <a:xfrm rot="5400000">
            <a:off x="858139" y="664755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53543" y="227101"/>
            <a:ext cx="2373548" cy="169408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Сквиркл"/>
          <p:cNvSpPr/>
          <p:nvPr/>
        </p:nvSpPr>
        <p:spPr>
          <a:xfrm>
            <a:off x="12064975" y="9429324"/>
            <a:ext cx="10371872" cy="1843773"/>
          </a:xfrm>
          <a:prstGeom prst="roundRect">
            <a:avLst>
              <a:gd name="adj" fmla="val 6572"/>
            </a:avLst>
          </a:prstGeom>
          <a:ln w="50800">
            <a:solidFill>
              <a:schemeClr val="accent2">
                <a:lumMod val="75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2217894" y="9490879"/>
            <a:ext cx="10218953" cy="1720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Среднемесячная начисленная заработная плата </a:t>
            </a:r>
          </a:p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строительстве по России по данным Росстата за 2018 год: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38 518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</a:p>
          <a:p>
            <a:r>
              <a:rPr lang="en-US" sz="2000" b="0" dirty="0">
                <a:solidFill>
                  <a:srgbClr val="005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http://old.gks.ru/wps/wcm/connect/rosstat_main/rosstat/ru/statistics/wages</a:t>
            </a:r>
            <a:r>
              <a:rPr lang="en-US" sz="2000" b="0" dirty="0" smtClean="0">
                <a:solidFill>
                  <a:srgbClr val="005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2000" b="0" dirty="0" smtClean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виркл"/>
          <p:cNvSpPr/>
          <p:nvPr/>
        </p:nvSpPr>
        <p:spPr>
          <a:xfrm>
            <a:off x="634973" y="4050257"/>
            <a:ext cx="10371873" cy="1152968"/>
          </a:xfrm>
          <a:prstGeom prst="roundRect">
            <a:avLst>
              <a:gd name="adj" fmla="val 6572"/>
            </a:avLst>
          </a:prstGeom>
          <a:ln w="50800">
            <a:solidFill>
              <a:schemeClr val="accent1">
                <a:lumMod val="50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74354" y="4258852"/>
            <a:ext cx="9986707" cy="7357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экзамен  </a:t>
            </a:r>
            <a:r>
              <a:rPr lang="ru-RU" sz="4000" dirty="0" smtClean="0">
                <a:solidFill>
                  <a:srgbClr val="002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– 5000 р.</a:t>
            </a:r>
            <a:endParaRPr kumimoji="0" lang="ru-RU" sz="4000" i="0" u="none" strike="noStrike" cap="none" spc="0" normalizeH="0" baseline="0" dirty="0">
              <a:ln>
                <a:noFill/>
              </a:ln>
              <a:solidFill>
                <a:srgbClr val="002336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Сквиркл"/>
          <p:cNvSpPr/>
          <p:nvPr/>
        </p:nvSpPr>
        <p:spPr>
          <a:xfrm>
            <a:off x="634973" y="5609277"/>
            <a:ext cx="10371873" cy="1152968"/>
          </a:xfrm>
          <a:prstGeom prst="roundRect">
            <a:avLst>
              <a:gd name="adj" fmla="val 6572"/>
            </a:avLst>
          </a:prstGeom>
          <a:ln w="50800">
            <a:solidFill>
              <a:schemeClr val="accent1">
                <a:lumMod val="50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06898" y="5760720"/>
            <a:ext cx="9855262" cy="7357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   </a:t>
            </a:r>
            <a:r>
              <a:rPr lang="ru-RU" sz="4000" dirty="0" smtClean="0">
                <a:solidFill>
                  <a:srgbClr val="002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– 5000 р.</a:t>
            </a:r>
            <a:endParaRPr kumimoji="0" lang="ru-RU" sz="4000" i="0" u="none" strike="noStrike" cap="none" spc="0" normalizeH="0" baseline="0" dirty="0">
              <a:ln>
                <a:noFill/>
              </a:ln>
              <a:solidFill>
                <a:srgbClr val="002336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Сквиркл"/>
          <p:cNvSpPr/>
          <p:nvPr/>
        </p:nvSpPr>
        <p:spPr>
          <a:xfrm>
            <a:off x="634973" y="7214257"/>
            <a:ext cx="10371873" cy="1152968"/>
          </a:xfrm>
          <a:prstGeom prst="roundRect">
            <a:avLst>
              <a:gd name="adj" fmla="val 6572"/>
            </a:avLst>
          </a:prstGeom>
          <a:ln w="50800">
            <a:solidFill>
              <a:srgbClr val="C00000"/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23487" y="7443521"/>
            <a:ext cx="9544279" cy="7357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0" dirty="0">
                <a:latin typeface="Arial" panose="020B0604020202020204" pitchFamily="34" charset="0"/>
                <a:cs typeface="Arial" panose="020B0604020202020204" pitchFamily="34" charset="0"/>
              </a:rPr>
              <a:t>10 000 р. : 3 года : 12 мес. = </a:t>
            </a:r>
            <a:r>
              <a:rPr lang="ru-RU" sz="40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 р./мес.</a:t>
            </a:r>
          </a:p>
        </p:txBody>
      </p:sp>
      <p:sp>
        <p:nvSpPr>
          <p:cNvPr id="21" name="Треугольник"/>
          <p:cNvSpPr/>
          <p:nvPr/>
        </p:nvSpPr>
        <p:spPr>
          <a:xfrm rot="5400000">
            <a:off x="-101120" y="7609072"/>
            <a:ext cx="878996" cy="40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Прямоугольник 21"/>
          <p:cNvSpPr/>
          <p:nvPr/>
        </p:nvSpPr>
        <p:spPr>
          <a:xfrm>
            <a:off x="21191705" y="4558496"/>
            <a:ext cx="1342417" cy="3972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43 824 руб.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186562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32504" r="40188"/>
          <a:stretch>
            <a:fillRect/>
          </a:stretch>
        </p:blipFill>
        <p:spPr>
          <a:xfrm flipV="1">
            <a:off x="450555" y="1894113"/>
            <a:ext cx="16129249" cy="19027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ТРОИТЕЛЬНАЯ ОТРАСЛЬ РОССИИ (2018 год)"/>
          <p:cNvSpPr txBox="1"/>
          <p:nvPr/>
        </p:nvSpPr>
        <p:spPr>
          <a:xfrm>
            <a:off x="2050925" y="609292"/>
            <a:ext cx="13723244" cy="103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9531" tIns="59531" rIns="59531" bIns="59531">
            <a:spAutoFit/>
          </a:bodyPr>
          <a:lstStyle/>
          <a:p>
            <a: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sz="4600" dirty="0" smtClean="0">
                <a:solidFill>
                  <a:srgbClr val="005686"/>
                </a:solidFill>
              </a:rPr>
              <a:t>Программно-аппаратный комплекс </a:t>
            </a:r>
            <a:r>
              <a:rPr lang="ru-RU" sz="6600" dirty="0" smtClean="0">
                <a:solidFill>
                  <a:srgbClr val="005686"/>
                </a:solidFill>
              </a:rPr>
              <a:t>НОК</a:t>
            </a:r>
            <a:endParaRPr sz="6600" dirty="0">
              <a:solidFill>
                <a:srgbClr val="005686"/>
              </a:solidFill>
            </a:endParaRPr>
          </a:p>
        </p:txBody>
      </p:sp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3543" y="227101"/>
            <a:ext cx="2373548" cy="169408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Треугольник"/>
          <p:cNvSpPr/>
          <p:nvPr/>
        </p:nvSpPr>
        <p:spPr>
          <a:xfrm rot="5400000">
            <a:off x="858139" y="664755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Овал 7"/>
          <p:cNvSpPr/>
          <p:nvPr/>
        </p:nvSpPr>
        <p:spPr>
          <a:xfrm>
            <a:off x="2695518" y="6474905"/>
            <a:ext cx="3922485" cy="3922485"/>
          </a:xfrm>
          <a:prstGeom prst="ellipse">
            <a:avLst/>
          </a:prstGeom>
          <a:solidFill>
            <a:srgbClr val="005686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517" y="7053470"/>
            <a:ext cx="3922485" cy="2529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3000" dirty="0" smtClean="0">
                <a:solidFill>
                  <a:schemeClr val="bg1"/>
                </a:solidFill>
              </a:rPr>
              <a:t>РЕСУРС</a:t>
            </a: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lang="en-US" dirty="0" smtClean="0">
                <a:solidFill>
                  <a:schemeClr val="bg1"/>
                </a:solidFill>
              </a:rPr>
              <a:t>nok-nark.ru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</a:rPr>
              <a:t>Реестр сведений о проведении независимой оценки квалификации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73411" y="2588398"/>
            <a:ext cx="3922485" cy="3922485"/>
          </a:xfrm>
          <a:prstGeom prst="ellipse">
            <a:avLst/>
          </a:prstGeom>
          <a:solidFill>
            <a:srgbClr val="DA3221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3410" y="3130985"/>
            <a:ext cx="3922485" cy="2837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sz="3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Программное</a:t>
            </a:r>
            <a:r>
              <a:rPr kumimoji="0" lang="ru-RU" sz="3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обеспечение НОК</a:t>
            </a:r>
            <a:endParaRPr kumimoji="0" lang="ru-RU" sz="50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</a:rPr>
              <a:t>Организация и проведение независимой оценки квалификаций в форме профессионального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экзамена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193846" y="6692670"/>
            <a:ext cx="3922485" cy="3922485"/>
          </a:xfrm>
          <a:prstGeom prst="ellipse">
            <a:avLst/>
          </a:prstGeom>
          <a:solidFill>
            <a:srgbClr val="005686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3845" y="7179019"/>
            <a:ext cx="3922485" cy="2529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3000" dirty="0">
                <a:solidFill>
                  <a:schemeClr val="bg1"/>
                </a:solidFill>
              </a:rPr>
              <a:t>РЕСУРС</a:t>
            </a: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lang="en-US" dirty="0" smtClean="0">
                <a:solidFill>
                  <a:schemeClr val="bg1"/>
                </a:solidFill>
              </a:rPr>
              <a:t>kos-nark.ru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Электронная база </a:t>
            </a:r>
            <a:r>
              <a:rPr lang="ru-RU" sz="2000" dirty="0">
                <a:solidFill>
                  <a:schemeClr val="bg1"/>
                </a:solidFill>
              </a:rPr>
              <a:t>регулярно обновляемых комплектов оценочных </a:t>
            </a:r>
            <a:r>
              <a:rPr lang="ru-RU" sz="2000" dirty="0" smtClean="0">
                <a:solidFill>
                  <a:schemeClr val="bg1"/>
                </a:solidFill>
              </a:rPr>
              <a:t>средств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6747683" y="7891912"/>
            <a:ext cx="2316480" cy="1524000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3043048">
            <a:off x="9697438" y="4737181"/>
            <a:ext cx="2465547" cy="1524000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18641864">
            <a:off x="3752378" y="4554517"/>
            <a:ext cx="2316480" cy="1524000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2867" y="2283041"/>
            <a:ext cx="6812675" cy="1006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</a:p>
          <a:p>
            <a:r>
              <a:rPr lang="ru-RU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ПРОСТРАНСТВО НОК</a:t>
            </a:r>
            <a:endParaRPr lang="ru-RU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виркл"/>
          <p:cNvSpPr/>
          <p:nvPr/>
        </p:nvSpPr>
        <p:spPr>
          <a:xfrm>
            <a:off x="762839" y="2411886"/>
            <a:ext cx="13861513" cy="8539228"/>
          </a:xfrm>
          <a:prstGeom prst="roundRect">
            <a:avLst>
              <a:gd name="adj" fmla="val 6572"/>
            </a:avLst>
          </a:prstGeom>
          <a:ln w="50800">
            <a:solidFill>
              <a:schemeClr val="accent1">
                <a:lumMod val="50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Сквиркл"/>
          <p:cNvSpPr/>
          <p:nvPr/>
        </p:nvSpPr>
        <p:spPr>
          <a:xfrm>
            <a:off x="16500426" y="3595596"/>
            <a:ext cx="5879782" cy="1125892"/>
          </a:xfrm>
          <a:prstGeom prst="roundRect">
            <a:avLst>
              <a:gd name="adj" fmla="val 8888"/>
            </a:avLst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endParaRPr sz="2600" b="0">
              <a:solidFill>
                <a:srgbClr val="0C457C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024220" y="3684952"/>
            <a:ext cx="48321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единых оценочных средств</a:t>
            </a:r>
          </a:p>
        </p:txBody>
      </p:sp>
      <p:sp>
        <p:nvSpPr>
          <p:cNvPr id="22" name="Сквиркл"/>
          <p:cNvSpPr/>
          <p:nvPr/>
        </p:nvSpPr>
        <p:spPr>
          <a:xfrm>
            <a:off x="16500426" y="5028003"/>
            <a:ext cx="5879782" cy="1137880"/>
          </a:xfrm>
          <a:prstGeom prst="roundRect">
            <a:avLst>
              <a:gd name="adj" fmla="val 8888"/>
            </a:avLst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endParaRPr sz="2600" b="0">
              <a:solidFill>
                <a:srgbClr val="0C457C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614029" y="5028003"/>
            <a:ext cx="5744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и достоверность  процедуры проведения экзамена</a:t>
            </a:r>
          </a:p>
        </p:txBody>
      </p:sp>
      <p:sp>
        <p:nvSpPr>
          <p:cNvPr id="24" name="Сквиркл"/>
          <p:cNvSpPr/>
          <p:nvPr/>
        </p:nvSpPr>
        <p:spPr>
          <a:xfrm>
            <a:off x="16500426" y="6468926"/>
            <a:ext cx="5879782" cy="1192122"/>
          </a:xfrm>
          <a:prstGeom prst="roundRect">
            <a:avLst>
              <a:gd name="adj" fmla="val 8888"/>
            </a:avLst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endParaRPr sz="2600" b="0">
              <a:solidFill>
                <a:srgbClr val="0C457C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635780" y="6511444"/>
            <a:ext cx="5744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требований </a:t>
            </a:r>
            <a:endParaRPr lang="ru-RU" b="0" dirty="0" smtClean="0">
              <a:solidFill>
                <a:srgbClr val="002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0" dirty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местам </a:t>
            </a:r>
            <a:r>
              <a:rPr lang="ru-RU" b="0" dirty="0" smtClean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экзамена</a:t>
            </a:r>
            <a:endParaRPr lang="ru-RU" b="0" dirty="0">
              <a:solidFill>
                <a:srgbClr val="002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виркл"/>
          <p:cNvSpPr/>
          <p:nvPr/>
        </p:nvSpPr>
        <p:spPr>
          <a:xfrm>
            <a:off x="16546352" y="7890323"/>
            <a:ext cx="5879782" cy="1287944"/>
          </a:xfrm>
          <a:prstGeom prst="roundRect">
            <a:avLst>
              <a:gd name="adj" fmla="val 8888"/>
            </a:avLst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endParaRPr sz="2600" b="0">
              <a:solidFill>
                <a:schemeClr val="bg1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614029" y="7994885"/>
            <a:ext cx="5744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программное обеспечение</a:t>
            </a:r>
            <a:endParaRPr lang="ru-RU" b="0" dirty="0">
              <a:solidFill>
                <a:srgbClr val="002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виркл"/>
          <p:cNvSpPr/>
          <p:nvPr/>
        </p:nvSpPr>
        <p:spPr>
          <a:xfrm>
            <a:off x="16546353" y="9429789"/>
            <a:ext cx="5879782" cy="1333753"/>
          </a:xfrm>
          <a:prstGeom prst="roundRect">
            <a:avLst>
              <a:gd name="adj" fmla="val 8888"/>
            </a:avLst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endParaRPr sz="2600" b="0">
              <a:solidFill>
                <a:srgbClr val="0C457C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681707" y="9502920"/>
            <a:ext cx="5744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 реестром </a:t>
            </a:r>
          </a:p>
          <a:p>
            <a:r>
              <a:rPr lang="en-US" b="0" dirty="0" smtClean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nok-nark.ru</a:t>
            </a:r>
            <a:r>
              <a:rPr lang="ru-RU" b="0" dirty="0" smtClean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ресурсом </a:t>
            </a:r>
            <a:r>
              <a:rPr lang="en-US" b="0" dirty="0" smtClean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kos-nark.ru</a:t>
            </a:r>
            <a:endParaRPr lang="en-US" b="0" dirty="0">
              <a:solidFill>
                <a:srgbClr val="002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solidFill>
                  <a:srgbClr val="002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0" dirty="0">
              <a:solidFill>
                <a:srgbClr val="002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Треугольник"/>
          <p:cNvSpPr/>
          <p:nvPr/>
        </p:nvSpPr>
        <p:spPr>
          <a:xfrm rot="5400000">
            <a:off x="14752196" y="6172188"/>
            <a:ext cx="1729277" cy="103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34485"/>
          <a:stretch>
            <a:fillRect/>
          </a:stretch>
        </p:blipFill>
        <p:spPr>
          <a:xfrm>
            <a:off x="740374" y="11043453"/>
            <a:ext cx="22122089" cy="217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73680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32504" r="40188"/>
          <a:stretch>
            <a:fillRect/>
          </a:stretch>
        </p:blipFill>
        <p:spPr>
          <a:xfrm flipV="1">
            <a:off x="450555" y="1894113"/>
            <a:ext cx="16129249" cy="19027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ТРОИТЕЛЬНАЯ ОТРАСЛЬ РОССИИ (2018 год)"/>
          <p:cNvSpPr txBox="1"/>
          <p:nvPr/>
        </p:nvSpPr>
        <p:spPr>
          <a:xfrm>
            <a:off x="2050925" y="609292"/>
            <a:ext cx="3937808" cy="103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9531" tIns="59531" rIns="59531" bIns="59531">
            <a:spAutoFit/>
          </a:bodyPr>
          <a:lstStyle/>
          <a:p>
            <a: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sz="6600" dirty="0" smtClean="0">
                <a:solidFill>
                  <a:srgbClr val="005686"/>
                </a:solidFill>
              </a:rPr>
              <a:t>ПАК НОК </a:t>
            </a:r>
            <a:endParaRPr sz="6600" dirty="0">
              <a:solidFill>
                <a:srgbClr val="005686"/>
              </a:solidFill>
            </a:endParaRPr>
          </a:p>
        </p:txBody>
      </p:sp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3543" y="227101"/>
            <a:ext cx="2373548" cy="169408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Треугольник"/>
          <p:cNvSpPr/>
          <p:nvPr/>
        </p:nvSpPr>
        <p:spPr>
          <a:xfrm rot="5400000">
            <a:off x="858139" y="664755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Овал 7"/>
          <p:cNvSpPr/>
          <p:nvPr/>
        </p:nvSpPr>
        <p:spPr>
          <a:xfrm>
            <a:off x="1649766" y="2532939"/>
            <a:ext cx="3922485" cy="3922485"/>
          </a:xfrm>
          <a:prstGeom prst="ellipse">
            <a:avLst/>
          </a:prstGeom>
          <a:solidFill>
            <a:srgbClr val="005686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325636" y="2563865"/>
            <a:ext cx="3922485" cy="3922485"/>
          </a:xfrm>
          <a:prstGeom prst="ellipse">
            <a:avLst/>
          </a:prstGeom>
          <a:solidFill>
            <a:srgbClr val="005686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5860364" y="3679353"/>
            <a:ext cx="2316480" cy="1524000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8436067">
            <a:off x="8662285" y="7031033"/>
            <a:ext cx="2316480" cy="1524000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2841802">
            <a:off x="3029467" y="7022979"/>
            <a:ext cx="2316480" cy="1524000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68117" y="2943657"/>
            <a:ext cx="7315200" cy="1621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sz="3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достоверных результатов независимой оценки квалификации</a:t>
            </a:r>
            <a:endParaRPr lang="ru-RU" sz="3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382"/>
          <p:cNvSpPr/>
          <p:nvPr/>
        </p:nvSpPr>
        <p:spPr>
          <a:xfrm>
            <a:off x="14557032" y="4971538"/>
            <a:ext cx="7850350" cy="444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/>
          <a:p>
            <a:pPr marL="571500" indent="-571500" algn="l" defTabSz="9144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прохождении НОК, в соответствии с Постановлением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16 ноября 2016 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1204, принимается в т.ч. на основании видео-, фото- материалов</a:t>
            </a:r>
          </a:p>
          <a:p>
            <a:pPr marL="571500" indent="-571500" algn="l" defTabSz="9144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Прохождение теоретической части экзамена в форме компьютерного тестирования</a:t>
            </a:r>
          </a:p>
          <a:p>
            <a:pPr marL="571500" indent="-571500" algn="l" defTabSz="9144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современных технологий и искусственного интеллекта для фиксации нарушений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0074" y="3373645"/>
            <a:ext cx="3922485" cy="26834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3000" dirty="0" smtClean="0">
                <a:solidFill>
                  <a:schemeClr val="bg1"/>
                </a:solidFill>
              </a:rPr>
              <a:t>Экзамен в форме компьютерного тестирования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с использованием единого программного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обеспечения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7345" y="3229414"/>
            <a:ext cx="3922485" cy="2529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3000" dirty="0" smtClean="0">
                <a:solidFill>
                  <a:schemeClr val="bg1"/>
                </a:solidFill>
              </a:rPr>
              <a:t>Осуществление видео-, фото-, фиксации экзамена  </a:t>
            </a:r>
            <a:r>
              <a:rPr lang="ru-RU" sz="2000" dirty="0" smtClean="0">
                <a:solidFill>
                  <a:schemeClr val="bg1"/>
                </a:solidFill>
              </a:rPr>
              <a:t>и хранение материалов в течении срока действия свидетельства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27238" y="7191951"/>
            <a:ext cx="3922485" cy="3922485"/>
          </a:xfrm>
          <a:prstGeom prst="ellipse">
            <a:avLst/>
          </a:prstGeom>
          <a:solidFill>
            <a:srgbClr val="DA3221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4818" y="7793033"/>
            <a:ext cx="3922485" cy="2991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sz="3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Использование технологий машинного</a:t>
            </a:r>
            <a:r>
              <a:rPr kumimoji="0" lang="ru-RU" sz="3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зрения и искусственного интеллекта</a:t>
            </a:r>
            <a:endParaRPr kumimoji="0" lang="ru-RU" sz="50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</a:rPr>
              <a:t>прокторинг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9" name="Сквиркл"/>
          <p:cNvSpPr/>
          <p:nvPr/>
        </p:nvSpPr>
        <p:spPr>
          <a:xfrm>
            <a:off x="14424201" y="2749818"/>
            <a:ext cx="8003031" cy="7366948"/>
          </a:xfrm>
          <a:prstGeom prst="roundRect">
            <a:avLst>
              <a:gd name="adj" fmla="val 6572"/>
            </a:avLst>
          </a:prstGeom>
          <a:ln w="50800">
            <a:solidFill>
              <a:schemeClr val="accent1">
                <a:lumMod val="50000"/>
              </a:schemeClr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0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64306"/>
          <a:stretch>
            <a:fillRect/>
          </a:stretch>
        </p:blipFill>
        <p:spPr>
          <a:xfrm rot="10800000">
            <a:off x="-1170" y="6150954"/>
            <a:ext cx="2247354" cy="62753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53038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3"/>
          <p:cNvSpPr/>
          <p:nvPr/>
        </p:nvSpPr>
        <p:spPr>
          <a:xfrm>
            <a:off x="3277973" y="1040598"/>
            <a:ext cx="13167099" cy="951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9529" tIns="59529" rIns="59529" bIns="59529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5" name="СТРОИТЕЛЬНАЯ ОТРАСЛЬ РОССИИ (2018 год)"/>
          <p:cNvSpPr txBox="1"/>
          <p:nvPr/>
        </p:nvSpPr>
        <p:spPr>
          <a:xfrm>
            <a:off x="2149768" y="575870"/>
            <a:ext cx="10566611" cy="1394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9531" tIns="59531" rIns="59531" bIns="59531">
            <a:spAutoFit/>
          </a:bodyPr>
          <a:lstStyle/>
          <a:p>
            <a: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dirty="0" smtClean="0">
                <a:solidFill>
                  <a:srgbClr val="005B8E"/>
                </a:solidFill>
              </a:rPr>
              <a:t>ОРГАНИЗАЦИОННАЯ МОДЕЛЬ </a:t>
            </a:r>
            <a:r>
              <a:rPr lang="ru-RU" sz="4600" b="0" cap="all" spc="-82" dirty="0" smtClean="0">
                <a:solidFill>
                  <a:srgbClr val="005B8E"/>
                </a:solidFill>
                <a:latin typeface="CeraPRO-Black"/>
                <a:ea typeface="CeraPRO-Black"/>
                <a:cs typeface="CeraPRO-Black"/>
              </a:rPr>
              <a:t>НОК </a:t>
            </a:r>
            <a:r>
              <a:rPr lang="ru-RU" sz="4600" b="0" cap="all" spc="-82" dirty="0">
                <a:solidFill>
                  <a:srgbClr val="005B8E"/>
                </a:solidFill>
                <a:latin typeface="CeraPRO-Black"/>
                <a:ea typeface="CeraPRO-Black"/>
                <a:cs typeface="CeraPRO-Black"/>
              </a:rPr>
              <a:t>-</a:t>
            </a:r>
            <a:r>
              <a:rPr lang="ru-RU" sz="4600" b="0" cap="all" spc="-82" dirty="0" smtClean="0">
                <a:solidFill>
                  <a:srgbClr val="005B8E"/>
                </a:solidFill>
                <a:latin typeface="CeraPRO-Black"/>
                <a:ea typeface="CeraPRO-Black"/>
                <a:cs typeface="CeraPRO-Black"/>
              </a:rPr>
              <a:t> </a:t>
            </a:r>
          </a:p>
          <a:p>
            <a:pPr algn="l" defTabSz="449580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sz="4600" b="0" cap="all" spc="-82" dirty="0" smtClean="0">
                <a:solidFill>
                  <a:srgbClr val="005B8E"/>
                </a:solidFill>
                <a:latin typeface="CeraPRO-Black"/>
                <a:ea typeface="CeraPRO-Black"/>
                <a:cs typeface="CeraPRO-Black"/>
              </a:rPr>
              <a:t>Преференции для </a:t>
            </a:r>
            <a:r>
              <a:rPr lang="ru-RU" sz="4600" b="0" cap="all" spc="-82" dirty="0" err="1" smtClean="0">
                <a:solidFill>
                  <a:srgbClr val="005B8E"/>
                </a:solidFill>
                <a:latin typeface="CeraPRO-Black"/>
                <a:ea typeface="CeraPRO-Black"/>
                <a:cs typeface="CeraPRO-Black"/>
              </a:rPr>
              <a:t>сро</a:t>
            </a:r>
            <a:r>
              <a:rPr lang="ru-RU" sz="4600" b="0" cap="all" spc="-82" dirty="0" smtClean="0">
                <a:solidFill>
                  <a:srgbClr val="005B8E"/>
                </a:solidFill>
                <a:latin typeface="CeraPRO-Black"/>
                <a:ea typeface="CeraPRO-Black"/>
                <a:cs typeface="CeraPRO-Black"/>
              </a:rPr>
              <a:t> - ЭЦ</a:t>
            </a:r>
            <a:endParaRPr sz="4600" b="0" cap="all" spc="-82" dirty="0">
              <a:solidFill>
                <a:srgbClr val="005B8E"/>
              </a:solidFill>
              <a:latin typeface="CeraPRO-Black"/>
              <a:ea typeface="CeraPRO-Black"/>
              <a:cs typeface="CeraPRO-Black"/>
            </a:endParaRPr>
          </a:p>
        </p:txBody>
      </p:sp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3543" y="227101"/>
            <a:ext cx="2373548" cy="16940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Группа 7"/>
          <p:cNvGrpSpPr/>
          <p:nvPr/>
        </p:nvGrpSpPr>
        <p:grpSpPr>
          <a:xfrm>
            <a:off x="838683" y="3120918"/>
            <a:ext cx="20381715" cy="1424427"/>
            <a:chOff x="1447153" y="5223781"/>
            <a:chExt cx="20381715" cy="142442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50159" y="5223781"/>
              <a:ext cx="20078709" cy="1096537"/>
              <a:chOff x="7102025" y="5865965"/>
              <a:chExt cx="16653325" cy="1240403"/>
            </a:xfrm>
          </p:grpSpPr>
          <p:sp>
            <p:nvSpPr>
              <p:cNvPr id="12" name="Shape 375"/>
              <p:cNvSpPr/>
              <p:nvPr/>
            </p:nvSpPr>
            <p:spPr>
              <a:xfrm>
                <a:off x="7102025" y="5865965"/>
                <a:ext cx="16653325" cy="1240403"/>
              </a:xfrm>
              <a:prstGeom prst="rect">
                <a:avLst/>
              </a:prstGeom>
              <a:solidFill>
                <a:srgbClr val="FFFFFF">
                  <a:alpha val="85924"/>
                </a:srgbClr>
              </a:solidFill>
              <a:ln w="12700">
                <a:miter lim="400000"/>
              </a:ln>
            </p:spPr>
            <p:txBody>
              <a:bodyPr lIns="59528" tIns="59528" rIns="59528" bIns="59528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667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Shape 382"/>
              <p:cNvSpPr txBox="1"/>
              <p:nvPr/>
            </p:nvSpPr>
            <p:spPr>
              <a:xfrm>
                <a:off x="8062419" y="6506035"/>
                <a:ext cx="14071917" cy="6002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9528" tIns="59528" rIns="59528" bIns="59528" anchor="ctr">
                <a:spAutoFit/>
              </a:bodyPr>
              <a:lstStyle>
                <a:lvl1pPr algn="l" defTabSz="914400">
                  <a:lnSpc>
                    <a:spcPct val="120000"/>
                  </a:lnSpc>
                  <a:defRPr sz="4000">
                    <a:latin typeface="Gotham Pro Light Regular"/>
                    <a:ea typeface="Gotham Pro Light Regular"/>
                    <a:cs typeface="Gotham Pro Light Regular"/>
                    <a:sym typeface="Gotham Pro Light Regular"/>
                  </a:defRPr>
                </a:lvl1pPr>
              </a:lstStyle>
              <a:p>
                <a:pPr>
                  <a:lnSpc>
                    <a:spcPts val="3167"/>
                  </a:lnSpc>
                </a:pPr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Плата за подключение и использование программно-аппаратного комплекса НОК</a:t>
                </a:r>
                <a:endParaRPr sz="3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Сквиркл"/>
            <p:cNvSpPr/>
            <p:nvPr/>
          </p:nvSpPr>
          <p:spPr>
            <a:xfrm>
              <a:off x="2498331" y="5397875"/>
              <a:ext cx="17376100" cy="1250333"/>
            </a:xfrm>
            <a:prstGeom prst="roundRect">
              <a:avLst>
                <a:gd name="adj" fmla="val 20441"/>
              </a:avLst>
            </a:prstGeom>
            <a:ln w="50800">
              <a:solidFill>
                <a:srgbClr val="00639A"/>
              </a:solidFill>
              <a:prstDash val="sysDot"/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600" b="0">
                  <a:solidFill>
                    <a:srgbClr val="0C457C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" name="Треугольник"/>
            <p:cNvSpPr/>
            <p:nvPr/>
          </p:nvSpPr>
          <p:spPr>
            <a:xfrm rot="5400000">
              <a:off x="1447153" y="5564536"/>
              <a:ext cx="901859" cy="90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39A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l="480" r="65099"/>
          <a:stretch>
            <a:fillRect/>
          </a:stretch>
        </p:blipFill>
        <p:spPr>
          <a:xfrm>
            <a:off x="367513" y="767976"/>
            <a:ext cx="1291690" cy="1094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l="480" r="65099"/>
          <a:stretch>
            <a:fillRect/>
          </a:stretch>
        </p:blipFill>
        <p:spPr>
          <a:xfrm>
            <a:off x="21231741" y="10072214"/>
            <a:ext cx="1291690" cy="10948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Группа 16"/>
          <p:cNvGrpSpPr/>
          <p:nvPr/>
        </p:nvGrpSpPr>
        <p:grpSpPr>
          <a:xfrm>
            <a:off x="838683" y="4777939"/>
            <a:ext cx="20381715" cy="1424427"/>
            <a:chOff x="1447153" y="5223781"/>
            <a:chExt cx="20381715" cy="14244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750159" y="5223781"/>
              <a:ext cx="20078709" cy="1096537"/>
              <a:chOff x="7102025" y="5865965"/>
              <a:chExt cx="16653325" cy="1240403"/>
            </a:xfrm>
          </p:grpSpPr>
          <p:sp>
            <p:nvSpPr>
              <p:cNvPr id="21" name="Shape 375"/>
              <p:cNvSpPr/>
              <p:nvPr/>
            </p:nvSpPr>
            <p:spPr>
              <a:xfrm>
                <a:off x="7102025" y="5865965"/>
                <a:ext cx="16653325" cy="1240403"/>
              </a:xfrm>
              <a:prstGeom prst="rect">
                <a:avLst/>
              </a:prstGeom>
              <a:solidFill>
                <a:srgbClr val="FFFFFF">
                  <a:alpha val="85924"/>
                </a:srgbClr>
              </a:solidFill>
              <a:ln w="12700">
                <a:miter lim="400000"/>
              </a:ln>
            </p:spPr>
            <p:txBody>
              <a:bodyPr lIns="59528" tIns="59528" rIns="59528" bIns="59528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667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Shape 382"/>
              <p:cNvSpPr txBox="1"/>
              <p:nvPr/>
            </p:nvSpPr>
            <p:spPr>
              <a:xfrm>
                <a:off x="8062419" y="6506035"/>
                <a:ext cx="13650267" cy="6002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9528" tIns="59528" rIns="59528" bIns="59528" anchor="ctr">
                <a:spAutoFit/>
              </a:bodyPr>
              <a:lstStyle>
                <a:lvl1pPr algn="l" defTabSz="914400">
                  <a:lnSpc>
                    <a:spcPct val="120000"/>
                  </a:lnSpc>
                  <a:defRPr sz="4000">
                    <a:latin typeface="Gotham Pro Light Regular"/>
                    <a:ea typeface="Gotham Pro Light Regular"/>
                    <a:cs typeface="Gotham Pro Light Regular"/>
                    <a:sym typeface="Gotham Pro Light Regular"/>
                  </a:defRPr>
                </a:lvl1pPr>
              </a:lstStyle>
              <a:p>
                <a:pPr>
                  <a:lnSpc>
                    <a:spcPts val="3167"/>
                  </a:lnSpc>
                </a:pPr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Плата за проверку при наделении полномочиями экзаменационного центра</a:t>
                </a:r>
                <a:endParaRPr sz="3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Сквиркл"/>
            <p:cNvSpPr/>
            <p:nvPr/>
          </p:nvSpPr>
          <p:spPr>
            <a:xfrm>
              <a:off x="2498331" y="5397875"/>
              <a:ext cx="17376100" cy="1250333"/>
            </a:xfrm>
            <a:prstGeom prst="roundRect">
              <a:avLst>
                <a:gd name="adj" fmla="val 20441"/>
              </a:avLst>
            </a:prstGeom>
            <a:ln w="50800">
              <a:solidFill>
                <a:srgbClr val="00639A"/>
              </a:solidFill>
              <a:prstDash val="sysDot"/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600" b="0">
                  <a:solidFill>
                    <a:srgbClr val="0C457C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" name="Треугольник"/>
            <p:cNvSpPr/>
            <p:nvPr/>
          </p:nvSpPr>
          <p:spPr>
            <a:xfrm rot="5400000">
              <a:off x="1447153" y="5564536"/>
              <a:ext cx="901859" cy="90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39A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38683" y="6481098"/>
            <a:ext cx="20381715" cy="1424427"/>
            <a:chOff x="1447153" y="5223781"/>
            <a:chExt cx="20381715" cy="142442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50159" y="5223781"/>
              <a:ext cx="20078709" cy="1096537"/>
              <a:chOff x="7102025" y="5865965"/>
              <a:chExt cx="16653325" cy="1240403"/>
            </a:xfrm>
          </p:grpSpPr>
          <p:sp>
            <p:nvSpPr>
              <p:cNvPr id="27" name="Shape 375"/>
              <p:cNvSpPr/>
              <p:nvPr/>
            </p:nvSpPr>
            <p:spPr>
              <a:xfrm>
                <a:off x="7102025" y="5865965"/>
                <a:ext cx="16653325" cy="1240403"/>
              </a:xfrm>
              <a:prstGeom prst="rect">
                <a:avLst/>
              </a:prstGeom>
              <a:solidFill>
                <a:srgbClr val="FFFFFF">
                  <a:alpha val="85924"/>
                </a:srgbClr>
              </a:solidFill>
              <a:ln w="12700">
                <a:miter lim="400000"/>
              </a:ln>
            </p:spPr>
            <p:txBody>
              <a:bodyPr lIns="59528" tIns="59528" rIns="59528" bIns="59528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667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Shape 382"/>
              <p:cNvSpPr txBox="1"/>
              <p:nvPr/>
            </p:nvSpPr>
            <p:spPr>
              <a:xfrm>
                <a:off x="8062419" y="6506035"/>
                <a:ext cx="13650267" cy="6002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9528" tIns="59528" rIns="59528" bIns="59528" anchor="ctr">
                <a:spAutoFit/>
              </a:bodyPr>
              <a:lstStyle>
                <a:lvl1pPr algn="l" defTabSz="914400">
                  <a:lnSpc>
                    <a:spcPct val="120000"/>
                  </a:lnSpc>
                  <a:defRPr sz="4000">
                    <a:latin typeface="Gotham Pro Light Regular"/>
                    <a:ea typeface="Gotham Pro Light Regular"/>
                    <a:cs typeface="Gotham Pro Light Regular"/>
                    <a:sym typeface="Gotham Pro Light Regular"/>
                  </a:defRPr>
                </a:lvl1pPr>
              </a:lstStyle>
              <a:p>
                <a:pPr>
                  <a:lnSpc>
                    <a:spcPts val="3167"/>
                  </a:lnSpc>
                </a:pPr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Плата за плановые 1 раз в 3 года проверки </a:t>
                </a:r>
                <a:r>
                  <a:rPr lang="ru-RU" sz="3000" b="0" dirty="0"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деятельности </a:t>
                </a:r>
                <a:r>
                  <a:rPr lang="ru-RU" sz="3000" b="0" dirty="0" smtClean="0"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ЭЦ</a:t>
                </a:r>
                <a:endParaRPr sz="3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Сквиркл"/>
            <p:cNvSpPr/>
            <p:nvPr/>
          </p:nvSpPr>
          <p:spPr>
            <a:xfrm>
              <a:off x="2498331" y="5397875"/>
              <a:ext cx="17376100" cy="1250333"/>
            </a:xfrm>
            <a:prstGeom prst="roundRect">
              <a:avLst>
                <a:gd name="adj" fmla="val 20441"/>
              </a:avLst>
            </a:prstGeom>
            <a:ln w="50800">
              <a:solidFill>
                <a:srgbClr val="00639A"/>
              </a:solidFill>
              <a:prstDash val="sysDot"/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600" b="0">
                  <a:solidFill>
                    <a:srgbClr val="0C457C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" name="Треугольник"/>
            <p:cNvSpPr/>
            <p:nvPr/>
          </p:nvSpPr>
          <p:spPr>
            <a:xfrm rot="5400000">
              <a:off x="1447153" y="5564536"/>
              <a:ext cx="901859" cy="90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39A"/>
            </a:solidFill>
            <a:ln w="12700">
              <a:miter lim="400000"/>
            </a:ln>
          </p:spPr>
          <p:txBody>
            <a:bodyPr lIns="59531" tIns="59531" rIns="59531" bIns="59531" anchor="ctr"/>
            <a:lstStyle/>
            <a:p>
              <a:pPr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41689" y="8097844"/>
            <a:ext cx="19266941" cy="1096537"/>
            <a:chOff x="7102025" y="5865965"/>
            <a:chExt cx="16653325" cy="1240403"/>
          </a:xfrm>
        </p:grpSpPr>
        <p:sp>
          <p:nvSpPr>
            <p:cNvPr id="33" name="Shape 375"/>
            <p:cNvSpPr/>
            <p:nvPr/>
          </p:nvSpPr>
          <p:spPr>
            <a:xfrm>
              <a:off x="7102025" y="5865965"/>
              <a:ext cx="16653325" cy="1240403"/>
            </a:xfrm>
            <a:prstGeom prst="rect">
              <a:avLst/>
            </a:prstGeom>
            <a:solidFill>
              <a:srgbClr val="FFFFFF">
                <a:alpha val="85924"/>
              </a:srgbClr>
            </a:solidFill>
            <a:ln w="12700">
              <a:miter lim="400000"/>
            </a:ln>
          </p:spPr>
          <p:txBody>
            <a:bodyPr lIns="59528" tIns="59528" rIns="59528" bIns="59528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Shape 382"/>
            <p:cNvSpPr txBox="1"/>
            <p:nvPr/>
          </p:nvSpPr>
          <p:spPr>
            <a:xfrm>
              <a:off x="8062419" y="6506035"/>
              <a:ext cx="13650267" cy="600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9528" tIns="59528" rIns="59528" bIns="59528" anchor="ctr">
              <a:spAutoFit/>
            </a:bodyPr>
            <a:lstStyle>
              <a:lvl1pPr algn="l" defTabSz="914400">
                <a:lnSpc>
                  <a:spcPct val="120000"/>
                </a:lnSpc>
                <a:defRPr sz="4000"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lvl1pPr>
            </a:lstStyle>
            <a:p>
              <a:pPr>
                <a:lnSpc>
                  <a:spcPts val="3167"/>
                </a:lnSpc>
              </a:pPr>
              <a:r>
                <a:rPr lang="ru-RU" sz="3000" b="0" dirty="0" smtClean="0"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Плата за аттестацию 3 экспертов профессионального экзамена</a:t>
              </a:r>
              <a:endParaRPr sz="3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Сквиркл"/>
          <p:cNvSpPr/>
          <p:nvPr/>
        </p:nvSpPr>
        <p:spPr>
          <a:xfrm>
            <a:off x="1889861" y="8271938"/>
            <a:ext cx="17376100" cy="1250333"/>
          </a:xfrm>
          <a:prstGeom prst="roundRect">
            <a:avLst>
              <a:gd name="adj" fmla="val 20441"/>
            </a:avLst>
          </a:prstGeom>
          <a:ln w="50800">
            <a:solidFill>
              <a:srgbClr val="00639A"/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2" name="Треугольник"/>
          <p:cNvSpPr/>
          <p:nvPr/>
        </p:nvSpPr>
        <p:spPr>
          <a:xfrm rot="5400000">
            <a:off x="838683" y="8438599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35" name="Группа 34"/>
          <p:cNvGrpSpPr/>
          <p:nvPr/>
        </p:nvGrpSpPr>
        <p:grpSpPr>
          <a:xfrm>
            <a:off x="1141689" y="9688889"/>
            <a:ext cx="19266941" cy="1096537"/>
            <a:chOff x="7102025" y="5865965"/>
            <a:chExt cx="16653325" cy="1240403"/>
          </a:xfrm>
        </p:grpSpPr>
        <p:sp>
          <p:nvSpPr>
            <p:cNvPr id="36" name="Shape 375"/>
            <p:cNvSpPr/>
            <p:nvPr/>
          </p:nvSpPr>
          <p:spPr>
            <a:xfrm>
              <a:off x="7102025" y="5865965"/>
              <a:ext cx="16653325" cy="1240403"/>
            </a:xfrm>
            <a:prstGeom prst="rect">
              <a:avLst/>
            </a:prstGeom>
            <a:solidFill>
              <a:srgbClr val="FFFFFF">
                <a:alpha val="85924"/>
              </a:srgbClr>
            </a:solidFill>
            <a:ln w="12700">
              <a:miter lim="400000"/>
            </a:ln>
          </p:spPr>
          <p:txBody>
            <a:bodyPr lIns="59528" tIns="59528" rIns="59528" bIns="59528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Shape 382"/>
            <p:cNvSpPr txBox="1"/>
            <p:nvPr/>
          </p:nvSpPr>
          <p:spPr>
            <a:xfrm>
              <a:off x="8062419" y="6506035"/>
              <a:ext cx="13650267" cy="600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9528" tIns="59528" rIns="59528" bIns="59528" anchor="ctr">
              <a:spAutoFit/>
            </a:bodyPr>
            <a:lstStyle>
              <a:lvl1pPr algn="l" defTabSz="914400">
                <a:lnSpc>
                  <a:spcPct val="120000"/>
                </a:lnSpc>
                <a:defRPr sz="4000"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lvl1pPr>
            </a:lstStyle>
            <a:p>
              <a:pPr>
                <a:lnSpc>
                  <a:spcPts val="3167"/>
                </a:lnSpc>
              </a:pPr>
              <a:r>
                <a:rPr lang="ru-RU" sz="3000" b="0" dirty="0" smtClean="0"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Оплата труда 2-х штатных экспертов профессионального экзамена</a:t>
              </a:r>
              <a:endParaRPr sz="3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Сквиркл"/>
          <p:cNvSpPr/>
          <p:nvPr/>
        </p:nvSpPr>
        <p:spPr>
          <a:xfrm>
            <a:off x="1889861" y="9862983"/>
            <a:ext cx="17376100" cy="1250333"/>
          </a:xfrm>
          <a:prstGeom prst="roundRect">
            <a:avLst>
              <a:gd name="adj" fmla="val 20441"/>
            </a:avLst>
          </a:prstGeom>
          <a:ln w="50800">
            <a:solidFill>
              <a:srgbClr val="00639A"/>
            </a:solidFill>
            <a:prstDash val="sysDot"/>
            <a:miter lim="400000"/>
          </a:ln>
        </p:spPr>
        <p:txBody>
          <a:bodyPr lIns="59531" tIns="59531" rIns="59531" bIns="59531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" name="Треугольник"/>
          <p:cNvSpPr/>
          <p:nvPr/>
        </p:nvSpPr>
        <p:spPr>
          <a:xfrm rot="5400000">
            <a:off x="838683" y="10029644"/>
            <a:ext cx="901859" cy="90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59531" tIns="59531" rIns="59531" bIns="59531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754991" y="2389889"/>
            <a:ext cx="9491381" cy="674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Опорный ЦОК принимает на себя расходы:</a:t>
            </a:r>
            <a:endParaRPr kumimoji="0" lang="ru-RU" sz="40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38661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9531" tIns="59531" rIns="59531" bIns="59531" numCol="1" spcCol="38100" rtlCol="0" anchor="ctr">
        <a:spAutoFit/>
      </a:bodyPr>
      <a:lstStyle>
        <a:defPPr marL="0" marR="0" indent="0" algn="ctr" defTabSz="684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9531" tIns="59531" rIns="59531" bIns="59531" numCol="1" spcCol="38100" rtlCol="0" anchor="ctr">
        <a:spAutoFit/>
      </a:bodyPr>
      <a:lstStyle>
        <a:defPPr marL="0" marR="0" indent="0" algn="ctr" defTabSz="684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9531" tIns="59531" rIns="59531" bIns="59531" numCol="1" spcCol="38100" rtlCol="0" anchor="ctr">
        <a:spAutoFit/>
      </a:bodyPr>
      <a:lstStyle>
        <a:defPPr marL="0" marR="0" indent="0" algn="ctr" defTabSz="684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9531" tIns="59531" rIns="59531" bIns="59531" numCol="1" spcCol="38100" rtlCol="0" anchor="ctr">
        <a:spAutoFit/>
      </a:bodyPr>
      <a:lstStyle>
        <a:defPPr marL="0" marR="0" indent="0" algn="ctr" defTabSz="684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822</Words>
  <Application>Microsoft Office PowerPoint</Application>
  <PresentationFormat>Произвольный</PresentationFormat>
  <Paragraphs>178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Arial Black</vt:lpstr>
      <vt:lpstr>CeraPRO-Black</vt:lpstr>
      <vt:lpstr>CeraPRO-Light</vt:lpstr>
      <vt:lpstr>Gotham Pro</vt:lpstr>
      <vt:lpstr>Gotham Pro Light Regular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MV Boli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Елисеев Сергей Евгеньевич</dc:creator>
  <cp:lastModifiedBy>Сергей Елисеев</cp:lastModifiedBy>
  <cp:revision>96</cp:revision>
  <dcterms:modified xsi:type="dcterms:W3CDTF">2020-05-21T12:25:25Z</dcterms:modified>
</cp:coreProperties>
</file>