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2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559E4F-AF29-453D-931C-6C02C38AF5F6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9C3227-EAEC-4880-8F7C-AB8DCBD1DFA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Documents and Settings\ASU\Рабочий стол\zagustkin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268760"/>
            <a:ext cx="2232248" cy="334837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1124744"/>
            <a:ext cx="49685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Загускин</a:t>
            </a:r>
            <a:endParaRPr lang="ru-RU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r>
              <a:rPr lang="ru-RU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Никита Николаевич</a:t>
            </a:r>
          </a:p>
          <a:p>
            <a:pPr algn="r"/>
            <a:endParaRPr lang="ru-RU" i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r>
              <a:rPr lang="ru-RU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Председатель </a:t>
            </a:r>
            <a:r>
              <a:rPr lang="ru-RU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Совета Ассоциации</a:t>
            </a:r>
          </a:p>
          <a:p>
            <a:pPr algn="r"/>
            <a:r>
              <a:rPr lang="ru-RU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СРО «Балтийский строительный комплекс</a:t>
            </a:r>
            <a:r>
              <a:rPr lang="ru-RU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», председатель Комитета по страхованию        и финансовым инструментам строительного рынка НОСТРОЙ </a:t>
            </a:r>
            <a:endParaRPr lang="ru-RU" i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Типовые требования к страхованию договорных обязательств членов СРО содержат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1764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endParaRPr lang="ru-RU" sz="1350" b="1" dirty="0" smtClean="0"/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основаниям освобождения Страховщика от выплаты страхового возмещения;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исчерпывающего перечня сведений и документов, необходимых для определения размера убытков Страхователя;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перечню обстоятельств, признаваемых увеличением страхового риска;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порядка заключения, изменения договора страхования и прекращения его действия;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порядку рассмотрения Страховщиком требования о выплате страхового возмещения;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срокам урегулирования Страховщиком страховых случаев;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предоставлению информации Страховщиком;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Порядок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осуществления контроля </a:t>
            </a:r>
            <a:r>
              <a:rPr lang="ru-RU" sz="1500" b="1" dirty="0" err="1" smtClean="0">
                <a:solidFill>
                  <a:schemeClr val="accent2">
                    <a:lumMod val="50000"/>
                  </a:schemeClr>
                </a:solidFill>
              </a:rPr>
              <a:t>саморегулируемой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 организацией за соблюдением членами </a:t>
            </a:r>
            <a:r>
              <a:rPr lang="ru-RU" sz="1500" b="1" dirty="0" err="1" smtClean="0">
                <a:solidFill>
                  <a:schemeClr val="accent2">
                    <a:lumMod val="50000"/>
                  </a:schemeClr>
                </a:solidFill>
              </a:rPr>
              <a:t>саморегулируемых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 организаций Требований к страхованию ответственности за нарушение основного договора, содержащихся в правилах.</a:t>
            </a:r>
          </a:p>
          <a:p>
            <a:pPr>
              <a:buNone/>
            </a:pPr>
            <a:endParaRPr lang="ru-RU" sz="15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2"/>
          </p:nvPr>
        </p:nvSpPr>
        <p:spPr>
          <a:xfrm>
            <a:off x="2843808" y="1412776"/>
            <a:ext cx="6048672" cy="3168352"/>
          </a:xfrm>
          <a:solidFill>
            <a:schemeClr val="accent3">
              <a:lumMod val="20000"/>
              <a:lumOff val="80000"/>
            </a:schemeClr>
          </a:solidFill>
          <a:scene3d>
            <a:camera prst="perspectiveLeft"/>
            <a:lightRig rig="threePt" dir="t"/>
          </a:scene3d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Совместное применение вышеуказанных видов страхования для обеспечения страховой защиты членов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саморегулируемых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организаций при исполнении ими договорных обязательств позволит повысить уровень защиты интересов сторон в процессе строительного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производства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attenti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2304255" cy="430486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Федеральным законом № 372-ФЗ от 03.07.2016 г. внесены изменения в систему обеспечения имущественной ответственности членов СРО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4040188" cy="504056"/>
          </a:xfrm>
        </p:spPr>
        <p:txBody>
          <a:bodyPr/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До 1 июля 2017 года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916832"/>
            <a:ext cx="4041775" cy="57606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После 1 июля 2017 года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636912"/>
            <a:ext cx="4040188" cy="40324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55.5.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 </a:t>
            </a:r>
            <a:r>
              <a:rPr lang="ru-RU" sz="5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имеющей право выдачи свидетельств о допуске к работам, которые оказывают влияние на безопасность объектов капитального строительства</a:t>
            </a:r>
          </a:p>
          <a:p>
            <a:pPr>
              <a:buNone/>
            </a:pP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12. Правилами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саморегулирования могут устанавливаться: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о страховании членами </a:t>
            </a:r>
            <a:r>
              <a:rPr lang="ru-RU" sz="5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гражданской ответственности, которая может наступить в случае причинения вреда вследствие недостатков работ, которые оказывают влияние на безопасность объектов капитального строительства, условия такого страхования;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4) требования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страховании иных связанных с выполнением строительно-монтажных работ рисков, о страховании работников индивидуального предпринимателя, работников юридического лица от несчастных случаев и болезней, условия такого страхования;</a:t>
            </a:r>
          </a:p>
          <a:p>
            <a:endParaRPr lang="ru-RU" sz="5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636912"/>
            <a:ext cx="4041775" cy="40324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55.5.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Стандарты и внутренние документы </a:t>
            </a:r>
            <a:r>
              <a:rPr lang="ru-RU" sz="5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</a:t>
            </a:r>
          </a:p>
          <a:p>
            <a:pPr>
              <a:buNone/>
            </a:pP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5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организацией могут быть разработаны и утверждены внутренние документы: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о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страховании членами </a:t>
            </a:r>
            <a:r>
              <a:rPr lang="ru-RU" sz="5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риска гражданской ответственности, которая может наступить в случае причинения вреда вследствие недостатков работ, которые оказывают влияние на безопасность объектов капитального строительства, об условиях такого страхования;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о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страховании риска ответственности за нарушение членами </a:t>
            </a:r>
            <a:r>
              <a:rPr lang="ru-RU" sz="56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условий договора подряда на выполнение инженерных изысканий, на подготовку проектной документации, договора строительного подряда, а также условия такого страхования;</a:t>
            </a:r>
          </a:p>
          <a:p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иные </a:t>
            </a:r>
            <a:r>
              <a:rPr lang="ru-RU" sz="5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внутренние документы.</a:t>
            </a:r>
          </a:p>
          <a:p>
            <a:endParaRPr lang="ru-RU" dirty="0"/>
          </a:p>
        </p:txBody>
      </p:sp>
      <p:pic>
        <p:nvPicPr>
          <p:cNvPr id="2050" name="Picture 2" descr="C:\Documents and Settings\ASU\Рабочий стол\142067_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826822"/>
            <a:ext cx="1008112" cy="75608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60. Возмещение вреда, причиненного вследствие разрушения, повреждения объекта капитального строительства, нарушения требований безопасности при строительстве объекта капитального строительства, требований к обеспечению безопасной эксплуатации здания, сооружения</a:t>
            </a:r>
          </a:p>
          <a:p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В 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случае, если гражданская ответственность лиц, указанных 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частях 1-3 настоящей 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статьи, за причинение вреда в результате разрушения, повреждения объекта капитального строительства либо части здания или сооружения, нарушения требований безопасности при строительстве объекта капитального строительства, требований к обеспечению безопасной эксплуатации здания, сооружения застрахована в соответствии с законодательством Российской Федерации, 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указанные лица возмещают вред в части, не покрытой страховыми возмещениями, и в случае, если это предусмотрено федеральным законом, компенсационными выплатами профессионального объединения страховщиков.</a:t>
            </a:r>
          </a:p>
          <a:p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256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ИЗМЕНЕНИЙ</a:t>
            </a:r>
            <a:endParaRPr lang="ru-RU" sz="25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2670" y="692696"/>
            <a:ext cx="2312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До 1 июля 2017 года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5177" y="764704"/>
            <a:ext cx="2700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После 1 июля 2017 года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C:\Documents and Settings\ASU\Рабочий стол\142067_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692696"/>
            <a:ext cx="936104" cy="576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9421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отсутствует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9421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/>
              <a:t>	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60.1. Возмещение ущерба,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причиненного вследствие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неисполнения или ненадлежащего исполнения членом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обязательств по договору подряда на выполнение инженерных изысканий, подготовку проектной документации, договору строительного подряда, заключенным с использованием конкурентных способов заключения договора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случае, если ответственность члена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за неисполнение или ненадлежащее исполнение обязательств по договору подряда на выполнение инженерных изысканий, подготовку проектной документации, договору строительного подряда, заключенным с использованием конкурентных способов заключения договоров, либо за неисполнение или ненадлежащее исполнение членом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саморегулируемой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функций технического заказчика при строительстве, реконструкции, капитальном ремонте объектов капитального строительства по таким договорам, заключенным от имени застройщика, застрахована в соответствии с законодательством Российской Федерации, лица, указанные в частях 1 и 2 настоящей статьи,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возмещают реальный ущерб, а также неустойку (штраф) по таким договорам в части, не покрытой страховыми возмещениями.</a:t>
            </a: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836712"/>
            <a:ext cx="2384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До 1 июля 2017 года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836712"/>
            <a:ext cx="27009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После 1 июля 2017 года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C:\Documents and Settings\ASU\Рабочий стол\142067_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692696"/>
            <a:ext cx="936104" cy="5760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755576" y="4797152"/>
            <a:ext cx="7920880" cy="122413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284984"/>
            <a:ext cx="7920880" cy="12961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4047728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СОВМЕСТНО</a:t>
            </a: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РАЗРАБОТАЛИ</a:t>
            </a:r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	Типовые Требования к страхованию гражданской ответственности членов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</a:rPr>
              <a:t>саморегулируемых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организаций, с учетом положений Гражданского кодекса Российской Федерации, Градостроительного кодекса Российской Федерации, Закона Российской Федерации от 27.11.1992 г. № 4015-1 «Об организации страхового дела в Российской Федерации», Федерального закона от 01.12.2007 № 315-ФЗ «О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</a:rPr>
              <a:t>саморегулируемых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организациях».</a:t>
            </a:r>
          </a:p>
          <a:p>
            <a:pPr>
              <a:buNone/>
            </a:pPr>
            <a:endParaRPr lang="ru-RU" sz="1400" dirty="0" smtClean="0"/>
          </a:p>
          <a:p>
            <a:pPr algn="just">
              <a:buNone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	Типовые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страхованию ответственности членов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</a:rPr>
              <a:t>саморегулируемых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организаций за неисполнение или ненадлежащее исполнение обязательств по договорам строительного подряда, договоров подряда на подготовку проектной документации или выполнение инженерных изысканий с использованием конкурентных способов заключения договоров.</a:t>
            </a:r>
          </a:p>
          <a:p>
            <a:pPr algn="just">
              <a:buNone/>
            </a:pPr>
            <a:endParaRPr lang="ru-RU" sz="1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2" descr="\\Backup\obmen\PR\Межгалактическая\2016\Логотипы\Лого НОСТРОй от 04.08.2016\Logo_NOSTROY_fix_pr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1512168" cy="1585534"/>
          </a:xfrm>
          <a:prstGeom prst="rect">
            <a:avLst/>
          </a:prstGeom>
          <a:noFill/>
        </p:spPr>
      </p:pic>
      <p:pic>
        <p:nvPicPr>
          <p:cNvPr id="5" name="Picture 2" descr="\\Backup\obmen\PR\Межгалактическая\2016\презентация\ноприз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268760"/>
            <a:ext cx="2664296" cy="957152"/>
          </a:xfrm>
          <a:prstGeom prst="rect">
            <a:avLst/>
          </a:prstGeom>
          <a:noFill/>
        </p:spPr>
      </p:pic>
      <p:pic>
        <p:nvPicPr>
          <p:cNvPr id="1026" name="Picture 2" descr="C:\Documents and Settings\ASU\Рабочий стол\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196751"/>
            <a:ext cx="1944216" cy="1227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Типовые требования к страхованию гражданской ответственности членов СРО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нструмент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позволяющий членам СРО страховать не противоречащие законодательству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РФ имущественные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интересы, связанные с риском возникновения их гражданской ответственности по обязательствам вследствие причинения вреда, причиненного жизни или здоровью физических лиц, имуществу физических и (или) юридических лиц, государственному и (или) муниципальному имуществу, окружающей среде, жизни или здоровью животных и растений, объектам культурного наследия (памятникам истории и культуры) народов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РФ вследствие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недостатков инженерных изысканий или работ по подготовке проектной документации, указанных в договоре страхования.</a:t>
            </a:r>
          </a:p>
          <a:p>
            <a:pPr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Типовые требования к страхованию гражданской ответственности содержат: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752528"/>
          </a:xfrm>
        </p:spPr>
        <p:txBody>
          <a:bodyPr>
            <a:normAutofit fontScale="55000" lnSpcReduction="20000"/>
          </a:bodyPr>
          <a:lstStyle/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Общие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к договорам страхования гражданской ответственности, включая требования к договорам «на годовой базе», а также требования к договорам «на объектной базе»;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объекта страхования;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страхового случая;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исключений из страхового покрытия;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страховой суммы;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лимита страховой ответственности и франшизы;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уплате страхового взноса (страховой премии) и выплате страхового возмещения;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срока действия договора страхования;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порядка заключения, изменения договора страхования и прекращения его действия;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процедуры урегулирования разногласий при наступлении страхового случая;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к предоставлению информации Страховщиком;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Порядок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осуществления контроля </a:t>
            </a:r>
            <a:r>
              <a:rPr lang="ru-RU" sz="2700" b="1" dirty="0" err="1" smtClean="0">
                <a:solidFill>
                  <a:schemeClr val="accent2">
                    <a:lumMod val="50000"/>
                  </a:schemeClr>
                </a:solidFill>
              </a:rPr>
              <a:t>саморегулируемой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 организацией за соблюдением членами </a:t>
            </a:r>
            <a:r>
              <a:rPr lang="ru-RU" sz="2700" b="1" dirty="0" err="1" smtClean="0">
                <a:solidFill>
                  <a:schemeClr val="accent2">
                    <a:lumMod val="50000"/>
                  </a:schemeClr>
                </a:solidFill>
              </a:rPr>
              <a:t>саморегулируемых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 организаций Требований к страхованию гражданской ответственности, содержащихся в правилах саморегулирования;</a:t>
            </a:r>
          </a:p>
          <a:p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Порядок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вступления в силу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документа к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страхованию Гражданской ответственности членов </a:t>
            </a:r>
            <a:r>
              <a:rPr lang="ru-RU" sz="2700" b="1" dirty="0" smtClean="0">
                <a:solidFill>
                  <a:schemeClr val="accent2">
                    <a:lumMod val="50000"/>
                  </a:schemeClr>
                </a:solidFill>
              </a:rPr>
              <a:t>СРО.</a:t>
            </a:r>
            <a:endParaRPr lang="ru-RU" sz="27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Типовые требования к страхованию договорных обязательств членов СРО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	Это инструмент </a:t>
            </a:r>
            <a:r>
              <a:rPr lang="ru-RU" dirty="0" smtClean="0">
                <a:solidFill>
                  <a:srgbClr val="002060"/>
                </a:solidFill>
              </a:rPr>
              <a:t>страхования не противоречащих законодательству Российской Федерации имущественных интересов членов СРО, связанных с риском возникновения их ответственности за неисполнение или ненадлежащее исполнение договора подряда на подготовку проектной документации или выполнение инженерных </a:t>
            </a:r>
            <a:r>
              <a:rPr lang="ru-RU" dirty="0" smtClean="0">
                <a:solidFill>
                  <a:srgbClr val="002060"/>
                </a:solidFill>
              </a:rPr>
              <a:t>изысканий.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Типовые требования к страхованию договорных обязательств членов </a:t>
            </a:r>
            <a:r>
              <a:rPr lang="ru-RU" sz="2400" b="1" dirty="0" smtClean="0"/>
              <a:t>СРО содержат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3600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Общие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к договорам страхования ответственности за нарушение основного договора, включая требования к договорам страхования ответственности за нарушение основного договора «на годовой базе», а также требования к договорам страхования ответственности за нарушение основного договора «на объектной базе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»;</a:t>
            </a:r>
            <a:endParaRPr lang="ru-RU" sz="1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предмета договора страхования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1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объекта страхования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1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страхового случая;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исключений из страхового покрытия;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размера страховой суммы;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установлению лимита страховой ответственности и франшизы;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определению срока действия договора страхования;</a:t>
            </a:r>
          </a:p>
          <a:p>
            <a:pPr>
              <a:spcBef>
                <a:spcPts val="600"/>
              </a:spcBef>
            </a:pP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Требования 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к порядку и срокам уплаты страховой премии</a:t>
            </a:r>
            <a:r>
              <a:rPr lang="ru-RU" sz="1500" b="1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endParaRPr lang="ru-RU" sz="1350" b="1" dirty="0" smtClean="0"/>
          </a:p>
          <a:p>
            <a:pPr>
              <a:spcBef>
                <a:spcPts val="600"/>
              </a:spcBef>
              <a:buNone/>
            </a:pPr>
            <a:endParaRPr lang="ru-RU" sz="14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474</Words>
  <Application>Microsoft Office PowerPoint</Application>
  <PresentationFormat>Экран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Федеральным законом № 372-ФЗ от 03.07.2016 г. внесены изменения в систему обеспечения имущественной ответственности членов СРО</vt:lpstr>
      <vt:lpstr>Слайд 3</vt:lpstr>
      <vt:lpstr>Слайд 4</vt:lpstr>
      <vt:lpstr>Слайд 5</vt:lpstr>
      <vt:lpstr> Типовые требования к страхованию гражданской ответственности членов СРО</vt:lpstr>
      <vt:lpstr>Типовые требования к страхованию гражданской ответственности содержат:</vt:lpstr>
      <vt:lpstr> Типовые требования к страхованию договорных обязательств членов СРО</vt:lpstr>
      <vt:lpstr>Типовые требования к страхованию договорных обязательств членов СРО содержат</vt:lpstr>
      <vt:lpstr>Типовые требования к страхованию договорных обязательств членов СРО содержат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Федеральным законом № 372 от 03.07.2016 г. внесены изменения в систему обеспечения имущественной ответственности членов СРО</dc:title>
  <dc:creator>ASU</dc:creator>
  <cp:lastModifiedBy>ASU</cp:lastModifiedBy>
  <cp:revision>36</cp:revision>
  <dcterms:created xsi:type="dcterms:W3CDTF">2016-09-22T09:20:54Z</dcterms:created>
  <dcterms:modified xsi:type="dcterms:W3CDTF">2016-09-22T11:30:28Z</dcterms:modified>
</cp:coreProperties>
</file>