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5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22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1709F-F78C-4472-BDA2-002651CB5BDF}" type="datetimeFigureOut">
              <a:rPr lang="ru-RU" smtClean="0"/>
              <a:t>03.09.2015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40CD69-65B7-4BAF-8925-8BEA26334C9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348241251-494845-0279955_www.nevseoboi.com.u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512" y="1970837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«Сопоставление ОКВЭД с видами работ по инженерным изысканиям и подготовке проектной документации</a:t>
            </a:r>
          </a:p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согласно приказа </a:t>
            </a:r>
            <a:r>
              <a:rPr lang="ru-RU" sz="2800" b="1" dirty="0" err="1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Минрегиона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 от 30.12.2009 №624»</a:t>
            </a:r>
          </a:p>
        </p:txBody>
      </p:sp>
      <p:sp>
        <p:nvSpPr>
          <p:cNvPr id="6" name="Rectangle 4"/>
          <p:cNvSpPr txBox="1">
            <a:spLocks/>
          </p:cNvSpPr>
          <p:nvPr/>
        </p:nvSpPr>
        <p:spPr>
          <a:xfrm>
            <a:off x="467544" y="4005064"/>
            <a:ext cx="8676456" cy="178139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cs typeface="Arial" pitchFamily="34" charset="0"/>
              </a:rPr>
              <a:t>Докладчик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cs typeface="Arial" pitchFamily="34" charset="0"/>
              </a:rPr>
              <a:t>: </a:t>
            </a:r>
            <a:endParaRPr lang="en-US" b="1" dirty="0" smtClean="0">
              <a:latin typeface="Arial Narrow" pitchFamily="34" charset="0"/>
              <a:cs typeface="Arial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ru-RU" sz="1600" b="1" dirty="0" smtClean="0">
                <a:latin typeface="Arial Narrow" pitchFamily="34" charset="0"/>
              </a:rPr>
              <a:t>Петров А.П. Директор</a:t>
            </a:r>
            <a:r>
              <a:rPr lang="en-US" sz="1600" b="1" dirty="0" smtClean="0">
                <a:latin typeface="Arial Narrow" pitchFamily="34" charset="0"/>
              </a:rPr>
              <a:t> </a:t>
            </a:r>
            <a:r>
              <a:rPr lang="ru-RU" sz="1600" b="1" dirty="0" smtClean="0">
                <a:latin typeface="Arial Narrow" pitchFamily="34" charset="0"/>
              </a:rPr>
              <a:t>СРО Некоммерческих Партнерств</a:t>
            </a:r>
          </a:p>
          <a:p>
            <a:pPr lvl="0">
              <a:spcBef>
                <a:spcPct val="20000"/>
              </a:spcBef>
              <a:defRPr/>
            </a:pPr>
            <a:r>
              <a:rPr lang="ru-RU" sz="1600" b="1" dirty="0" smtClean="0">
                <a:latin typeface="Arial Narrow" pitchFamily="34" charset="0"/>
              </a:rPr>
              <a:t>«Объединение организаций, выполняющих инженерные изыскания в газовой и нефтяной отрасли «Инженер-Изыскатель»</a:t>
            </a:r>
          </a:p>
          <a:p>
            <a:pPr lvl="0">
              <a:spcBef>
                <a:spcPct val="20000"/>
              </a:spcBef>
              <a:defRPr/>
            </a:pPr>
            <a:r>
              <a:rPr lang="ru-RU" sz="1600" b="1" dirty="0" smtClean="0">
                <a:latin typeface="Arial Narrow" pitchFamily="34" charset="0"/>
              </a:rPr>
              <a:t>«Объединение организаций выполняющих проектные работы в газовой и нефтяной отрасли «Инженер-Проектировщик»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6488668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Москва, 2015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 descr="8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44624"/>
            <a:ext cx="2785423" cy="7920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348241251-494845-0279955_www.nevseoboi.com.u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1270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2555776" y="0"/>
            <a:ext cx="0" cy="764704"/>
          </a:xfrm>
          <a:prstGeom prst="line">
            <a:avLst/>
          </a:prstGeom>
          <a:ln w="12700"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0" y="6669360"/>
            <a:ext cx="9144000" cy="18864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НП «ИНЖЕНЕР-ИЗЫСКАТЕЛЬ»                                                                                                                                                               </a:t>
            </a:r>
            <a:r>
              <a:rPr 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                            </a:t>
            </a: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        </a:t>
            </a:r>
            <a:r>
              <a:rPr 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   </a:t>
            </a: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10</a:t>
            </a:r>
            <a:endParaRPr lang="ru-RU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27784" y="210126"/>
            <a:ext cx="6516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Сопоставление ОКВЭД2 (ОК 029-2014) с видами работ по инженерным изысканиям </a:t>
            </a:r>
          </a:p>
          <a:p>
            <a:pPr algn="ctr"/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(согласно проекту приказа </a:t>
            </a:r>
            <a:r>
              <a:rPr lang="ru-RU" sz="1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Минрегиона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№624)</a:t>
            </a:r>
            <a:endPara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pic>
        <p:nvPicPr>
          <p:cNvPr id="9" name="Рисунок 8" descr="8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008" y="44624"/>
            <a:ext cx="2411760" cy="692696"/>
          </a:xfrm>
          <a:prstGeom prst="rect">
            <a:avLst/>
          </a:prstGeom>
        </p:spPr>
      </p:pic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0" y="785794"/>
          <a:ext cx="9144000" cy="56340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2966"/>
                <a:gridCol w="3468414"/>
                <a:gridCol w="5202620"/>
              </a:tblGrid>
              <a:tr h="50006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ysClr val="windowText" lastClr="000000"/>
                          </a:solidFill>
                        </a:rPr>
                        <a:t>№</a:t>
                      </a:r>
                      <a:endParaRPr lang="ru-RU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Виды работ, определенные проектом приказа </a:t>
                      </a:r>
                      <a:r>
                        <a:rPr lang="ru-RU" sz="1200" b="1" kern="1200" dirty="0" err="1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Минрегиона</a:t>
                      </a:r>
                      <a:r>
                        <a:rPr lang="ru-RU" sz="1200" b="1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№624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Коды ОКВЭД2 (КДЕС Ред. 2)</a:t>
                      </a:r>
                      <a:br>
                        <a:rPr lang="ru-RU" sz="1200" b="1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200" b="1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(введены в действие 01.01.2014)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7355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1. Работы в составе инженерно-геодезических изысканий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71.12.4 Деятельность геодезическая и картографическая</a:t>
                      </a: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71.12.41 Деятельность топографо-геодезическая</a:t>
                      </a: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71.12.44 Деятельность, связанная со сбором, обработкой и подготовкой картографической и космической информации, включая аэросъемку</a:t>
                      </a: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71.12.46 Землеустройство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739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2. Работы в составе инженерно-геологических изысканий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71.12.3 Работы геологоразведочные, геофизические и геохимические в области изучения недр и воспроизводства минерально-сырьевой базы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3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3. Работы в составе инженерно-гидрометеорологических изысканий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71.12.5 Деятельность в области гидрометеорологии и смежных с ней областях, мониторинга состояния окружающей среды, ее загрязнения;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71.12.51 Деятельность наблюдательной гидрометеорологической сети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7355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4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4. Работы в составе инженерно-экологических изысканий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71.12.53 Деятельность по мониторингу загрязнения окружающей среды для физических и юридических лиц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71.12.54 Работы полевые и изыскания в области гидрометеорологии и смежных с ней областях, экспедиционные обследования объектов окружающей среды с целью оценки уровней загрязнения;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7355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5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5. Работы в составе инженерно-геотехнических изысканий</a:t>
                      </a:r>
                      <a:b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</a:b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(Выполняются в составе инженерно-геологических изысканий или отдельно на изученной в инженерно-геологическом отношении территории под отдельные здания и сооружения)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71.12.3 Работы геологоразведочные, геофизические и геохимические в области изучения недр и воспроизводства минерально-сырьевой базы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686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6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6. Обследование состояния грунтов основания зданий и сооружений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71.20.3 Испытания и анализ физико-механических свойств материалов и веществ;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71.12.45 Инженерные изыскания в строительстве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7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7. Определение расчетных характеристик опасных внешних природных</a:t>
                      </a:r>
                      <a:b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</a:b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и техногенных воздействий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71.12.45 Инженерные изыскания в строительстве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84.25.9 Деятельность по обеспечению безопасности в чрезвычайных ситуациях прочая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8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8. Работы по организации и координации инженерных изысканий (выполнение функций генерального подрядчика по инженерным изысканиям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71.12.2 Деятельность заказчика-застройщика, генерального подрядчика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7355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9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9. Разведка грунтовых (нерудных) строительных материалов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43.13 Разведочное бурение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Эта группировка включает: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- разведочное бурение, пробное бурение и отбор образцов породы для строительных, геофизических, геологических или других подобных целей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348241251-494845-0279955_www.nevseoboi.com.u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1270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2555776" y="0"/>
            <a:ext cx="0" cy="764704"/>
          </a:xfrm>
          <a:prstGeom prst="line">
            <a:avLst/>
          </a:prstGeom>
          <a:ln w="12700"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0" y="6669360"/>
            <a:ext cx="9144000" cy="18864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НП «ИНЖЕНЕР-ИЗЫСКАТЕЛЬ»                                                                                                                                                               </a:t>
            </a:r>
            <a:r>
              <a:rPr 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                            </a:t>
            </a: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        </a:t>
            </a:r>
            <a:r>
              <a:rPr 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  </a:t>
            </a: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11</a:t>
            </a:r>
            <a:endParaRPr lang="ru-RU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27784" y="210126"/>
            <a:ext cx="6516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Сопоставление ОКВЭД2 (ОК 029-2014) с видами работ по подготовке проектной документации (согласно проекта приказа </a:t>
            </a:r>
            <a:r>
              <a:rPr lang="ru-RU" sz="1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Минрегиона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№624)</a:t>
            </a:r>
            <a:endPara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pic>
        <p:nvPicPr>
          <p:cNvPr id="9" name="Рисунок 8" descr="8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008" y="44624"/>
            <a:ext cx="2411760" cy="692696"/>
          </a:xfrm>
          <a:prstGeom prst="rect">
            <a:avLst/>
          </a:prstGeom>
        </p:spPr>
      </p:pic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0" y="857232"/>
          <a:ext cx="9144000" cy="5347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138"/>
                <a:gridCol w="3547242"/>
                <a:gridCol w="5202620"/>
              </a:tblGrid>
              <a:tr h="50006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ysClr val="windowText" lastClr="000000"/>
                          </a:solidFill>
                        </a:rPr>
                        <a:t>№</a:t>
                      </a:r>
                      <a:endParaRPr lang="ru-RU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Виды работ, определенные проектом приказа </a:t>
                      </a:r>
                      <a:r>
                        <a:rPr lang="ru-RU" sz="1200" b="1" kern="1200" dirty="0" err="1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Минрегиона</a:t>
                      </a:r>
                      <a:r>
                        <a:rPr lang="ru-RU" sz="1200" b="1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№624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Коды ОКВЭД2 (КДЕС Ред. 2)</a:t>
                      </a:r>
                      <a:br>
                        <a:rPr lang="ru-RU" sz="1200" b="1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200" b="1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(введены в действие 01.01.2014)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1. Разработка схемы планировочной организации земельного участка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71.11.2 Деятельность по планировке городов и территорий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2. Разработка проектной документации, рабочей документации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71.11.1 Деятельность в области архитектуры, связанная со зданиями и сооружениями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22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3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3. Разработка технологических решений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71.1 Деятельность в области архитектуры, инженерных изысканий и предоставление технических консультаций в этих областях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739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4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4. Разработка специальных разделов проектной документации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84.25.9 Деятельность по обеспечению безопасности в чрезвычайных ситуациях прочая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739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5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5. Разработка проектов организации строительства, сносу и демонтажу зданий и сооружений, продлению срока эксплуатации и консервации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71.11.2 Деятельность по планировке городов и территорий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739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6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6. Разработка проектов мероприятий по охране окружающей среды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71.12.53 Подготовка и согласование проектных материалов, обосновывающих нормативы допустимых выбросов и сбросов загрязняющих веществ в окружающую среду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739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7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7. Разработка проектов мероприятий по обеспечению пожарной безопасности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84.25.1 Деятельность по обеспечению пожарной безопасности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739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8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8. Разработка проектов мероприятий по обеспечению доступа маломобильных групп населения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71.11.2 Деятельность по планировке городов и территорий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739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9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9. Обследование строительных конструкций и инженерных сетей и систем зданий и сооружений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71.20.9 Деятельность по техническому контролю, испытаниям и анализу прочая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739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10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10. Организация и координация разработки проектной документации лицом, осуществляющим подготовку проектной документации (выполнение функций генерального проектировщика)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71.12.1 Деятельность, связанная с инженерно-техническим проектированием, управлением проектами строительства, выполнением строительного контроля и авторского надзора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739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11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11. Разработка проектов мероприятий по обеспечению требований энергетической эффективности и требований оснащенности зданий, строений, сооружений приборами учета используемых энергетических ресурсов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71.12.11 Разработка проектов тепло-, водо-, газоснабжения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739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12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12. Разработка проектов мероприятий по обеспечению требований безопасной эксплуатации объектов строительства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71.11.1 Деятельность в области архитектуры, связанная со зданиями и сооружениями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348241251-494845-0279955_www.nevseoboi.com.u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1270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2555776" y="0"/>
            <a:ext cx="0" cy="764704"/>
          </a:xfrm>
          <a:prstGeom prst="line">
            <a:avLst/>
          </a:prstGeom>
          <a:ln w="12700"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0" y="6669360"/>
            <a:ext cx="9144000" cy="18864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НП «ИНЖЕНЕР-ИЗЫСКАТЕЛЬ»                                                                                                                                                               </a:t>
            </a:r>
            <a:r>
              <a:rPr 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                            </a:t>
            </a: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        </a:t>
            </a:r>
            <a:r>
              <a:rPr 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  </a:t>
            </a: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12</a:t>
            </a:r>
            <a:endParaRPr lang="ru-RU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27784" y="210126"/>
            <a:ext cx="6516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Механизм внедрения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pic>
        <p:nvPicPr>
          <p:cNvPr id="9" name="Рисунок 8" descr="8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008" y="44624"/>
            <a:ext cx="2411760" cy="692696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0" y="857232"/>
            <a:ext cx="9144000" cy="2214578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1600" b="1" u="sng" dirty="0" smtClean="0">
                <a:latin typeface="Arial Narrow" pitchFamily="34" charset="0"/>
              </a:rPr>
              <a:t>Обозначение ОКВЭД.</a:t>
            </a:r>
          </a:p>
          <a:p>
            <a:r>
              <a:rPr lang="ru-RU" sz="1600" b="1" dirty="0" smtClean="0">
                <a:latin typeface="Arial Narrow" pitchFamily="34" charset="0"/>
              </a:rPr>
              <a:t>В ОКВЭД 2 использован иерархический метод классификации и последовательный метод кодирования. Кодовое обозначение для идентификации группировок видов экономической деятельности состоит из двух-шести цифровых знаков. Его структура представлена в следующем виде:</a:t>
            </a:r>
          </a:p>
          <a:p>
            <a:pPr lvl="1"/>
            <a:r>
              <a:rPr lang="ru-RU" sz="1600" b="1" dirty="0" smtClean="0">
                <a:latin typeface="Arial Narrow" pitchFamily="34" charset="0"/>
              </a:rPr>
              <a:t>ХХ класс</a:t>
            </a:r>
          </a:p>
          <a:p>
            <a:pPr lvl="1"/>
            <a:r>
              <a:rPr lang="ru-RU" sz="1600" b="1" dirty="0" smtClean="0">
                <a:latin typeface="Arial Narrow" pitchFamily="34" charset="0"/>
              </a:rPr>
              <a:t>ХХ.Х подкласс</a:t>
            </a:r>
          </a:p>
          <a:p>
            <a:pPr lvl="1"/>
            <a:r>
              <a:rPr lang="ru-RU" sz="1600" b="1" dirty="0" smtClean="0">
                <a:latin typeface="Arial Narrow" pitchFamily="34" charset="0"/>
              </a:rPr>
              <a:t>ХХ.ХХ группа</a:t>
            </a:r>
          </a:p>
          <a:p>
            <a:pPr lvl="1"/>
            <a:r>
              <a:rPr lang="ru-RU" sz="1600" b="1" dirty="0" smtClean="0">
                <a:latin typeface="Arial Narrow" pitchFamily="34" charset="0"/>
              </a:rPr>
              <a:t>ХХ.ХХ.Х подгруппа</a:t>
            </a:r>
          </a:p>
          <a:p>
            <a:pPr lvl="1"/>
            <a:r>
              <a:rPr lang="ru-RU" sz="1600" b="1" dirty="0" smtClean="0">
                <a:latin typeface="Arial Narrow" pitchFamily="34" charset="0"/>
              </a:rPr>
              <a:t>ХХ.ХХ.ХХ вид</a:t>
            </a:r>
          </a:p>
          <a:p>
            <a:endParaRPr lang="ru-RU" sz="1600" b="1" dirty="0" smtClean="0">
              <a:latin typeface="Arial Narrow" pitchFamily="34" charset="0"/>
            </a:endParaRPr>
          </a:p>
          <a:p>
            <a:endParaRPr lang="ru-RU" sz="1600" b="1" dirty="0" smtClean="0">
              <a:latin typeface="Arial Narrow" pitchFamily="34" charset="0"/>
            </a:endParaRPr>
          </a:p>
          <a:p>
            <a:pPr algn="ctr"/>
            <a:endParaRPr lang="ru-RU" sz="1600" b="1" dirty="0">
              <a:latin typeface="Arial Narrow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0" y="5286388"/>
            <a:ext cx="9144000" cy="642942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1600" b="1" dirty="0" smtClean="0">
                <a:latin typeface="Arial Narrow" pitchFamily="34" charset="0"/>
              </a:rPr>
              <a:t>1. Разработка методических рекомендаций по </a:t>
            </a:r>
            <a:r>
              <a:rPr lang="ru-RU" sz="1600" b="1" dirty="0" smtClean="0">
                <a:latin typeface="Arial Narrow" pitchFamily="34" charset="0"/>
              </a:rPr>
              <a:t>применению кодов ОКВЭД2 </a:t>
            </a:r>
            <a:r>
              <a:rPr lang="ru-RU" sz="1600" b="1" dirty="0" smtClean="0">
                <a:latin typeface="Arial Narrow" pitchFamily="34" charset="0"/>
              </a:rPr>
              <a:t>в части идентификации видов деятельности в области ПИР по которым </a:t>
            </a:r>
            <a:r>
              <a:rPr lang="ru-RU" sz="1600" b="1" dirty="0" smtClean="0">
                <a:latin typeface="Arial Narrow" pitchFamily="34" charset="0"/>
              </a:rPr>
              <a:t>выдаются </a:t>
            </a:r>
            <a:r>
              <a:rPr lang="ru-RU" sz="1600" b="1" dirty="0" smtClean="0">
                <a:latin typeface="Arial Narrow" pitchFamily="34" charset="0"/>
              </a:rPr>
              <a:t>свидетельства о допуске</a:t>
            </a:r>
          </a:p>
          <a:p>
            <a:endParaRPr lang="ru-RU" sz="1600" b="1" dirty="0" smtClean="0">
              <a:latin typeface="Arial Narrow" pitchFamily="34" charset="0"/>
            </a:endParaRPr>
          </a:p>
          <a:p>
            <a:pPr algn="ctr"/>
            <a:endParaRPr lang="ru-RU" sz="1600" b="1" dirty="0" smtClean="0">
              <a:latin typeface="Arial Narrow" pitchFamily="34" charset="0"/>
            </a:endParaRPr>
          </a:p>
          <a:p>
            <a:pPr algn="ctr"/>
            <a:endParaRPr lang="ru-RU" sz="1600" b="1" dirty="0" smtClean="0">
              <a:latin typeface="Arial Narrow" pitchFamily="34" charset="0"/>
            </a:endParaRPr>
          </a:p>
          <a:p>
            <a:pPr algn="ctr"/>
            <a:endParaRPr lang="ru-RU" sz="1600" b="1" dirty="0">
              <a:latin typeface="Arial Narrow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5857892"/>
            <a:ext cx="9144000" cy="785818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1600" b="1" dirty="0" smtClean="0">
                <a:latin typeface="Arial Narrow" pitchFamily="34" charset="0"/>
              </a:rPr>
              <a:t>2. Подготовка проекта внесения изменений в ОКВЭД2 с дополнением </a:t>
            </a:r>
            <a:r>
              <a:rPr lang="ru-RU" sz="1600" b="1" dirty="0" smtClean="0">
                <a:latin typeface="Arial Narrow" pitchFamily="34" charset="0"/>
              </a:rPr>
              <a:t>группировок 71 и 74 в части разделени</a:t>
            </a:r>
            <a:r>
              <a:rPr lang="ru-RU" sz="1600" b="1" dirty="0" smtClean="0">
                <a:latin typeface="Arial Narrow" pitchFamily="34" charset="0"/>
              </a:rPr>
              <a:t>я видов деятельности рабочих специальностей от видов деятельности, реализуемых в рамках инженерных дисциплин </a:t>
            </a:r>
            <a:r>
              <a:rPr lang="ru-RU" sz="1600" b="1" dirty="0" smtClean="0">
                <a:latin typeface="Arial Narrow" pitchFamily="34" charset="0"/>
              </a:rPr>
              <a:t> </a:t>
            </a:r>
            <a:endParaRPr lang="ru-RU" sz="1600" b="1" dirty="0" smtClean="0">
              <a:latin typeface="Arial Narrow" pitchFamily="34" charset="0"/>
            </a:endParaRPr>
          </a:p>
          <a:p>
            <a:endParaRPr lang="ru-RU" sz="1600" b="1" dirty="0" smtClean="0">
              <a:latin typeface="Arial Narrow" pitchFamily="34" charset="0"/>
            </a:endParaRPr>
          </a:p>
          <a:p>
            <a:pPr algn="ctr"/>
            <a:endParaRPr lang="ru-RU" sz="1600" b="1" dirty="0" smtClean="0">
              <a:latin typeface="Arial Narrow" pitchFamily="34" charset="0"/>
            </a:endParaRPr>
          </a:p>
          <a:p>
            <a:pPr algn="ctr"/>
            <a:endParaRPr lang="ru-RU" sz="1600" b="1" dirty="0" smtClean="0">
              <a:latin typeface="Arial Narrow" pitchFamily="34" charset="0"/>
            </a:endParaRPr>
          </a:p>
          <a:p>
            <a:pPr algn="ctr"/>
            <a:endParaRPr lang="ru-RU" sz="1600" b="1" dirty="0">
              <a:latin typeface="Arial Narrow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786050" y="4857760"/>
            <a:ext cx="3307808" cy="285752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b="1" dirty="0" smtClean="0">
              <a:latin typeface="Arial Narrow" pitchFamily="34" charset="0"/>
            </a:endParaRPr>
          </a:p>
          <a:p>
            <a:pPr algn="ctr"/>
            <a:r>
              <a:rPr lang="ru-RU" sz="1600" b="1" dirty="0" smtClean="0">
                <a:latin typeface="Arial Narrow" pitchFamily="34" charset="0"/>
              </a:rPr>
              <a:t>Механизмы внедрения: </a:t>
            </a:r>
          </a:p>
          <a:p>
            <a:pPr algn="ctr"/>
            <a:endParaRPr lang="ru-RU" sz="1600" b="1" dirty="0">
              <a:latin typeface="Arial Narrow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3071810"/>
            <a:ext cx="9144000" cy="1571636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1600" b="1" dirty="0" smtClean="0">
                <a:latin typeface="Arial Narrow" pitchFamily="34" charset="0"/>
              </a:rPr>
              <a:t>Это подразумевает, что если юридическим лицом открыт код </a:t>
            </a:r>
            <a:r>
              <a:rPr lang="ru-RU" sz="1600" b="1" u="sng" dirty="0" smtClean="0">
                <a:latin typeface="Arial Narrow" pitchFamily="34" charset="0"/>
              </a:rPr>
              <a:t>класса</a:t>
            </a:r>
            <a:r>
              <a:rPr lang="ru-RU" sz="1600" b="1" dirty="0" smtClean="0">
                <a:latin typeface="Arial Narrow" pitchFamily="34" charset="0"/>
              </a:rPr>
              <a:t> или </a:t>
            </a:r>
            <a:r>
              <a:rPr lang="ru-RU" sz="1600" b="1" u="sng" dirty="0" smtClean="0">
                <a:latin typeface="Arial Narrow" pitchFamily="34" charset="0"/>
              </a:rPr>
              <a:t>подкласса</a:t>
            </a:r>
            <a:r>
              <a:rPr lang="ru-RU" sz="1600" b="1" dirty="0" smtClean="0">
                <a:latin typeface="Arial Narrow" pitchFamily="34" charset="0"/>
              </a:rPr>
              <a:t>, то соответственно, </a:t>
            </a:r>
            <a:r>
              <a:rPr lang="ru-RU" sz="1600" b="1" u="sng" dirty="0" smtClean="0">
                <a:latin typeface="Arial Narrow" pitchFamily="34" charset="0"/>
              </a:rPr>
              <a:t>группа</a:t>
            </a:r>
            <a:r>
              <a:rPr lang="ru-RU" sz="1600" b="1" dirty="0" smtClean="0">
                <a:latin typeface="Arial Narrow" pitchFamily="34" charset="0"/>
              </a:rPr>
              <a:t>, </a:t>
            </a:r>
            <a:r>
              <a:rPr lang="ru-RU" sz="1600" b="1" u="sng" dirty="0" smtClean="0">
                <a:latin typeface="Arial Narrow" pitchFamily="34" charset="0"/>
              </a:rPr>
              <a:t>подгруппа</a:t>
            </a:r>
            <a:r>
              <a:rPr lang="ru-RU" sz="1600" b="1" dirty="0" smtClean="0">
                <a:latin typeface="Arial Narrow" pitchFamily="34" charset="0"/>
              </a:rPr>
              <a:t> и </a:t>
            </a:r>
            <a:r>
              <a:rPr lang="ru-RU" sz="1600" b="1" u="sng" dirty="0" smtClean="0">
                <a:latin typeface="Arial Narrow" pitchFamily="34" charset="0"/>
              </a:rPr>
              <a:t>вид</a:t>
            </a:r>
            <a:r>
              <a:rPr lang="ru-RU" sz="1600" b="1" dirty="0" smtClean="0">
                <a:latin typeface="Arial Narrow" pitchFamily="34" charset="0"/>
              </a:rPr>
              <a:t> уже открыты автоматически. </a:t>
            </a:r>
            <a:r>
              <a:rPr lang="ru-RU" sz="1600" b="1" dirty="0" smtClean="0">
                <a:latin typeface="Arial Narrow" pitchFamily="34" charset="0"/>
              </a:rPr>
              <a:t>При оформлении разрешительной документации все виды деятельности, которые попадают в эту группировку должны быть обеспечены соответствующей разрешительной документацией.</a:t>
            </a:r>
          </a:p>
          <a:p>
            <a:pPr algn="ctr"/>
            <a:r>
              <a:rPr lang="ru-RU" sz="1600" b="1" dirty="0" smtClean="0">
                <a:latin typeface="Arial Narrow" pitchFamily="34" charset="0"/>
              </a:rPr>
              <a:t>Изменения ОКВЭД по расширению кодов </a:t>
            </a:r>
            <a:r>
              <a:rPr lang="ru-RU" sz="1600" b="1" dirty="0" smtClean="0">
                <a:latin typeface="Arial Narrow" pitchFamily="34" charset="0"/>
              </a:rPr>
              <a:t>не приведут к необходимости перерегистрации уставных документов.</a:t>
            </a:r>
            <a:endParaRPr lang="ru-RU" sz="1600" b="1" dirty="0" smtClean="0">
              <a:latin typeface="Arial Narrow" pitchFamily="34" charset="0"/>
            </a:endParaRPr>
          </a:p>
          <a:p>
            <a:endParaRPr lang="ru-RU" sz="1600" b="1" dirty="0" smtClean="0">
              <a:latin typeface="Arial Narrow" pitchFamily="34" charset="0"/>
            </a:endParaRPr>
          </a:p>
          <a:p>
            <a:pPr algn="ctr"/>
            <a:endParaRPr lang="ru-RU" sz="1600" b="1" dirty="0" smtClean="0">
              <a:latin typeface="Arial Narrow" pitchFamily="34" charset="0"/>
            </a:endParaRPr>
          </a:p>
          <a:p>
            <a:pPr algn="ctr"/>
            <a:endParaRPr lang="ru-RU" sz="1600" b="1" dirty="0" smtClean="0">
              <a:latin typeface="Arial Narrow" pitchFamily="34" charset="0"/>
            </a:endParaRPr>
          </a:p>
          <a:p>
            <a:pPr algn="ctr"/>
            <a:endParaRPr lang="ru-RU" sz="1600" b="1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348241251-494845-0279955_www.nevseoboi.com.u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16530" y="641208"/>
            <a:ext cx="9144000" cy="0"/>
          </a:xfrm>
          <a:prstGeom prst="line">
            <a:avLst/>
          </a:prstGeom>
          <a:ln w="1270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2555776" y="0"/>
            <a:ext cx="0" cy="764704"/>
          </a:xfrm>
          <a:prstGeom prst="line">
            <a:avLst/>
          </a:prstGeom>
          <a:ln w="12700"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0" y="6669360"/>
            <a:ext cx="9144000" cy="18864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НП «ИНЖЕНЕР-ИЗЫСКАТЕЛЬ»                                                                                                                                                               </a:t>
            </a:r>
            <a:r>
              <a:rPr 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                            </a:t>
            </a: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        </a:t>
            </a:r>
            <a:r>
              <a:rPr 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13</a:t>
            </a:r>
            <a:endParaRPr lang="ru-RU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27784" y="0"/>
            <a:ext cx="6516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Система 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технического регулирования проектно-изыскательских </a:t>
            </a:r>
          </a:p>
          <a:p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работ в нефтегазовом комплексе РФ</a:t>
            </a:r>
          </a:p>
          <a:p>
            <a:pPr algn="ctr"/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pic>
        <p:nvPicPr>
          <p:cNvPr id="9" name="Рисунок 8" descr="8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008" y="44624"/>
            <a:ext cx="2411760" cy="692696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0" y="5857892"/>
            <a:ext cx="9144000" cy="785818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1600" b="1" dirty="0" smtClean="0">
                <a:latin typeface="Arial Narrow" pitchFamily="34" charset="0"/>
              </a:rPr>
              <a:t>НП «Инженер-Изыскатель» и НП «Инженер-Проектировщик» пошли по пути проектного управления. </a:t>
            </a:r>
          </a:p>
          <a:p>
            <a:pPr algn="ctr"/>
            <a:r>
              <a:rPr lang="ru-RU" sz="1600" b="1" dirty="0" smtClean="0">
                <a:latin typeface="Arial Narrow" pitchFamily="34" charset="0"/>
              </a:rPr>
              <a:t>Нами утверждено Положение о проектном управлении, которое обеспечивает направление финансовых ресурсов </a:t>
            </a:r>
            <a:r>
              <a:rPr lang="ru-RU" sz="1600" b="1" dirty="0" err="1" smtClean="0">
                <a:latin typeface="Arial Narrow" pitchFamily="34" charset="0"/>
              </a:rPr>
              <a:t>адресно</a:t>
            </a:r>
            <a:r>
              <a:rPr lang="ru-RU" sz="1600" b="1" dirty="0" smtClean="0">
                <a:latin typeface="Arial Narrow" pitchFamily="34" charset="0"/>
              </a:rPr>
              <a:t> на конкретного исполнителя.</a:t>
            </a:r>
            <a:endParaRPr lang="ru-RU" sz="1600" b="1" dirty="0" smtClean="0">
              <a:latin typeface="Arial Narrow" pitchFamily="34" charset="0"/>
            </a:endParaRPr>
          </a:p>
          <a:p>
            <a:pPr algn="ctr"/>
            <a:endParaRPr lang="ru-RU" sz="1600" b="1" dirty="0" smtClean="0">
              <a:latin typeface="Arial Narrow" pitchFamily="34" charset="0"/>
            </a:endParaRPr>
          </a:p>
          <a:p>
            <a:pPr algn="ctr"/>
            <a:endParaRPr lang="ru-RU" sz="1600" b="1" dirty="0">
              <a:latin typeface="Arial Narrow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96042" y="785224"/>
            <a:ext cx="1728192" cy="1944216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Arial Narrow" pitchFamily="34" charset="0"/>
              </a:rPr>
              <a:t>СТР</a:t>
            </a:r>
          </a:p>
          <a:p>
            <a:pPr algn="ctr"/>
            <a:r>
              <a:rPr lang="ru-RU" b="1" dirty="0" smtClean="0">
                <a:latin typeface="Arial Narrow" pitchFamily="34" charset="0"/>
              </a:rPr>
              <a:t>НГК</a:t>
            </a:r>
          </a:p>
          <a:p>
            <a:pPr algn="ctr"/>
            <a:r>
              <a:rPr lang="ru-RU" b="1" dirty="0" smtClean="0">
                <a:latin typeface="Arial Narrow" pitchFamily="34" charset="0"/>
              </a:rPr>
              <a:t>РФ</a:t>
            </a:r>
            <a:endParaRPr lang="ru-RU" b="1" dirty="0">
              <a:latin typeface="Arial Narrow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500298" y="857232"/>
            <a:ext cx="2520280" cy="36004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Arial Narrow" pitchFamily="34" charset="0"/>
              </a:rPr>
              <a:t>Стандарты СРО</a:t>
            </a:r>
            <a:endParaRPr lang="ru-RU" sz="1400" dirty="0">
              <a:latin typeface="Arial Narrow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500298" y="1361288"/>
            <a:ext cx="2520280" cy="36004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Arial Narrow" pitchFamily="34" charset="0"/>
              </a:rPr>
              <a:t>Кодификация</a:t>
            </a:r>
            <a:endParaRPr lang="ru-RU" sz="1400" dirty="0">
              <a:latin typeface="Arial Narrow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500298" y="1865344"/>
            <a:ext cx="2520280" cy="36004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Arial Narrow" pitchFamily="34" charset="0"/>
              </a:rPr>
              <a:t>НТД    ПИР    НГК</a:t>
            </a:r>
            <a:endParaRPr lang="ru-RU" sz="1400" dirty="0">
              <a:latin typeface="Arial Narrow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500298" y="2369400"/>
            <a:ext cx="2520280" cy="36004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Arial Narrow" pitchFamily="34" charset="0"/>
              </a:rPr>
              <a:t>Унификация проектных решений</a:t>
            </a:r>
            <a:endParaRPr lang="ru-RU" sz="1400" dirty="0">
              <a:latin typeface="Arial Narrow" pitchFamily="34" charset="0"/>
            </a:endParaRPr>
          </a:p>
        </p:txBody>
      </p:sp>
      <p:sp>
        <p:nvSpPr>
          <p:cNvPr id="21" name="Стрелка вправо 20"/>
          <p:cNvSpPr/>
          <p:nvPr/>
        </p:nvSpPr>
        <p:spPr>
          <a:xfrm rot="10800000">
            <a:off x="1996242" y="1073256"/>
            <a:ext cx="432048" cy="1440160"/>
          </a:xfrm>
          <a:prstGeom prst="right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308610" y="857232"/>
            <a:ext cx="3672408" cy="360040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Arial Narrow" pitchFamily="34" charset="0"/>
              </a:rPr>
              <a:t>Определение статуса, вида и номенклатуры </a:t>
            </a:r>
            <a:endParaRPr lang="en-US" sz="1200" dirty="0" smtClean="0">
              <a:latin typeface="Arial Narrow" pitchFamily="34" charset="0"/>
            </a:endParaRPr>
          </a:p>
          <a:p>
            <a:pPr algn="ctr"/>
            <a:r>
              <a:rPr lang="ru-RU" sz="1200" dirty="0" smtClean="0">
                <a:latin typeface="Arial Narrow" pitchFamily="34" charset="0"/>
              </a:rPr>
              <a:t>стандартов СРО</a:t>
            </a:r>
            <a:endParaRPr lang="ru-RU" sz="1200" dirty="0">
              <a:latin typeface="Arial Narrow" pitchFamily="34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308610" y="1361288"/>
            <a:ext cx="3672408" cy="360040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Arial Narrow" pitchFamily="34" charset="0"/>
              </a:rPr>
              <a:t>Установление соответствия ОКВЭД и ОКС кодам свидетельств о допуске</a:t>
            </a:r>
            <a:endParaRPr lang="ru-RU" sz="1200" dirty="0">
              <a:latin typeface="Arial Narrow" pitchFamily="34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5308610" y="1865344"/>
            <a:ext cx="3672408" cy="360040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Arial Narrow" pitchFamily="34" charset="0"/>
              </a:rPr>
              <a:t>Формирование базы требований к выполнению </a:t>
            </a:r>
            <a:endParaRPr lang="en-US" sz="1200" dirty="0" smtClean="0">
              <a:latin typeface="Arial Narrow" pitchFamily="34" charset="0"/>
            </a:endParaRPr>
          </a:p>
          <a:p>
            <a:pPr algn="ctr"/>
            <a:r>
              <a:rPr lang="ru-RU" sz="1200" dirty="0" smtClean="0">
                <a:latin typeface="Arial Narrow" pitchFamily="34" charset="0"/>
              </a:rPr>
              <a:t>ПИР по субъектам НГК</a:t>
            </a:r>
            <a:endParaRPr lang="ru-RU" sz="1200" dirty="0">
              <a:latin typeface="Arial Narrow" pitchFamily="34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308610" y="2369400"/>
            <a:ext cx="3672408" cy="360040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Arial Narrow" pitchFamily="34" charset="0"/>
              </a:rPr>
              <a:t>Распространение данных УПР НГК и </a:t>
            </a:r>
            <a:endParaRPr lang="en-US" sz="1200" dirty="0" smtClean="0">
              <a:latin typeface="Arial Narrow" pitchFamily="34" charset="0"/>
            </a:endParaRPr>
          </a:p>
          <a:p>
            <a:pPr algn="ctr"/>
            <a:r>
              <a:rPr lang="ru-RU" sz="1200" dirty="0" smtClean="0">
                <a:latin typeface="Arial Narrow" pitchFamily="34" charset="0"/>
              </a:rPr>
              <a:t>внедрения лучших практик</a:t>
            </a:r>
            <a:endParaRPr lang="ru-RU" sz="1200" dirty="0">
              <a:latin typeface="Arial Narrow" pitchFamily="34" charset="0"/>
            </a:endParaRPr>
          </a:p>
        </p:txBody>
      </p:sp>
      <p:sp>
        <p:nvSpPr>
          <p:cNvPr id="26" name="Стрелка вправо 25"/>
          <p:cNvSpPr/>
          <p:nvPr/>
        </p:nvSpPr>
        <p:spPr>
          <a:xfrm rot="10800000">
            <a:off x="5092586" y="1073256"/>
            <a:ext cx="135632" cy="1440160"/>
          </a:xfrm>
          <a:prstGeom prst="rightArrow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0" y="3143248"/>
            <a:ext cx="1008112" cy="288032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Arial Narrow" pitchFamily="34" charset="0"/>
              </a:rPr>
              <a:t>ФОИВ</a:t>
            </a:r>
            <a:endParaRPr lang="ru-RU" sz="1200" b="1" dirty="0">
              <a:latin typeface="Arial Narrow" pitchFamily="34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080120" y="3143248"/>
            <a:ext cx="1440160" cy="432048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Arial Narrow" pitchFamily="34" charset="0"/>
              </a:rPr>
              <a:t>Технологические комитеты</a:t>
            </a:r>
            <a:endParaRPr lang="ru-RU" sz="1200" b="1" dirty="0">
              <a:latin typeface="Arial Narrow" pitchFamily="34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592288" y="3143248"/>
            <a:ext cx="1512168" cy="576064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Arial Narrow" pitchFamily="34" charset="0"/>
              </a:rPr>
              <a:t>Органы субъектов и местного самоуправления</a:t>
            </a:r>
            <a:endParaRPr lang="ru-RU" sz="1200" b="1" dirty="0">
              <a:latin typeface="Arial Narrow" pitchFamily="34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4176464" y="3143248"/>
            <a:ext cx="1224136" cy="28803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Arial Narrow" pitchFamily="34" charset="0"/>
              </a:rPr>
              <a:t>Субъекты НКГ</a:t>
            </a:r>
            <a:endParaRPr lang="ru-RU" sz="1200" b="1" dirty="0">
              <a:latin typeface="Arial Narrow" pitchFamily="34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472608" y="3143248"/>
            <a:ext cx="1080120" cy="43204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Arial Narrow" pitchFamily="34" charset="0"/>
              </a:rPr>
              <a:t>Проектные организации</a:t>
            </a:r>
            <a:endParaRPr lang="ru-RU" sz="1200" b="1" dirty="0">
              <a:latin typeface="Arial Narrow" pitchFamily="34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0" y="3863328"/>
            <a:ext cx="1008112" cy="288032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latin typeface="Arial Narrow" pitchFamily="34" charset="0"/>
              </a:rPr>
              <a:t>НПА</a:t>
            </a:r>
            <a:endParaRPr lang="ru-RU" sz="1100" b="1" dirty="0">
              <a:latin typeface="Arial Narrow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0" y="4511400"/>
            <a:ext cx="1008112" cy="288032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latin typeface="Arial Narrow" pitchFamily="34" charset="0"/>
              </a:rPr>
              <a:t>Программы</a:t>
            </a:r>
            <a:endParaRPr lang="ru-RU" sz="1100" b="1" dirty="0">
              <a:latin typeface="Arial Narrow" pitchFamily="34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0" y="5159472"/>
            <a:ext cx="1008112" cy="288032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latin typeface="Arial Narrow" pitchFamily="34" charset="0"/>
              </a:rPr>
              <a:t>Концепции</a:t>
            </a:r>
            <a:endParaRPr lang="ru-RU" sz="1100" b="1" dirty="0">
              <a:latin typeface="Arial Narrow" pitchFamily="34" charset="0"/>
            </a:endParaRPr>
          </a:p>
        </p:txBody>
      </p:sp>
      <p:sp>
        <p:nvSpPr>
          <p:cNvPr id="35" name="Стрелка вниз 34"/>
          <p:cNvSpPr/>
          <p:nvPr/>
        </p:nvSpPr>
        <p:spPr>
          <a:xfrm>
            <a:off x="288032" y="3503288"/>
            <a:ext cx="432048" cy="288032"/>
          </a:xfrm>
          <a:prstGeom prst="downArrow">
            <a:avLst/>
          </a:prstGeom>
          <a:solidFill>
            <a:srgbClr val="C0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низ 35"/>
          <p:cNvSpPr/>
          <p:nvPr/>
        </p:nvSpPr>
        <p:spPr>
          <a:xfrm>
            <a:off x="1584176" y="3647304"/>
            <a:ext cx="432048" cy="288032"/>
          </a:xfrm>
          <a:prstGeom prst="downArrow">
            <a:avLst/>
          </a:prstGeom>
          <a:solidFill>
            <a:srgbClr val="C0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1080120" y="4007344"/>
            <a:ext cx="1440160" cy="432048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latin typeface="Arial Narrow" pitchFamily="34" charset="0"/>
              </a:rPr>
              <a:t>Национальные стандарты</a:t>
            </a:r>
            <a:endParaRPr lang="ru-RU" sz="1100" b="1" dirty="0">
              <a:latin typeface="Arial Narrow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1080120" y="4583408"/>
            <a:ext cx="1440160" cy="432048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latin typeface="Arial Narrow" pitchFamily="34" charset="0"/>
              </a:rPr>
              <a:t>Своды правил</a:t>
            </a:r>
            <a:endParaRPr lang="ru-RU" sz="1100" b="1" dirty="0">
              <a:latin typeface="Arial Narrow" pitchFamily="34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1080120" y="5159472"/>
            <a:ext cx="1440160" cy="432048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latin typeface="Arial Narrow" pitchFamily="34" charset="0"/>
              </a:rPr>
              <a:t>Технические регламенты</a:t>
            </a:r>
            <a:endParaRPr lang="ru-RU" sz="1100" b="1" dirty="0">
              <a:latin typeface="Arial Narrow" pitchFamily="34" charset="0"/>
            </a:endParaRPr>
          </a:p>
        </p:txBody>
      </p:sp>
      <p:sp>
        <p:nvSpPr>
          <p:cNvPr id="40" name="Стрелка вниз 39"/>
          <p:cNvSpPr/>
          <p:nvPr/>
        </p:nvSpPr>
        <p:spPr>
          <a:xfrm>
            <a:off x="3168352" y="3791320"/>
            <a:ext cx="432048" cy="288032"/>
          </a:xfrm>
          <a:prstGeom prst="downArrow">
            <a:avLst/>
          </a:prstGeom>
          <a:solidFill>
            <a:srgbClr val="C0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/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2592288" y="4151360"/>
            <a:ext cx="1584176" cy="576064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latin typeface="Arial Narrow" pitchFamily="34" charset="0"/>
              </a:rPr>
              <a:t>Градостроительный регламент</a:t>
            </a:r>
            <a:endParaRPr lang="ru-RU" sz="1100" b="1" dirty="0">
              <a:latin typeface="Arial Narrow" pitchFamily="34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2592288" y="4871440"/>
            <a:ext cx="1584176" cy="576064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latin typeface="Arial Narrow" pitchFamily="34" charset="0"/>
              </a:rPr>
              <a:t>Документы градостроительного планирования</a:t>
            </a:r>
            <a:endParaRPr lang="ru-RU" sz="1100" b="1" dirty="0">
              <a:latin typeface="Arial Narrow" pitchFamily="34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6696744" y="3143248"/>
            <a:ext cx="1152128" cy="28803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Arial Narrow" pitchFamily="34" charset="0"/>
              </a:rPr>
              <a:t>ВУЗЫ и УМУ</a:t>
            </a:r>
            <a:endParaRPr lang="ru-RU" sz="12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5472608" y="4007344"/>
            <a:ext cx="1008112" cy="28803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latin typeface="Arial Narrow" pitchFamily="34" charset="0"/>
              </a:rPr>
              <a:t>СТО</a:t>
            </a:r>
            <a:endParaRPr lang="ru-RU" sz="1100" b="1" dirty="0">
              <a:latin typeface="Arial Narrow" pitchFamily="34" charset="0"/>
            </a:endParaRPr>
          </a:p>
        </p:txBody>
      </p:sp>
      <p:sp>
        <p:nvSpPr>
          <p:cNvPr id="45" name="Стрелка вниз 44"/>
          <p:cNvSpPr/>
          <p:nvPr/>
        </p:nvSpPr>
        <p:spPr>
          <a:xfrm>
            <a:off x="4608512" y="3503288"/>
            <a:ext cx="432048" cy="288032"/>
          </a:xfrm>
          <a:prstGeom prst="downArrow">
            <a:avLst/>
          </a:prstGeom>
          <a:solidFill>
            <a:srgbClr val="C0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Стрелка вниз 45"/>
          <p:cNvSpPr/>
          <p:nvPr/>
        </p:nvSpPr>
        <p:spPr>
          <a:xfrm>
            <a:off x="5760640" y="3647304"/>
            <a:ext cx="432048" cy="288032"/>
          </a:xfrm>
          <a:prstGeom prst="downArrow">
            <a:avLst/>
          </a:prstGeom>
          <a:solidFill>
            <a:srgbClr val="C0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4248472" y="3863328"/>
            <a:ext cx="1152128" cy="288032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latin typeface="Arial Narrow" pitchFamily="34" charset="0"/>
              </a:rPr>
              <a:t>СТО</a:t>
            </a:r>
            <a:endParaRPr lang="ru-RU" sz="1100" b="1" dirty="0">
              <a:latin typeface="Arial Narrow" pitchFamily="34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4248472" y="4295376"/>
            <a:ext cx="1152128" cy="36004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latin typeface="Arial Narrow" pitchFamily="34" charset="0"/>
              </a:rPr>
              <a:t>Положения политики</a:t>
            </a:r>
            <a:endParaRPr lang="ru-RU" sz="1100" b="1" dirty="0">
              <a:latin typeface="Arial Narrow" pitchFamily="34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4248472" y="4799432"/>
            <a:ext cx="1152128" cy="36004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latin typeface="Arial Narrow" pitchFamily="34" charset="0"/>
              </a:rPr>
              <a:t>Программы</a:t>
            </a:r>
            <a:endParaRPr lang="ru-RU" sz="1100" b="1" dirty="0">
              <a:latin typeface="Arial Narrow" pitchFamily="34" charset="0"/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4248472" y="5303488"/>
            <a:ext cx="1152128" cy="576064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latin typeface="Arial Narrow" pitchFamily="34" charset="0"/>
              </a:rPr>
              <a:t>Конкурсная документация по ПИР и СМР</a:t>
            </a:r>
            <a:endParaRPr lang="ru-RU" sz="1100" b="1" dirty="0">
              <a:latin typeface="Arial Narrow" pitchFamily="34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5472608" y="4439392"/>
            <a:ext cx="1008112" cy="28803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latin typeface="Arial Narrow" pitchFamily="34" charset="0"/>
              </a:rPr>
              <a:t>СМК</a:t>
            </a:r>
            <a:endParaRPr lang="ru-RU" sz="1100" b="1" dirty="0">
              <a:latin typeface="Arial Narrow" pitchFamily="34" charset="0"/>
            </a:endParaRPr>
          </a:p>
        </p:txBody>
      </p:sp>
      <p:sp>
        <p:nvSpPr>
          <p:cNvPr id="52" name="Стрелка вниз 51"/>
          <p:cNvSpPr/>
          <p:nvPr/>
        </p:nvSpPr>
        <p:spPr>
          <a:xfrm>
            <a:off x="7056784" y="3503288"/>
            <a:ext cx="432048" cy="288032"/>
          </a:xfrm>
          <a:prstGeom prst="downArrow">
            <a:avLst/>
          </a:prstGeom>
          <a:solidFill>
            <a:srgbClr val="C0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Стрелка вниз 52"/>
          <p:cNvSpPr/>
          <p:nvPr/>
        </p:nvSpPr>
        <p:spPr>
          <a:xfrm>
            <a:off x="8280920" y="3503288"/>
            <a:ext cx="432048" cy="288032"/>
          </a:xfrm>
          <a:prstGeom prst="downArrow">
            <a:avLst/>
          </a:prstGeom>
          <a:solidFill>
            <a:srgbClr val="C0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8064896" y="3863328"/>
            <a:ext cx="1008112" cy="43204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Arial Narrow" pitchFamily="34" charset="0"/>
              </a:rPr>
              <a:t>Инженерные стандарты</a:t>
            </a:r>
            <a:endParaRPr lang="ru-RU" sz="11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8064896" y="4439392"/>
            <a:ext cx="1008112" cy="64807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Arial Narrow" pitchFamily="34" charset="0"/>
              </a:rPr>
              <a:t>Допуск к выполнению работ</a:t>
            </a:r>
            <a:endParaRPr lang="ru-RU" sz="11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6624736" y="3863328"/>
            <a:ext cx="1296144" cy="576064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Arial Narrow" pitchFamily="34" charset="0"/>
              </a:rPr>
              <a:t>Образовательные стандарты</a:t>
            </a:r>
            <a:endParaRPr lang="ru-RU" sz="11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6624736" y="4583408"/>
            <a:ext cx="1296144" cy="576064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Arial Narrow" pitchFamily="34" charset="0"/>
              </a:rPr>
              <a:t>Учебные планы</a:t>
            </a:r>
            <a:endParaRPr lang="ru-RU" sz="11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6624736" y="5303488"/>
            <a:ext cx="1296144" cy="576064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Arial Narrow" pitchFamily="34" charset="0"/>
              </a:rPr>
              <a:t>Программы подготовки</a:t>
            </a:r>
            <a:endParaRPr lang="ru-RU" sz="11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5472608" y="4871440"/>
            <a:ext cx="1008112" cy="79208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latin typeface="Arial Narrow" pitchFamily="34" charset="0"/>
              </a:rPr>
              <a:t>Приемы и методы выполнения работ</a:t>
            </a:r>
            <a:endParaRPr lang="ru-RU" sz="1100" b="1" dirty="0">
              <a:latin typeface="Arial Narrow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0" y="271462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u="sng" dirty="0" smtClean="0">
                <a:latin typeface="Arial Narrow" pitchFamily="34" charset="0"/>
              </a:rPr>
              <a:t>СТРУКТУРА АНАЛИЗА СТР НГК РФ</a:t>
            </a:r>
            <a:endParaRPr lang="ru-RU" sz="2000" b="1" u="sng" dirty="0">
              <a:latin typeface="Arial Narrow" pitchFamily="34" charset="0"/>
            </a:endParaRP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7920880" y="3143248"/>
            <a:ext cx="1152128" cy="28803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Arial Narrow" pitchFamily="34" charset="0"/>
              </a:rPr>
              <a:t>СРО</a:t>
            </a:r>
            <a:endParaRPr lang="ru-RU" sz="12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348241251-494845-0279955_www.nevseoboi.com.u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0" y="2967335"/>
            <a:ext cx="914399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  <a:cs typeface="Times New Roman" pitchFamily="18" charset="0"/>
              </a:rPr>
              <a:t>БЛАГОДАРЮ ЗА ВНИМАНИЕ!</a:t>
            </a:r>
            <a:endParaRPr lang="ru-RU" sz="4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Arial Narrow" pitchFamily="34" charset="0"/>
              <a:cs typeface="Times New Roman" pitchFamily="18" charset="0"/>
            </a:endParaRPr>
          </a:p>
        </p:txBody>
      </p:sp>
      <p:pic>
        <p:nvPicPr>
          <p:cNvPr id="5" name="Рисунок 4" descr="8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44624"/>
            <a:ext cx="2785423" cy="7920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348241251-494845-0279955_www.nevseoboi.com.u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1270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2555776" y="0"/>
            <a:ext cx="0" cy="764704"/>
          </a:xfrm>
          <a:prstGeom prst="line">
            <a:avLst/>
          </a:prstGeom>
          <a:ln w="12700"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0" y="6669360"/>
            <a:ext cx="9144000" cy="18864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НП «ИНЖЕНЕР-ИЗЫСКАТЕЛЬ»                                                                                                                                                               </a:t>
            </a:r>
            <a:r>
              <a:rPr 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                            </a:t>
            </a: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        </a:t>
            </a:r>
            <a:r>
              <a:rPr 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   </a:t>
            </a: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2</a:t>
            </a:r>
            <a:endParaRPr lang="ru-RU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27784" y="210126"/>
            <a:ext cx="6516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Источники формирования ОКВЭД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Times New Roman" pitchFamily="18" charset="0"/>
            </a:endParaRPr>
          </a:p>
        </p:txBody>
      </p:sp>
      <p:pic>
        <p:nvPicPr>
          <p:cNvPr id="9" name="Рисунок 8" descr="8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008" y="44624"/>
            <a:ext cx="2411760" cy="69269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428596" y="1142984"/>
            <a:ext cx="3451824" cy="2071702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 smtClean="0">
              <a:latin typeface="Arial Narrow" pitchFamily="34" charset="0"/>
            </a:endParaRPr>
          </a:p>
          <a:p>
            <a:pPr algn="ctr"/>
            <a:r>
              <a:rPr lang="ru-RU" b="1" dirty="0" smtClean="0">
                <a:latin typeface="Arial Narrow" pitchFamily="34" charset="0"/>
              </a:rPr>
              <a:t>ОКОНХ</a:t>
            </a:r>
          </a:p>
          <a:p>
            <a:pPr algn="ctr"/>
            <a:r>
              <a:rPr lang="ru-RU" b="1" dirty="0" smtClean="0">
                <a:latin typeface="Arial Narrow" pitchFamily="34" charset="0"/>
              </a:rPr>
              <a:t>"Общесоюзный классификатор "Отрасли народного хозяйства" (ОКОНХ) (утв. Госкомстатом СССР, Госпланом СССР, Госстандартом СССР 01.01.1976) (ред. от 15.02.2000)</a:t>
            </a:r>
          </a:p>
          <a:p>
            <a:pPr algn="ctr"/>
            <a:endParaRPr lang="ru-RU" b="1" dirty="0">
              <a:latin typeface="Arial Narrow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929190" y="1142984"/>
            <a:ext cx="3451824" cy="2071702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Статистическая классификация видов экономической деятельности в Европейском экономическом сообществе (редакция 2) - </a:t>
            </a:r>
            <a:r>
              <a:rPr lang="ru-RU" sz="1600" b="1" dirty="0" err="1" smtClean="0"/>
              <a:t>Statistical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classification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of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economic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activities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in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the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European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Community</a:t>
            </a:r>
            <a:r>
              <a:rPr lang="ru-RU" sz="1600" b="1" dirty="0" smtClean="0"/>
              <a:t> (NACE Rev.2)</a:t>
            </a:r>
            <a:endParaRPr lang="ru-RU" sz="1600" b="1" dirty="0">
              <a:latin typeface="Arial Narrow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28596" y="4000504"/>
            <a:ext cx="3451824" cy="2071702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Arial Narrow" pitchFamily="34" charset="0"/>
              </a:rPr>
              <a:t>Общероссийский классификатор видов экономической деятельности</a:t>
            </a:r>
            <a:br>
              <a:rPr lang="ru-RU" b="1" dirty="0" smtClean="0">
                <a:latin typeface="Arial Narrow" pitchFamily="34" charset="0"/>
              </a:rPr>
            </a:br>
            <a:r>
              <a:rPr lang="ru-RU" b="1" dirty="0" smtClean="0">
                <a:latin typeface="Arial Narrow" pitchFamily="34" charset="0"/>
              </a:rPr>
              <a:t>ОК 029-2001 (ОКВЭД) (КДЕС Ред. 1)</a:t>
            </a:r>
            <a:endParaRPr lang="ru-RU" b="1" dirty="0">
              <a:latin typeface="Arial Narrow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929190" y="4000504"/>
            <a:ext cx="3451824" cy="2071702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Arial Narrow" pitchFamily="34" charset="0"/>
              </a:rPr>
              <a:t>Общероссийский классификатор</a:t>
            </a:r>
            <a:br>
              <a:rPr lang="ru-RU" b="1" dirty="0" smtClean="0">
                <a:latin typeface="Arial Narrow" pitchFamily="34" charset="0"/>
              </a:rPr>
            </a:br>
            <a:r>
              <a:rPr lang="ru-RU" b="1" dirty="0" smtClean="0">
                <a:latin typeface="Arial Narrow" pitchFamily="34" charset="0"/>
              </a:rPr>
              <a:t>видов экономической деятельности (ОКВЭД 2) ОК 029-2014 (КДЕС Ред. 2)</a:t>
            </a:r>
            <a:endParaRPr lang="ru-RU" b="1" dirty="0">
              <a:latin typeface="Arial Narrow" pitchFamily="34" charset="0"/>
            </a:endParaRPr>
          </a:p>
        </p:txBody>
      </p:sp>
      <p:sp>
        <p:nvSpPr>
          <p:cNvPr id="20" name="Двойная стрелка влево/вправо 19"/>
          <p:cNvSpPr/>
          <p:nvPr/>
        </p:nvSpPr>
        <p:spPr>
          <a:xfrm>
            <a:off x="3929058" y="2214554"/>
            <a:ext cx="928694" cy="50006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1857356" y="3286124"/>
            <a:ext cx="617223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6357950" y="3286124"/>
            <a:ext cx="617223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Двойная стрелка влево/вправо 22"/>
          <p:cNvSpPr/>
          <p:nvPr/>
        </p:nvSpPr>
        <p:spPr>
          <a:xfrm>
            <a:off x="3929058" y="4786322"/>
            <a:ext cx="928694" cy="50006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rot="16200000" flipH="1">
            <a:off x="3893339" y="2107397"/>
            <a:ext cx="928694" cy="71438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3821901" y="2107397"/>
            <a:ext cx="1143008" cy="64294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16200000" flipH="1">
            <a:off x="3786182" y="4643446"/>
            <a:ext cx="1214446" cy="78581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3750463" y="4679165"/>
            <a:ext cx="1285884" cy="64294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348241251-494845-0279955_www.nevseoboi.com.u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1270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2555776" y="0"/>
            <a:ext cx="0" cy="764704"/>
          </a:xfrm>
          <a:prstGeom prst="line">
            <a:avLst/>
          </a:prstGeom>
          <a:ln w="12700"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0" y="6669360"/>
            <a:ext cx="9144000" cy="18864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НП «ИНЖЕНЕР-ИЗЫСКАТЕЛЬ»                                                                                                                                                               </a:t>
            </a:r>
            <a:r>
              <a:rPr 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                            </a:t>
            </a: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        </a:t>
            </a:r>
            <a:r>
              <a:rPr 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   </a:t>
            </a: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3</a:t>
            </a:r>
            <a:endParaRPr lang="ru-RU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27784" y="210126"/>
            <a:ext cx="6516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Текущее состояние перерегистрации ОКВЭД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Times New Roman" pitchFamily="18" charset="0"/>
            </a:endParaRPr>
          </a:p>
        </p:txBody>
      </p:sp>
      <p:pic>
        <p:nvPicPr>
          <p:cNvPr id="9" name="Рисунок 8" descr="8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008" y="44624"/>
            <a:ext cx="2411760" cy="69269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428596" y="1571612"/>
            <a:ext cx="1928826" cy="2071702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 smtClean="0">
              <a:latin typeface="Arial Narrow" pitchFamily="34" charset="0"/>
            </a:endParaRPr>
          </a:p>
          <a:p>
            <a:pPr algn="ctr"/>
            <a:r>
              <a:rPr lang="ru-RU" b="1" dirty="0" smtClean="0">
                <a:latin typeface="Arial Narrow" pitchFamily="34" charset="0"/>
              </a:rPr>
              <a:t>Текущее состояние регистрации ОКВЭД</a:t>
            </a:r>
          </a:p>
          <a:p>
            <a:pPr algn="ctr"/>
            <a:endParaRPr lang="ru-RU" b="1" dirty="0">
              <a:latin typeface="Arial Narrow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214678" y="1571612"/>
            <a:ext cx="1928826" cy="2071702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 smtClean="0">
              <a:latin typeface="Arial Narrow" pitchFamily="34" charset="0"/>
            </a:endParaRPr>
          </a:p>
          <a:p>
            <a:pPr algn="ctr"/>
            <a:r>
              <a:rPr lang="ru-RU" b="1" dirty="0" smtClean="0">
                <a:latin typeface="Arial Narrow" pitchFamily="34" charset="0"/>
              </a:rPr>
              <a:t>Указание перерегистрации Министерства экономического развития</a:t>
            </a:r>
          </a:p>
          <a:p>
            <a:pPr algn="ctr"/>
            <a:endParaRPr lang="ru-RU" b="1" dirty="0">
              <a:latin typeface="Arial Narrow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000760" y="1571612"/>
            <a:ext cx="1928826" cy="2071702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 smtClean="0">
              <a:latin typeface="Arial Narrow" pitchFamily="34" charset="0"/>
            </a:endParaRPr>
          </a:p>
          <a:p>
            <a:pPr algn="ctr"/>
            <a:r>
              <a:rPr lang="ru-RU" b="1" dirty="0" smtClean="0">
                <a:latin typeface="Arial Narrow" pitchFamily="34" charset="0"/>
              </a:rPr>
              <a:t>Разъяснение Федеральной налоговой службы об обеспечении внесения изменений</a:t>
            </a:r>
          </a:p>
          <a:p>
            <a:pPr algn="ctr"/>
            <a:endParaRPr lang="ru-RU" b="1" dirty="0">
              <a:latin typeface="Arial Narrow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28596" y="3857628"/>
            <a:ext cx="7500990" cy="428628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 smtClean="0">
              <a:latin typeface="Arial Narrow" pitchFamily="34" charset="0"/>
            </a:endParaRPr>
          </a:p>
          <a:p>
            <a:pPr algn="ctr"/>
            <a:r>
              <a:rPr lang="ru-RU" b="1" dirty="0" smtClean="0">
                <a:latin typeface="Arial Narrow" pitchFamily="34" charset="0"/>
              </a:rPr>
              <a:t>Участие юридических лиц не требуется</a:t>
            </a:r>
          </a:p>
          <a:p>
            <a:pPr algn="ctr"/>
            <a:endParaRPr lang="ru-RU" b="1" dirty="0">
              <a:latin typeface="Arial Narrow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28596" y="5143512"/>
            <a:ext cx="7500990" cy="78581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 smtClean="0">
              <a:latin typeface="Arial Narrow" pitchFamily="34" charset="0"/>
            </a:endParaRPr>
          </a:p>
          <a:p>
            <a:pPr algn="ctr"/>
            <a:r>
              <a:rPr lang="ru-RU" b="1" dirty="0" smtClean="0">
                <a:latin typeface="Arial Narrow" pitchFamily="34" charset="0"/>
              </a:rPr>
              <a:t>ОТСУТСТВИЕ Переходных ключей между ОКВЭД ОК 029-2014 (КДЕС ред. 2) и ОКВЭД ОК 029-2001 (КДЕС ред. 1)</a:t>
            </a:r>
          </a:p>
          <a:p>
            <a:pPr algn="ctr"/>
            <a:endParaRPr lang="ru-RU" b="1" dirty="0">
              <a:latin typeface="Arial Narrow" pitchFamily="34" charset="0"/>
            </a:endParaRPr>
          </a:p>
        </p:txBody>
      </p:sp>
      <p:sp>
        <p:nvSpPr>
          <p:cNvPr id="36" name="Стрелка вниз 35"/>
          <p:cNvSpPr/>
          <p:nvPr/>
        </p:nvSpPr>
        <p:spPr>
          <a:xfrm>
            <a:off x="3857620" y="4429132"/>
            <a:ext cx="617223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низ 36"/>
          <p:cNvSpPr/>
          <p:nvPr/>
        </p:nvSpPr>
        <p:spPr>
          <a:xfrm rot="16200000">
            <a:off x="2513159" y="2344570"/>
            <a:ext cx="617223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вниз 37"/>
          <p:cNvSpPr/>
          <p:nvPr/>
        </p:nvSpPr>
        <p:spPr>
          <a:xfrm rot="16200000">
            <a:off x="5227802" y="2344570"/>
            <a:ext cx="617223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348241251-494845-0279955_www.nevseoboi.com.u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1270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2555776" y="0"/>
            <a:ext cx="0" cy="764704"/>
          </a:xfrm>
          <a:prstGeom prst="line">
            <a:avLst/>
          </a:prstGeom>
          <a:ln w="12700"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0" y="6669360"/>
            <a:ext cx="9144000" cy="18864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НП «ИНЖЕНЕР-ИЗЫСКАТЕЛЬ»                                                                                                                                                               </a:t>
            </a:r>
            <a:r>
              <a:rPr 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                            </a:t>
            </a: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        </a:t>
            </a:r>
            <a:r>
              <a:rPr 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   </a:t>
            </a: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4</a:t>
            </a:r>
            <a:endParaRPr lang="ru-RU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27784" y="210126"/>
            <a:ext cx="6516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Пример перекодировки вида деятельности по инженерным изысканиям из ОКВЭД в ОКВЭД2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Times New Roman" pitchFamily="18" charset="0"/>
            </a:endParaRPr>
          </a:p>
        </p:txBody>
      </p:sp>
      <p:pic>
        <p:nvPicPr>
          <p:cNvPr id="9" name="Рисунок 8" descr="8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008" y="44624"/>
            <a:ext cx="2411760" cy="69269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357158" y="1142984"/>
            <a:ext cx="3714776" cy="4214842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 smtClean="0">
              <a:latin typeface="Arial Narrow" pitchFamily="34" charset="0"/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Arial Narrow" pitchFamily="34" charset="0"/>
              </a:rPr>
              <a:t>ОКВЭД</a:t>
            </a:r>
          </a:p>
          <a:p>
            <a:pPr algn="ctr"/>
            <a:r>
              <a:rPr lang="ru-RU" sz="1600" b="1" dirty="0" smtClean="0">
                <a:latin typeface="Arial Narrow" pitchFamily="34" charset="0"/>
              </a:rPr>
              <a:t>74.20.5 Деятельность в области гидрометеорологии и смежных с ней областях</a:t>
            </a:r>
          </a:p>
          <a:p>
            <a:pPr algn="ctr"/>
            <a:r>
              <a:rPr lang="ru-RU" sz="1600" b="1" dirty="0" smtClean="0">
                <a:latin typeface="Arial Narrow" pitchFamily="34" charset="0"/>
              </a:rPr>
              <a:t>74.20.55 Работы по мониторингу состояния и загрязнения окружающей природной среды</a:t>
            </a:r>
          </a:p>
          <a:p>
            <a:pPr algn="ctr"/>
            <a:r>
              <a:rPr lang="ru-RU" sz="1600" b="1" dirty="0" smtClean="0">
                <a:latin typeface="Arial Narrow" pitchFamily="34" charset="0"/>
              </a:rPr>
              <a:t>74.20.56 Предоставление информации о состоянии и загрязнении окружающей природной среды</a:t>
            </a:r>
          </a:p>
          <a:p>
            <a:pPr algn="ctr"/>
            <a:r>
              <a:rPr lang="ru-RU" sz="1600" b="1" dirty="0" smtClean="0">
                <a:latin typeface="Arial Narrow" pitchFamily="34" charset="0"/>
              </a:rPr>
              <a:t>74.30.1 Испытания и анализ состава и чистоты материалов и веществ: анализ химических и биологических свойств материалов и веществ (воздуха, воды, бытовых и производственных отходов, топлива, металла, почвы, химических веществ)</a:t>
            </a:r>
          </a:p>
          <a:p>
            <a:pPr algn="ctr"/>
            <a:endParaRPr lang="ru-RU" sz="1600" b="1" dirty="0">
              <a:latin typeface="Arial Narrow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714876" y="1142984"/>
            <a:ext cx="3929090" cy="4143404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 Narrow" pitchFamily="34" charset="0"/>
              </a:rPr>
              <a:t>ОКВЭД2</a:t>
            </a:r>
          </a:p>
          <a:p>
            <a:pPr algn="ctr"/>
            <a:r>
              <a:rPr lang="ru-RU" sz="1600" b="1" dirty="0" smtClean="0">
                <a:latin typeface="Arial Narrow" pitchFamily="34" charset="0"/>
              </a:rPr>
              <a:t>71.12.53 Деятельность по мониторингу загрязнения окружающей среды для физических и юридических лиц </a:t>
            </a:r>
          </a:p>
          <a:p>
            <a:pPr algn="ctr"/>
            <a:r>
              <a:rPr lang="ru-RU" sz="1600" b="1" dirty="0" smtClean="0">
                <a:latin typeface="Arial Narrow" pitchFamily="34" charset="0"/>
              </a:rPr>
              <a:t>71.12.54 Работы полевые и изыскания в области гидрометеорологии и смежных с ней областях, экспедиционные обследования объектов окружающей среды с целью оценки уровней загрязнения</a:t>
            </a:r>
          </a:p>
          <a:p>
            <a:pPr algn="ctr"/>
            <a:endParaRPr lang="ru-RU" b="1" dirty="0">
              <a:latin typeface="Arial Narrow" pitchFamily="34" charset="0"/>
            </a:endParaRPr>
          </a:p>
        </p:txBody>
      </p:sp>
      <p:sp>
        <p:nvSpPr>
          <p:cNvPr id="37" name="Стрелка вниз 36"/>
          <p:cNvSpPr/>
          <p:nvPr/>
        </p:nvSpPr>
        <p:spPr>
          <a:xfrm rot="16200000">
            <a:off x="4084794" y="2916074"/>
            <a:ext cx="617223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348241251-494845-0279955_www.nevseoboi.com.u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1270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2555776" y="0"/>
            <a:ext cx="0" cy="764704"/>
          </a:xfrm>
          <a:prstGeom prst="line">
            <a:avLst/>
          </a:prstGeom>
          <a:ln w="12700"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0" y="6669360"/>
            <a:ext cx="9144000" cy="18864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НП «ИНЖЕНЕР-ИЗЫСКАТЕЛЬ»                                                                                                                                                               </a:t>
            </a:r>
            <a:r>
              <a:rPr 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                            </a:t>
            </a: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        </a:t>
            </a:r>
            <a:r>
              <a:rPr 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   </a:t>
            </a: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5</a:t>
            </a:r>
            <a:endParaRPr lang="ru-RU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27784" y="210126"/>
            <a:ext cx="6516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Пример перекодировки вида деятельности по подготовке проектной документации из ОКВЭД в ОКВЭД2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Times New Roman" pitchFamily="18" charset="0"/>
            </a:endParaRPr>
          </a:p>
        </p:txBody>
      </p:sp>
      <p:pic>
        <p:nvPicPr>
          <p:cNvPr id="9" name="Рисунок 8" descr="8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008" y="44624"/>
            <a:ext cx="2411760" cy="69269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357158" y="1857364"/>
            <a:ext cx="3714776" cy="3143272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en-US" b="1" dirty="0" smtClean="0">
              <a:latin typeface="Arial Narrow" pitchFamily="34" charset="0"/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Arial Narrow" pitchFamily="34" charset="0"/>
              </a:rPr>
              <a:t>ОКВЭД</a:t>
            </a:r>
          </a:p>
          <a:p>
            <a:pPr algn="ctr"/>
            <a:r>
              <a:rPr lang="ru-RU" sz="1600" b="1" dirty="0" smtClean="0">
                <a:latin typeface="Arial Narrow" pitchFamily="34" charset="0"/>
              </a:rPr>
              <a:t>74.20.1  Деятельность в области архитектуры, инженерно-техническое проектирование в промышленности и строительстве</a:t>
            </a:r>
          </a:p>
          <a:p>
            <a:pPr algn="ctr"/>
            <a:endParaRPr lang="ru-RU" sz="1600" b="1" dirty="0">
              <a:latin typeface="Arial Narrow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714876" y="1857364"/>
            <a:ext cx="3929090" cy="3143272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ru-RU" b="1" dirty="0" smtClean="0">
              <a:solidFill>
                <a:srgbClr val="FF0000"/>
              </a:solidFill>
              <a:latin typeface="Arial Narrow" pitchFamily="34" charset="0"/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Arial Narrow" pitchFamily="34" charset="0"/>
              </a:rPr>
              <a:t>ОКВЭД2</a:t>
            </a:r>
          </a:p>
          <a:p>
            <a:pPr algn="ctr"/>
            <a:r>
              <a:rPr lang="ru-RU" sz="1600" b="1" dirty="0" smtClean="0">
                <a:latin typeface="Arial Narrow" pitchFamily="34" charset="0"/>
              </a:rPr>
              <a:t>71.11.1 </a:t>
            </a:r>
            <a:r>
              <a:rPr lang="ru-RU" sz="1600" b="1" dirty="0" smtClean="0">
                <a:latin typeface="Arial Narrow" pitchFamily="34" charset="0"/>
              </a:rPr>
              <a:t>Деятельность в области архитектуры, связанная со зданиями и сооружениями</a:t>
            </a:r>
          </a:p>
          <a:p>
            <a:pPr algn="ctr"/>
            <a:endParaRPr lang="ru-RU" sz="1600" b="1" dirty="0">
              <a:latin typeface="Arial Narrow" pitchFamily="34" charset="0"/>
            </a:endParaRPr>
          </a:p>
        </p:txBody>
      </p:sp>
      <p:sp>
        <p:nvSpPr>
          <p:cNvPr id="37" name="Стрелка вниз 36"/>
          <p:cNvSpPr/>
          <p:nvPr/>
        </p:nvSpPr>
        <p:spPr>
          <a:xfrm rot="16200000">
            <a:off x="4084794" y="3201826"/>
            <a:ext cx="617223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348241251-494845-0279955_www.nevseoboi.com.u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1270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2555776" y="0"/>
            <a:ext cx="0" cy="764704"/>
          </a:xfrm>
          <a:prstGeom prst="line">
            <a:avLst/>
          </a:prstGeom>
          <a:ln w="12700"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0" y="6669360"/>
            <a:ext cx="9144000" cy="18864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НП «ИНЖЕНЕР-ИЗЫСКАТЕЛЬ»                                                                                                                                                               </a:t>
            </a:r>
            <a:r>
              <a:rPr 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                            </a:t>
            </a: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        </a:t>
            </a:r>
            <a:r>
              <a:rPr 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   </a:t>
            </a: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6</a:t>
            </a:r>
            <a:endParaRPr lang="ru-RU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27784" y="210126"/>
            <a:ext cx="6516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Перенос видов деятельности из 71 кода в 74 код ОКВЭД2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Times New Roman" pitchFamily="18" charset="0"/>
            </a:endParaRPr>
          </a:p>
        </p:txBody>
      </p:sp>
      <p:pic>
        <p:nvPicPr>
          <p:cNvPr id="9" name="Рисунок 8" descr="8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008" y="44624"/>
            <a:ext cx="2411760" cy="69269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0" y="785794"/>
            <a:ext cx="4071934" cy="4500594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b="1" u="sng" dirty="0" smtClean="0">
                <a:solidFill>
                  <a:srgbClr val="FF0000"/>
                </a:solidFill>
                <a:latin typeface="Arial Narrow" pitchFamily="34" charset="0"/>
              </a:rPr>
              <a:t>Ремесло</a:t>
            </a:r>
          </a:p>
          <a:p>
            <a:r>
              <a:rPr lang="ru-RU" sz="1600" b="1" dirty="0" smtClean="0"/>
              <a:t>71. Деятельность в области архитектуры и инженерно-технического проектирования; технических испытаний, исследований и анализа</a:t>
            </a:r>
            <a:endParaRPr lang="ru-RU" sz="1600" dirty="0" smtClean="0"/>
          </a:p>
          <a:p>
            <a:r>
              <a:rPr lang="ru-RU" sz="1600" dirty="0" smtClean="0"/>
              <a:t>Эта группировка включает:</a:t>
            </a:r>
          </a:p>
          <a:p>
            <a:r>
              <a:rPr lang="ru-RU" sz="1600" dirty="0" smtClean="0"/>
              <a:t>- предоставление архитектурных, инженерных услуг, услуг по изготовлению чертежей, строительному обследованию, топографической съемке и услуг по картографии</a:t>
            </a:r>
          </a:p>
          <a:p>
            <a:r>
              <a:rPr lang="ru-RU" sz="1600" dirty="0" smtClean="0"/>
              <a:t>Эта группировка также включает:</a:t>
            </a:r>
          </a:p>
          <a:p>
            <a:r>
              <a:rPr lang="ru-RU" sz="1600" dirty="0" smtClean="0"/>
              <a:t>- оказание услуг по проведению физических, химических и прочих испытаний с целью анализа;</a:t>
            </a:r>
          </a:p>
          <a:p>
            <a:r>
              <a:rPr lang="ru-RU" sz="1600" dirty="0" smtClean="0"/>
              <a:t>- оказание услуг по управлению проектами строительства, выполнению строительного контроля и авторского надзора</a:t>
            </a:r>
            <a:endParaRPr lang="ru-RU" sz="1600" b="1" dirty="0">
              <a:latin typeface="Arial Narrow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786314" y="785794"/>
            <a:ext cx="4357686" cy="4500594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b="1" u="sng" dirty="0" smtClean="0">
                <a:solidFill>
                  <a:srgbClr val="FF0000"/>
                </a:solidFill>
                <a:latin typeface="Arial Narrow" pitchFamily="34" charset="0"/>
              </a:rPr>
              <a:t>Научно-техническая деятельность</a:t>
            </a:r>
          </a:p>
          <a:p>
            <a:r>
              <a:rPr lang="ru-RU" b="1" dirty="0" smtClean="0"/>
              <a:t>74. Деятельность профессиональная научная и техническая прочая</a:t>
            </a:r>
            <a:endParaRPr lang="ru-RU" dirty="0" smtClean="0"/>
          </a:p>
          <a:p>
            <a:r>
              <a:rPr lang="ru-RU" dirty="0" smtClean="0"/>
              <a:t>Эта группировка включает:</a:t>
            </a:r>
          </a:p>
          <a:p>
            <a:r>
              <a:rPr lang="ru-RU" dirty="0" smtClean="0"/>
              <a:t>- предоставление профессиональных научно-технических услуг (кроме деятельности в области права и бухгалтерского учета, </a:t>
            </a:r>
            <a:r>
              <a:rPr lang="ru-RU" b="1" u="sng" dirty="0" smtClean="0"/>
              <a:t>архитектурного дела и инженерно-технического проектирования, технических испытаний и исследований</a:t>
            </a:r>
            <a:r>
              <a:rPr lang="ru-RU" dirty="0" smtClean="0"/>
              <a:t>, управления и консультирования в сфере менеджмента, </a:t>
            </a:r>
            <a:r>
              <a:rPr lang="ru-RU" b="1" u="sng" dirty="0" smtClean="0"/>
              <a:t>научных исследований</a:t>
            </a:r>
            <a:r>
              <a:rPr lang="ru-RU" dirty="0" smtClean="0"/>
              <a:t> и рекламной деятельности)</a:t>
            </a:r>
            <a:endParaRPr lang="ru-RU" sz="1600" b="1" dirty="0">
              <a:latin typeface="Arial Narrow" pitchFamily="34" charset="0"/>
            </a:endParaRPr>
          </a:p>
        </p:txBody>
      </p:sp>
      <p:sp>
        <p:nvSpPr>
          <p:cNvPr id="37" name="Стрелка вниз 36"/>
          <p:cNvSpPr/>
          <p:nvPr/>
        </p:nvSpPr>
        <p:spPr>
          <a:xfrm rot="16200000">
            <a:off x="4156232" y="2630322"/>
            <a:ext cx="617223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5429264"/>
            <a:ext cx="9144000" cy="1143008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b="1" dirty="0" smtClean="0"/>
              <a:t>Необходимо перейти </a:t>
            </a:r>
            <a:r>
              <a:rPr lang="ru-RU" b="1" dirty="0" smtClean="0"/>
              <a:t>от 71 кода вида деятельности – рабочие специальности в 74 код вид деятельности – инженерные </a:t>
            </a:r>
            <a:r>
              <a:rPr lang="ru-RU" b="1" dirty="0" smtClean="0"/>
              <a:t>специальности, что обеспечит перевод инженерных изысканий и проектных работ в инженерные специальности</a:t>
            </a:r>
            <a:endParaRPr lang="ru-RU" b="1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348241251-494845-0279955_www.nevseoboi.com.u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1270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2555776" y="0"/>
            <a:ext cx="0" cy="764704"/>
          </a:xfrm>
          <a:prstGeom prst="line">
            <a:avLst/>
          </a:prstGeom>
          <a:ln w="12700"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0" y="6669360"/>
            <a:ext cx="9144000" cy="18864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НП «ИНЖЕНЕР-ИЗЫСКАТЕЛЬ»                                                                                                                                                               </a:t>
            </a:r>
            <a:r>
              <a:rPr 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                            </a:t>
            </a: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        </a:t>
            </a:r>
            <a:r>
              <a:rPr 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   </a:t>
            </a: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7</a:t>
            </a:r>
            <a:endParaRPr lang="ru-RU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27784" y="210126"/>
            <a:ext cx="6516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Сопоставление ОКВЭД2 (ОК 029-2014) с видами работ по инженерным изысканиям </a:t>
            </a:r>
          </a:p>
          <a:p>
            <a:pPr algn="ctr"/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(согласно  приказа </a:t>
            </a:r>
            <a:r>
              <a:rPr lang="ru-RU" sz="1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Минрегиона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№624)</a:t>
            </a:r>
            <a:endPara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pic>
        <p:nvPicPr>
          <p:cNvPr id="9" name="Рисунок 8" descr="8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008" y="44624"/>
            <a:ext cx="2411760" cy="692696"/>
          </a:xfrm>
          <a:prstGeom prst="rect">
            <a:avLst/>
          </a:prstGeom>
        </p:spPr>
      </p:pic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0" y="857235"/>
          <a:ext cx="9144000" cy="5666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2966"/>
                <a:gridCol w="3468414"/>
                <a:gridCol w="5202620"/>
              </a:tblGrid>
              <a:tr h="83799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№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Виды работ, определенные приказом </a:t>
                      </a: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Минрегиона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от 30.12.2009 №6244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Коды ОКВЭД2 (КДЕС Ред. 2)</a:t>
                      </a:r>
                      <a:b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(введены в действие 01.01.2014)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3799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1. Работы в составе инженерно-геодезических изысканий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71.12.4 Деятельность геодезическая и картографическая; 71.12.41 Деятельность топографо-геодезическая; 71.12.44 Деятельность, связанная со сбором, обработкой и подготовкой картографической и космической информации, включая аэросъемку; 71.12.46 Землеустройство;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08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2. Работы в составе инженерно-геологических изысканий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71.12.3 Работы геологоразведочные, геофизические и геохимические в области изучения недр и воспроизводства минерально-сырьевой базы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214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3. Работы в составе инженерно-гидрометеорологических изысканий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71.12.5 Деятельность в области гидрометеорологии и смежных с ней областях, мониторинга состояния окружающей среды, ее загрязнения; 71.12.51 Деятельность наблюдательной гидрометеорологической сети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0089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4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4. Работы в составе инженерно-экологических изысканий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71.12.53 Деятельность по мониторингу загрязнения окружающей среды для физических и юридических лиц 71.12.54 Работы полевые и изыскания в области гидрометеорологии и смежных с ней областях, экспедиционные обследования объектов окружающей среды с целью оценки уровней загрязнения;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4948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5. Работы в составе инженерно-геотехнических изысканий</a:t>
                      </a:r>
                      <a:b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(Выполняются в составе инженерно-геологических изысканий или отдельно на изученной в инженерно-геологическом отношении территории под отдельные здания и сооружения)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71.12.3 Работы геологоразведочные, геофизические и геохимические в области изучения недр и воспроизводства минерально-сырьевой базы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3799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6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6. Обследование состояния грунтов основания зданий и сооружений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71.20.3 Испытания и анализ физико-механических свойств материалов и веществ;  71.12.45 Инженерные изыскания в строительстве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348241251-494845-0279955_www.nevseoboi.com.u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1270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2555776" y="0"/>
            <a:ext cx="0" cy="764704"/>
          </a:xfrm>
          <a:prstGeom prst="line">
            <a:avLst/>
          </a:prstGeom>
          <a:ln w="12700"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0" y="6669360"/>
            <a:ext cx="9144000" cy="18864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НП «ИНЖЕНЕР-ИЗЫСКАТЕЛЬ»                                                                                                                                                               </a:t>
            </a:r>
            <a:r>
              <a:rPr 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                            </a:t>
            </a: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        </a:t>
            </a:r>
            <a:r>
              <a:rPr 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   </a:t>
            </a: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8</a:t>
            </a:r>
            <a:endParaRPr lang="ru-RU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27784" y="210126"/>
            <a:ext cx="6516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Сопоставление ОКВЭД2 (ОК 029-2014) с видами работ по подготовке проектной документации (согласно  приказа </a:t>
            </a:r>
            <a:r>
              <a:rPr lang="ru-RU" sz="1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Минрегиона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№624)</a:t>
            </a:r>
            <a:endPara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pic>
        <p:nvPicPr>
          <p:cNvPr id="9" name="Рисунок 8" descr="8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008" y="44624"/>
            <a:ext cx="2411760" cy="692696"/>
          </a:xfrm>
          <a:prstGeom prst="rect">
            <a:avLst/>
          </a:prstGeom>
        </p:spPr>
      </p:pic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0" y="915778"/>
          <a:ext cx="9144000" cy="5585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2966"/>
                <a:gridCol w="3468414"/>
                <a:gridCol w="5202620"/>
              </a:tblGrid>
              <a:tr h="49528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№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Виды работ, определенные приказом </a:t>
                      </a:r>
                      <a:r>
                        <a:rPr lang="ru-RU" sz="12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Минрегиона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от 30.12.2009 №6244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Коды ОКВЭД2 (КДЕС Ред. 2)</a:t>
                      </a:r>
                      <a:b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(введены в действие 01.01.2014)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377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1. Работы по подготовке схемы планировочной организации земельного участка</a:t>
                      </a:r>
                    </a:p>
                  </a:txBody>
                  <a:tcPr marL="171450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71.11.2 Деятельность по планировке городов и территорий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61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2. Работы по подготовке архитектурных решений</a:t>
                      </a:r>
                    </a:p>
                  </a:txBody>
                  <a:tcPr marL="857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71.11.1 Деятельность в области архитектуры, связанная со зданиями и сооружениями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3777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3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3. Работы по подготовке конструктивных решений</a:t>
                      </a:r>
                    </a:p>
                  </a:txBody>
                  <a:tcPr marL="857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71.11.1 Деятельность в области архитектуры, связанная со зданиями и сооружениями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67925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4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4. Работы по подготовке сведений о внутреннем инженерном оборудовании, внутренних сетях инженерно-технического обеспечения, о перечне инженерно-технических мероприятий</a:t>
                      </a:r>
                    </a:p>
                  </a:txBody>
                  <a:tcPr marL="857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71.12.1 Деятельность, связанная с инженерно-техническим проектированием, управлением проектами строительства, выполнением строительного контроля и авторского надзора; 71.12.11 Разработка проектов тепло-, водо-, газоснабжения; 71.12.12 Разработка проектов промышленных процессов и производств, относящихся к электротехнике, электронной технике, горному делу, химической технологии, машиностроению, а также в области промышленного строительства, системотехники и техники безопасности; 71.12.13 Разработка проектов по кондиционированию воздуха, холодильной технике, санитарной технике и мониторингу загрязнения окружающей среды, строительной акустике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67925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5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5. Работы по подготовке сведений о наружных сетях инженерно-технического обеспечения, о перечне инженерно-технических мероприятий</a:t>
                      </a:r>
                    </a:p>
                  </a:txBody>
                  <a:tcPr marL="857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71.12.1 Деятельность, связанная с инженерно-техническим проектированием, управлением проектами строительства, выполнением строительного контроля и авторского надзора; 71.12.11 Разработка проектов тепло-, водо-, газоснабжения; 71.12.12 Разработка проектов промышленных процессов и производств, относящихся к электротехнике, электронной технике, горному делу, химической технологии, машиностроению, а также в области промышленного строительства, системотехники и техники безопасности; 71.12.13 Разработка проектов по кондиционированию воздуха, холодильной технике, санитарной технике и мониторингу загрязнения окружающей среды, строительной акустике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3885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6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6. Работы по подготовке технологических решений</a:t>
                      </a:r>
                    </a:p>
                  </a:txBody>
                  <a:tcPr marL="857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71.1 Деятельность в области архитектуры, инженерных изысканий и предоставление технических консультаций в этих областях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3885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7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7. Работы по разработке специальных разделов проектной документации</a:t>
                      </a:r>
                    </a:p>
                  </a:txBody>
                  <a:tcPr marL="857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84.25.9 Деятельность по обеспечению безопасности в чрезвычайных ситуациях прочая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7398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8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8. Работы по подготовке проектов организации строительства, сносу и демонтажу зданий и сооружений, продлению срока эксплуатации и консервации</a:t>
                      </a:r>
                    </a:p>
                  </a:txBody>
                  <a:tcPr marL="857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43.11Разборка и снос зданий; 43.99.9 Работы строительные специализированные, не включенные в другие группировки</a:t>
                      </a:r>
                      <a:b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</a:b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Эта группировка включает:</a:t>
                      </a:r>
                      <a:b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</a:b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- снос или разборку зданий и сооружений</a:t>
                      </a:r>
                      <a:b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</a:b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348241251-494845-0279955_www.nevseoboi.com.u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1270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2555776" y="0"/>
            <a:ext cx="0" cy="764704"/>
          </a:xfrm>
          <a:prstGeom prst="line">
            <a:avLst/>
          </a:prstGeom>
          <a:ln w="12700"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0" y="6669360"/>
            <a:ext cx="9144000" cy="18864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НП «ИНЖЕНЕР-ИЗЫСКАТЕЛЬ»                                                                                                                                                               </a:t>
            </a:r>
            <a:r>
              <a:rPr 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                            </a:t>
            </a: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        </a:t>
            </a:r>
            <a:r>
              <a:rPr 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   </a:t>
            </a: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9</a:t>
            </a:r>
            <a:endParaRPr lang="ru-RU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27784" y="210126"/>
            <a:ext cx="6516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Сопоставление ОКВЭД2 (ОК 029-2014) с видами работ по подготовке проектной документации (согласно  приказа </a:t>
            </a:r>
            <a:r>
              <a:rPr lang="ru-RU" sz="1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Минрегиона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№624)</a:t>
            </a:r>
            <a:endPara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pic>
        <p:nvPicPr>
          <p:cNvPr id="9" name="Рисунок 8" descr="8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008" y="44624"/>
            <a:ext cx="2411760" cy="692696"/>
          </a:xfrm>
          <a:prstGeom prst="rect">
            <a:avLst/>
          </a:prstGeom>
        </p:spPr>
      </p:pic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0" y="857233"/>
          <a:ext cx="9144000" cy="36433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2965"/>
                <a:gridCol w="3468414"/>
                <a:gridCol w="5202621"/>
              </a:tblGrid>
              <a:tr h="50440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№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Виды работ, определенные приказом </a:t>
                      </a:r>
                      <a:r>
                        <a:rPr lang="ru-RU" sz="12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Минрегиона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от 30.12.2009 №6244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Коды ОКВЭД2 (КДЕС Ред. 2)</a:t>
                      </a:r>
                      <a:b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(введены в действие 01.01.2014)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78212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8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8. Работы по подготовке проектов организации строительства, сносу и демонтажу зданий и сооружений, продлению срока эксплуатации и консервации</a:t>
                      </a:r>
                    </a:p>
                  </a:txBody>
                  <a:tcPr marL="857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43.11Разборка и снос зданий; 43.99.9 Работы строительные специализированные, не включенные в другие группировки</a:t>
                      </a:r>
                      <a:b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</a:b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Эта группировка включает:</a:t>
                      </a:r>
                      <a:b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</a:b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- снос или разборку зданий и сооружений</a:t>
                      </a:r>
                      <a:b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</a:b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0771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9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9. Работы по подготовке проектов мероприятий по охране окружающей среды</a:t>
                      </a:r>
                    </a:p>
                  </a:txBody>
                  <a:tcPr marL="857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71.12.53 Подготовка и согласование проектных материалов, обосновывающих нормативы допустимых выбросов и сбросов загрязняющих веществ в окружающую среду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581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10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10. Работы по подготовке проектов мероприятий по обеспечению пожарной безопасности</a:t>
                      </a:r>
                    </a:p>
                  </a:txBody>
                  <a:tcPr marL="857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84.25.1 Деятельность по обеспечению пожарной безопасности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581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11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11. Работы по подготовке проектов мероприятий по обеспечению доступа маломобильных групп населения</a:t>
                      </a:r>
                    </a:p>
                  </a:txBody>
                  <a:tcPr marL="857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71.11.2 Деятельность по планировке городов и территорий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581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12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12. Работы по обследованию строительных конструкций зданий и сооружений</a:t>
                      </a:r>
                    </a:p>
                  </a:txBody>
                  <a:tcPr marL="857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71.20.9 Деятельность по техническому контролю, испытаниям и анализу прочая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78212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13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13. Работы по организации подготовки проектной документации, привлекаемым застройщиком или заказчиком на основании договора юридическим лицом или индивидуальным предпринимателем (генеральным проектировщиком)</a:t>
                      </a:r>
                    </a:p>
                  </a:txBody>
                  <a:tcPr marL="857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71.12.1 Деятельность, связанная с инженерно-техническим проектированием, управлением проектами строительства, выполнением строительного контроля и авторского надзора; 71.12.2 Деятельность заказчика-застройщика, генерального подрядчика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</TotalTime>
  <Words>2296</Words>
  <Application>Microsoft Office PowerPoint</Application>
  <PresentationFormat>Экран (4:3)</PresentationFormat>
  <Paragraphs>289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Andrey A. Firsov</dc:creator>
  <cp:lastModifiedBy>korolev</cp:lastModifiedBy>
  <cp:revision>58</cp:revision>
  <dcterms:created xsi:type="dcterms:W3CDTF">2015-01-12T12:21:27Z</dcterms:created>
  <dcterms:modified xsi:type="dcterms:W3CDTF">2015-09-03T07:38:11Z</dcterms:modified>
</cp:coreProperties>
</file>