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36.xml" ContentType="application/vnd.openxmlformats-officedocument.presentationml.slide+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theme/themeOverride1.xml" ContentType="application/vnd.openxmlformats-officedocument.themeOverride+xml"/>
  <Override PartName="/ppt/slideMasters/slideMaster33.xml" ContentType="application/vnd.openxmlformats-officedocument.presentationml.slideMaster+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21.xml" ContentType="application/vnd.openxmlformats-officedocument.theme+xml"/>
  <Override PartName="/ppt/theme/theme32.xml" ContentType="application/vnd.openxmlformats-officedocument.them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37.xml" ContentType="application/vnd.openxmlformats-officedocument.theme+xml"/>
  <Override PartName="/ppt/theme/themeOverride2.xml" ContentType="application/vnd.openxmlformats-officedocument.themeOverrid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Override PartName="/ppt/theme/theme22.xml" ContentType="application/vnd.openxmlformats-officedocument.theme+xml"/>
  <Override PartName="/ppt/theme/theme40.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heme/theme39.xml" ContentType="application/vnd.openxmlformats-officedocument.theme+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slideMasters/slideMaster21.xml" ContentType="application/vnd.openxmlformats-officedocument.presentationml.slideMaster+xml"/>
  <Override PartName="/ppt/theme/theme24.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theme/theme20.xml" ContentType="application/vnd.openxmlformats-officedocument.them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37.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14.xml" ContentType="application/vnd.openxmlformats-officedocument.theme+xml"/>
  <Override PartName="/ppt/theme/theme25.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6" r:id="rId13"/>
    <p:sldMasterId id="2147483688" r:id="rId14"/>
    <p:sldMasterId id="2147483690" r:id="rId15"/>
    <p:sldMasterId id="2147483692" r:id="rId16"/>
    <p:sldMasterId id="2147483694" r:id="rId17"/>
    <p:sldMasterId id="2147483696" r:id="rId18"/>
    <p:sldMasterId id="2147483698" r:id="rId19"/>
    <p:sldMasterId id="2147483700" r:id="rId20"/>
    <p:sldMasterId id="2147483702" r:id="rId21"/>
    <p:sldMasterId id="2147483704" r:id="rId22"/>
    <p:sldMasterId id="2147483706" r:id="rId23"/>
    <p:sldMasterId id="2147483708" r:id="rId24"/>
    <p:sldMasterId id="2147483710" r:id="rId25"/>
    <p:sldMasterId id="2147483712" r:id="rId26"/>
    <p:sldMasterId id="2147483714" r:id="rId27"/>
    <p:sldMasterId id="2147483716" r:id="rId28"/>
    <p:sldMasterId id="2147483718" r:id="rId29"/>
    <p:sldMasterId id="2147483720" r:id="rId30"/>
    <p:sldMasterId id="2147483722" r:id="rId31"/>
    <p:sldMasterId id="2147483724" r:id="rId32"/>
    <p:sldMasterId id="2147483726" r:id="rId33"/>
    <p:sldMasterId id="2147483728" r:id="rId34"/>
    <p:sldMasterId id="2147483730" r:id="rId35"/>
    <p:sldMasterId id="2147483732" r:id="rId36"/>
    <p:sldMasterId id="2147483734" r:id="rId37"/>
    <p:sldMasterId id="2147483736" r:id="rId38"/>
  </p:sldMasterIdLst>
  <p:notesMasterIdLst>
    <p:notesMasterId r:id="rId112"/>
  </p:notesMasterIdLst>
  <p:handoutMasterIdLst>
    <p:handoutMasterId r:id="rId113"/>
  </p:handoutMasterIdLst>
  <p:sldIdLst>
    <p:sldId id="429" r:id="rId39"/>
    <p:sldId id="260" r:id="rId40"/>
    <p:sldId id="442" r:id="rId41"/>
    <p:sldId id="431" r:id="rId42"/>
    <p:sldId id="452" r:id="rId43"/>
    <p:sldId id="433" r:id="rId44"/>
    <p:sldId id="444" r:id="rId45"/>
    <p:sldId id="451" r:id="rId46"/>
    <p:sldId id="468" r:id="rId47"/>
    <p:sldId id="469" r:id="rId48"/>
    <p:sldId id="470" r:id="rId49"/>
    <p:sldId id="471" r:id="rId50"/>
    <p:sldId id="472" r:id="rId51"/>
    <p:sldId id="473" r:id="rId52"/>
    <p:sldId id="474" r:id="rId53"/>
    <p:sldId id="475" r:id="rId54"/>
    <p:sldId id="476" r:id="rId55"/>
    <p:sldId id="477" r:id="rId56"/>
    <p:sldId id="478" r:id="rId57"/>
    <p:sldId id="479" r:id="rId58"/>
    <p:sldId id="480" r:id="rId59"/>
    <p:sldId id="481" r:id="rId60"/>
    <p:sldId id="482" r:id="rId61"/>
    <p:sldId id="483" r:id="rId62"/>
    <p:sldId id="484" r:id="rId63"/>
    <p:sldId id="445" r:id="rId64"/>
    <p:sldId id="437" r:id="rId65"/>
    <p:sldId id="456" r:id="rId66"/>
    <p:sldId id="457" r:id="rId67"/>
    <p:sldId id="458" r:id="rId68"/>
    <p:sldId id="459" r:id="rId69"/>
    <p:sldId id="460" r:id="rId70"/>
    <p:sldId id="461" r:id="rId71"/>
    <p:sldId id="462" r:id="rId72"/>
    <p:sldId id="463" r:id="rId73"/>
    <p:sldId id="464" r:id="rId74"/>
    <p:sldId id="465" r:id="rId75"/>
    <p:sldId id="466" r:id="rId76"/>
    <p:sldId id="446" r:id="rId77"/>
    <p:sldId id="453" r:id="rId78"/>
    <p:sldId id="505" r:id="rId79"/>
    <p:sldId id="506" r:id="rId80"/>
    <p:sldId id="507" r:id="rId81"/>
    <p:sldId id="508" r:id="rId82"/>
    <p:sldId id="509" r:id="rId83"/>
    <p:sldId id="454" r:id="rId84"/>
    <p:sldId id="439" r:id="rId85"/>
    <p:sldId id="447" r:id="rId86"/>
    <p:sldId id="435" r:id="rId87"/>
    <p:sldId id="485" r:id="rId88"/>
    <p:sldId id="486" r:id="rId89"/>
    <p:sldId id="487" r:id="rId90"/>
    <p:sldId id="488" r:id="rId91"/>
    <p:sldId id="489" r:id="rId92"/>
    <p:sldId id="490" r:id="rId93"/>
    <p:sldId id="491" r:id="rId94"/>
    <p:sldId id="448" r:id="rId95"/>
    <p:sldId id="441" r:id="rId96"/>
    <p:sldId id="492" r:id="rId97"/>
    <p:sldId id="493" r:id="rId98"/>
    <p:sldId id="494" r:id="rId99"/>
    <p:sldId id="495" r:id="rId100"/>
    <p:sldId id="496" r:id="rId101"/>
    <p:sldId id="497" r:id="rId102"/>
    <p:sldId id="498" r:id="rId103"/>
    <p:sldId id="499" r:id="rId104"/>
    <p:sldId id="500" r:id="rId105"/>
    <p:sldId id="501" r:id="rId106"/>
    <p:sldId id="502" r:id="rId107"/>
    <p:sldId id="503" r:id="rId108"/>
    <p:sldId id="504" r:id="rId109"/>
    <p:sldId id="449" r:id="rId110"/>
    <p:sldId id="450" r:id="rId111"/>
  </p:sldIdLst>
  <p:sldSz cx="9144000" cy="6858000" type="screen4x3"/>
  <p:notesSz cx="6797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84" Type="http://schemas.openxmlformats.org/officeDocument/2006/relationships/slide" Target="slides/slide46.xml"/><Relationship Id="rId89" Type="http://schemas.openxmlformats.org/officeDocument/2006/relationships/slide" Target="slides/slide51.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6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slide" Target="slides/slide28.xml"/><Relationship Id="rId74" Type="http://schemas.openxmlformats.org/officeDocument/2006/relationships/slide" Target="slides/slide36.xml"/><Relationship Id="rId79" Type="http://schemas.openxmlformats.org/officeDocument/2006/relationships/slide" Target="slides/slide41.xml"/><Relationship Id="rId87" Type="http://schemas.openxmlformats.org/officeDocument/2006/relationships/slide" Target="slides/slide49.xml"/><Relationship Id="rId102" Type="http://schemas.openxmlformats.org/officeDocument/2006/relationships/slide" Target="slides/slide64.xml"/><Relationship Id="rId110" Type="http://schemas.openxmlformats.org/officeDocument/2006/relationships/slide" Target="slides/slide72.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3.xml"/><Relationship Id="rId82" Type="http://schemas.openxmlformats.org/officeDocument/2006/relationships/slide" Target="slides/slide44.xml"/><Relationship Id="rId90" Type="http://schemas.openxmlformats.org/officeDocument/2006/relationships/slide" Target="slides/slide52.xml"/><Relationship Id="rId95"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slide" Target="slides/slide67.xml"/><Relationship Id="rId113"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slide" Target="slides/slide47.xml"/><Relationship Id="rId93" Type="http://schemas.openxmlformats.org/officeDocument/2006/relationships/slide" Target="slides/slide55.xml"/><Relationship Id="rId98"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103" Type="http://schemas.openxmlformats.org/officeDocument/2006/relationships/slide" Target="slides/slide65.xml"/><Relationship Id="rId108" Type="http://schemas.openxmlformats.org/officeDocument/2006/relationships/slide" Target="slides/slide70.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slide" Target="slides/slide50.xml"/><Relationship Id="rId91" Type="http://schemas.openxmlformats.org/officeDocument/2006/relationships/slide" Target="slides/slide53.xml"/><Relationship Id="rId96" Type="http://schemas.openxmlformats.org/officeDocument/2006/relationships/slide" Target="slides/slide58.xml"/><Relationship Id="rId111"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6" Type="http://schemas.openxmlformats.org/officeDocument/2006/relationships/slide" Target="slides/slide68.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slide" Target="slides/slide48.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109" Type="http://schemas.openxmlformats.org/officeDocument/2006/relationships/slide" Target="slides/slide7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18"/>
  <c:chart>
    <c:autoTitleDeleted val="1"/>
    <c:plotArea>
      <c:layout>
        <c:manualLayout>
          <c:layoutTarget val="inner"/>
          <c:xMode val="edge"/>
          <c:yMode val="edge"/>
          <c:x val="0.31086439195100624"/>
          <c:y val="5.9293159345931282E-2"/>
          <c:w val="0.40743799212598431"/>
          <c:h val="0.94070684065406873"/>
        </c:manualLayout>
      </c:layout>
      <c:pieChart>
        <c:varyColors val="1"/>
        <c:ser>
          <c:idx val="0"/>
          <c:order val="0"/>
          <c:explosion val="1"/>
          <c:dPt>
            <c:idx val="0"/>
            <c:spPr>
              <a:solidFill>
                <a:schemeClr val="tx2">
                  <a:lumMod val="60000"/>
                  <a:lumOff val="40000"/>
                </a:schemeClr>
              </a:solidFill>
            </c:spPr>
          </c:dPt>
          <c:dPt>
            <c:idx val="1"/>
            <c:spPr>
              <a:solidFill>
                <a:schemeClr val="accent2">
                  <a:lumMod val="60000"/>
                  <a:lumOff val="40000"/>
                </a:schemeClr>
              </a:solidFill>
            </c:spPr>
          </c:dPt>
          <c:dPt>
            <c:idx val="2"/>
            <c:spPr>
              <a:solidFill>
                <a:schemeClr val="accent3">
                  <a:lumMod val="60000"/>
                  <a:lumOff val="40000"/>
                </a:schemeClr>
              </a:solidFill>
            </c:spPr>
          </c:dPt>
          <c:dPt>
            <c:idx val="3"/>
            <c:spPr>
              <a:solidFill>
                <a:schemeClr val="accent4">
                  <a:lumMod val="60000"/>
                  <a:lumOff val="40000"/>
                </a:schemeClr>
              </a:solidFill>
            </c:spPr>
          </c:dPt>
          <c:dPt>
            <c:idx val="4"/>
            <c:spPr>
              <a:solidFill>
                <a:schemeClr val="accent5">
                  <a:lumMod val="60000"/>
                  <a:lumOff val="40000"/>
                </a:schemeClr>
              </a:solidFill>
            </c:spPr>
          </c:dPt>
          <c:dPt>
            <c:idx val="5"/>
            <c:spPr>
              <a:solidFill>
                <a:schemeClr val="accent6">
                  <a:lumMod val="60000"/>
                  <a:lumOff val="40000"/>
                </a:schemeClr>
              </a:solidFill>
            </c:spPr>
          </c:dPt>
          <c:dLbls>
            <c:spPr>
              <a:noFill/>
              <a:ln>
                <a:noFill/>
              </a:ln>
              <a:effectLst/>
            </c:spPr>
            <c:showCatName val="1"/>
            <c:showLeaderLines val="1"/>
            <c:extLst>
              <c:ext xmlns:c15="http://schemas.microsoft.com/office/drawing/2012/chart" uri="{CE6537A1-D6FC-4f65-9D91-7224C49458BB}"/>
            </c:extLst>
          </c:dLbls>
          <c:cat>
            <c:strRef>
              <c:f>Лист1!$E$10:$E$15</c:f>
              <c:strCache>
                <c:ptCount val="6"/>
                <c:pt idx="0">
                  <c:v>Ипотечные облигации АИЖК  облигации с залоговым обеспечением</c:v>
                </c:pt>
                <c:pt idx="1">
                  <c:v>Государственные ценные бумаги Российской Федерации</c:v>
                </c:pt>
                <c:pt idx="2">
                  <c:v>Акции и облигации корпоративных эмитентов</c:v>
                </c:pt>
                <c:pt idx="3">
                  <c:v>Облигации внешних облигационных займов</c:v>
                </c:pt>
                <c:pt idx="4">
                  <c:v>Банковские депозиты в банках</c:v>
                </c:pt>
                <c:pt idx="5">
                  <c:v>Денежные средства для поддержания ликвидности</c:v>
                </c:pt>
              </c:strCache>
            </c:strRef>
          </c:cat>
          <c:val>
            <c:numRef>
              <c:f>Лист1!$F$10:$F$15</c:f>
              <c:numCache>
                <c:formatCode>General</c:formatCode>
                <c:ptCount val="6"/>
                <c:pt idx="0">
                  <c:v>10</c:v>
                </c:pt>
                <c:pt idx="1">
                  <c:v>10</c:v>
                </c:pt>
                <c:pt idx="2">
                  <c:v>10</c:v>
                </c:pt>
                <c:pt idx="3">
                  <c:v>10</c:v>
                </c:pt>
                <c:pt idx="4">
                  <c:v>10</c:v>
                </c:pt>
                <c:pt idx="5">
                  <c:v>10</c:v>
                </c:pt>
              </c:numCache>
            </c:numRef>
          </c:val>
        </c:ser>
        <c:dLbls>
          <c:showCatName val="1"/>
        </c:dLbls>
        <c:firstSliceAng val="0"/>
      </c:pieChart>
    </c:plotArea>
    <c:plotVisOnly val="1"/>
    <c:dispBlanksAs val="zero"/>
  </c:chart>
  <c:txPr>
    <a:bodyPr/>
    <a:lstStyle/>
    <a:p>
      <a:pPr>
        <a:defRPr sz="1050" b="1">
          <a:latin typeface="+mn-lt"/>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69056-8FDA-4AC7-B2FA-85A1DDEA5BCC}" type="doc">
      <dgm:prSet loTypeId="urn:microsoft.com/office/officeart/2005/8/layout/chevron2" loCatId="process" qsTypeId="urn:microsoft.com/office/officeart/2005/8/quickstyle/simple5" qsCatId="simple" csTypeId="urn:microsoft.com/office/officeart/2005/8/colors/accent0_3" csCatId="mainScheme" phldr="1"/>
      <dgm:spPr/>
      <dgm:t>
        <a:bodyPr/>
        <a:lstStyle/>
        <a:p>
          <a:endParaRPr lang="ru-RU"/>
        </a:p>
      </dgm:t>
    </dgm:pt>
    <dgm:pt modelId="{ED8B3CF7-DBF8-42CF-91AE-0ABDD031E7D4}">
      <dgm:prSet phldrT="[Текст]" custT="1"/>
      <dgm:spPr/>
      <dgm:t>
        <a:bodyPr/>
        <a:lstStyle/>
        <a:p>
          <a:r>
            <a:rPr lang="ru-RU" sz="2400" b="1" dirty="0" smtClean="0">
              <a:effectLst/>
            </a:rPr>
            <a:t>1</a:t>
          </a:r>
          <a:endParaRPr lang="ru-RU" sz="2400" b="1" dirty="0">
            <a:effectLst/>
          </a:endParaRPr>
        </a:p>
      </dgm:t>
    </dgm:pt>
    <dgm:pt modelId="{449A59B9-7A96-4561-9788-8AE085A5D66F}" type="parTrans" cxnId="{CC4F5FDA-C070-458C-B733-FEA727C277FE}">
      <dgm:prSet/>
      <dgm:spPr/>
      <dgm:t>
        <a:bodyPr/>
        <a:lstStyle/>
        <a:p>
          <a:endParaRPr lang="ru-RU" sz="2400" b="1">
            <a:effectLst/>
          </a:endParaRPr>
        </a:p>
      </dgm:t>
    </dgm:pt>
    <dgm:pt modelId="{EE9D778E-2BBF-4F3F-8706-1CD6D7D6EB54}" type="sibTrans" cxnId="{CC4F5FDA-C070-458C-B733-FEA727C277FE}">
      <dgm:prSet/>
      <dgm:spPr/>
      <dgm:t>
        <a:bodyPr/>
        <a:lstStyle/>
        <a:p>
          <a:endParaRPr lang="ru-RU" sz="2400" b="1">
            <a:effectLst/>
          </a:endParaRPr>
        </a:p>
      </dgm:t>
    </dgm:pt>
    <dgm:pt modelId="{60415542-A0E7-4A95-B504-C5299FFB2AF8}">
      <dgm:prSet phldrT="[Текст]" custT="1"/>
      <dgm:spPr/>
      <dgm:t>
        <a:bodyPr/>
        <a:lstStyle/>
        <a:p>
          <a:r>
            <a:rPr lang="ru-RU" sz="2400" b="1" dirty="0" smtClean="0">
              <a:effectLst/>
            </a:rPr>
            <a:t>Диверсификация вложений</a:t>
          </a:r>
          <a:endParaRPr lang="ru-RU" sz="2400" b="1" dirty="0">
            <a:effectLst/>
          </a:endParaRPr>
        </a:p>
      </dgm:t>
    </dgm:pt>
    <dgm:pt modelId="{344FBD79-DD28-4087-8C84-2DD0B689D17E}" type="parTrans" cxnId="{64C98C77-0809-4935-BC3F-568190B74791}">
      <dgm:prSet/>
      <dgm:spPr/>
      <dgm:t>
        <a:bodyPr/>
        <a:lstStyle/>
        <a:p>
          <a:endParaRPr lang="ru-RU" sz="2400" b="1">
            <a:effectLst/>
          </a:endParaRPr>
        </a:p>
      </dgm:t>
    </dgm:pt>
    <dgm:pt modelId="{1A0BAF4C-7A97-4B63-907F-50567CDECE62}" type="sibTrans" cxnId="{64C98C77-0809-4935-BC3F-568190B74791}">
      <dgm:prSet/>
      <dgm:spPr/>
      <dgm:t>
        <a:bodyPr/>
        <a:lstStyle/>
        <a:p>
          <a:endParaRPr lang="ru-RU" sz="2400" b="1">
            <a:effectLst/>
          </a:endParaRPr>
        </a:p>
      </dgm:t>
    </dgm:pt>
    <dgm:pt modelId="{380125C4-F6DB-45F0-84FA-6AD00FCA00B1}">
      <dgm:prSet phldrT="[Текст]" custT="1"/>
      <dgm:spPr/>
      <dgm:t>
        <a:bodyPr/>
        <a:lstStyle/>
        <a:p>
          <a:r>
            <a:rPr lang="ru-RU" sz="2400" b="1" dirty="0" smtClean="0">
              <a:effectLst/>
            </a:rPr>
            <a:t>2</a:t>
          </a:r>
          <a:endParaRPr lang="ru-RU" sz="2400" b="1" dirty="0">
            <a:effectLst/>
          </a:endParaRPr>
        </a:p>
      </dgm:t>
    </dgm:pt>
    <dgm:pt modelId="{6F44AB75-CCA0-40FC-8652-56402B60303E}" type="parTrans" cxnId="{EE27A9F8-126F-4147-A6E1-4CC52232DFCC}">
      <dgm:prSet/>
      <dgm:spPr/>
      <dgm:t>
        <a:bodyPr/>
        <a:lstStyle/>
        <a:p>
          <a:endParaRPr lang="ru-RU" sz="2400" b="1">
            <a:effectLst/>
          </a:endParaRPr>
        </a:p>
      </dgm:t>
    </dgm:pt>
    <dgm:pt modelId="{DCF4BF41-DD99-4D3B-84B7-9F8C8DB61E10}" type="sibTrans" cxnId="{EE27A9F8-126F-4147-A6E1-4CC52232DFCC}">
      <dgm:prSet/>
      <dgm:spPr/>
      <dgm:t>
        <a:bodyPr/>
        <a:lstStyle/>
        <a:p>
          <a:endParaRPr lang="ru-RU" sz="2400" b="1">
            <a:effectLst/>
          </a:endParaRPr>
        </a:p>
      </dgm:t>
    </dgm:pt>
    <dgm:pt modelId="{DCA05E21-7028-4A60-B68E-34291E6267BD}">
      <dgm:prSet phldrT="[Текст]" custT="1"/>
      <dgm:spPr/>
      <dgm:t>
        <a:bodyPr/>
        <a:lstStyle/>
        <a:p>
          <a:r>
            <a:rPr lang="ru-RU" sz="2400" b="1" dirty="0" smtClean="0">
              <a:effectLst/>
            </a:rPr>
            <a:t>Непрерывный мониторинг активов по направлению</a:t>
          </a:r>
          <a:endParaRPr lang="ru-RU" sz="2400" b="1" dirty="0">
            <a:effectLst/>
          </a:endParaRPr>
        </a:p>
      </dgm:t>
    </dgm:pt>
    <dgm:pt modelId="{A1F95D5B-F1AD-4267-AB50-8C303236D93B}" type="parTrans" cxnId="{DA70138C-23AA-44C4-B526-30792976A1F2}">
      <dgm:prSet/>
      <dgm:spPr/>
      <dgm:t>
        <a:bodyPr/>
        <a:lstStyle/>
        <a:p>
          <a:endParaRPr lang="ru-RU" sz="2400" b="1">
            <a:effectLst/>
          </a:endParaRPr>
        </a:p>
      </dgm:t>
    </dgm:pt>
    <dgm:pt modelId="{D8A80051-E370-4241-B4BA-A82A72818C27}" type="sibTrans" cxnId="{DA70138C-23AA-44C4-B526-30792976A1F2}">
      <dgm:prSet/>
      <dgm:spPr/>
      <dgm:t>
        <a:bodyPr/>
        <a:lstStyle/>
        <a:p>
          <a:endParaRPr lang="ru-RU" sz="2400" b="1">
            <a:effectLst/>
          </a:endParaRPr>
        </a:p>
      </dgm:t>
    </dgm:pt>
    <dgm:pt modelId="{1A5A37EE-8A4E-4860-B05C-C3C37ADBC800}">
      <dgm:prSet phldrT="[Текст]" custT="1"/>
      <dgm:spPr/>
      <dgm:t>
        <a:bodyPr/>
        <a:lstStyle/>
        <a:p>
          <a:r>
            <a:rPr lang="ru-RU" sz="2400" b="1" dirty="0" smtClean="0">
              <a:effectLst/>
            </a:rPr>
            <a:t>3</a:t>
          </a:r>
          <a:endParaRPr lang="ru-RU" sz="2400" b="1" dirty="0">
            <a:effectLst/>
          </a:endParaRPr>
        </a:p>
      </dgm:t>
    </dgm:pt>
    <dgm:pt modelId="{0DE77DE5-0B0F-402D-A306-8636C2A8AB0C}" type="parTrans" cxnId="{AE275DE7-6131-4249-9914-EC9D9561FEC1}">
      <dgm:prSet/>
      <dgm:spPr/>
      <dgm:t>
        <a:bodyPr/>
        <a:lstStyle/>
        <a:p>
          <a:endParaRPr lang="ru-RU" sz="2400" b="1">
            <a:effectLst/>
          </a:endParaRPr>
        </a:p>
      </dgm:t>
    </dgm:pt>
    <dgm:pt modelId="{9D45BB0F-D6B3-4ADA-B300-84ACC2BB905D}" type="sibTrans" cxnId="{AE275DE7-6131-4249-9914-EC9D9561FEC1}">
      <dgm:prSet/>
      <dgm:spPr/>
      <dgm:t>
        <a:bodyPr/>
        <a:lstStyle/>
        <a:p>
          <a:endParaRPr lang="ru-RU" sz="2400" b="1">
            <a:effectLst/>
          </a:endParaRPr>
        </a:p>
      </dgm:t>
    </dgm:pt>
    <dgm:pt modelId="{46A608A2-46EF-4DA8-91B7-ADF1AC8D26C2}">
      <dgm:prSet phldrT="[Текст]" custT="1"/>
      <dgm:spPr/>
      <dgm:t>
        <a:bodyPr/>
        <a:lstStyle/>
        <a:p>
          <a:r>
            <a:rPr lang="ru-RU" sz="2400" b="1" dirty="0" smtClean="0">
              <a:effectLst/>
            </a:rPr>
            <a:t>Активное управление – поиск новых возможностей для получения требуемого результата</a:t>
          </a:r>
          <a:endParaRPr lang="ru-RU" sz="2400" b="1" dirty="0">
            <a:effectLst/>
          </a:endParaRPr>
        </a:p>
      </dgm:t>
    </dgm:pt>
    <dgm:pt modelId="{DD41C48E-5766-4229-BB29-854DBBE43A78}" type="parTrans" cxnId="{C1080F92-E521-4D84-B1B9-B9C3AC0DB792}">
      <dgm:prSet/>
      <dgm:spPr/>
      <dgm:t>
        <a:bodyPr/>
        <a:lstStyle/>
        <a:p>
          <a:endParaRPr lang="ru-RU" sz="2400" b="1">
            <a:effectLst/>
          </a:endParaRPr>
        </a:p>
      </dgm:t>
    </dgm:pt>
    <dgm:pt modelId="{8965AC69-833E-4512-8436-0A05B0521FFE}" type="sibTrans" cxnId="{C1080F92-E521-4D84-B1B9-B9C3AC0DB792}">
      <dgm:prSet/>
      <dgm:spPr/>
      <dgm:t>
        <a:bodyPr/>
        <a:lstStyle/>
        <a:p>
          <a:endParaRPr lang="ru-RU" sz="2400" b="1">
            <a:effectLst/>
          </a:endParaRPr>
        </a:p>
      </dgm:t>
    </dgm:pt>
    <dgm:pt modelId="{8CAE7F0F-C8DC-4882-9F53-8ACC8E076C5F}" type="pres">
      <dgm:prSet presAssocID="{B3869056-8FDA-4AC7-B2FA-85A1DDEA5BCC}" presName="linearFlow" presStyleCnt="0">
        <dgm:presLayoutVars>
          <dgm:dir/>
          <dgm:animLvl val="lvl"/>
          <dgm:resizeHandles val="exact"/>
        </dgm:presLayoutVars>
      </dgm:prSet>
      <dgm:spPr/>
      <dgm:t>
        <a:bodyPr/>
        <a:lstStyle/>
        <a:p>
          <a:endParaRPr lang="ru-RU"/>
        </a:p>
      </dgm:t>
    </dgm:pt>
    <dgm:pt modelId="{0F2748F6-C9B0-421F-8201-5D5F49F5A422}" type="pres">
      <dgm:prSet presAssocID="{ED8B3CF7-DBF8-42CF-91AE-0ABDD031E7D4}" presName="composite" presStyleCnt="0"/>
      <dgm:spPr/>
    </dgm:pt>
    <dgm:pt modelId="{B3906524-F09F-4364-93AD-3D6DAB0DA898}" type="pres">
      <dgm:prSet presAssocID="{ED8B3CF7-DBF8-42CF-91AE-0ABDD031E7D4}" presName="parentText" presStyleLbl="alignNode1" presStyleIdx="0" presStyleCnt="3">
        <dgm:presLayoutVars>
          <dgm:chMax val="1"/>
          <dgm:bulletEnabled val="1"/>
        </dgm:presLayoutVars>
      </dgm:prSet>
      <dgm:spPr/>
      <dgm:t>
        <a:bodyPr/>
        <a:lstStyle/>
        <a:p>
          <a:endParaRPr lang="ru-RU"/>
        </a:p>
      </dgm:t>
    </dgm:pt>
    <dgm:pt modelId="{17D3F99B-550F-4E5E-A195-057607EAEB0F}" type="pres">
      <dgm:prSet presAssocID="{ED8B3CF7-DBF8-42CF-91AE-0ABDD031E7D4}" presName="descendantText" presStyleLbl="alignAcc1" presStyleIdx="0" presStyleCnt="3">
        <dgm:presLayoutVars>
          <dgm:bulletEnabled val="1"/>
        </dgm:presLayoutVars>
      </dgm:prSet>
      <dgm:spPr/>
      <dgm:t>
        <a:bodyPr/>
        <a:lstStyle/>
        <a:p>
          <a:endParaRPr lang="ru-RU"/>
        </a:p>
      </dgm:t>
    </dgm:pt>
    <dgm:pt modelId="{9950D9F2-689B-43F0-819E-B8C7FB2F52B1}" type="pres">
      <dgm:prSet presAssocID="{EE9D778E-2BBF-4F3F-8706-1CD6D7D6EB54}" presName="sp" presStyleCnt="0"/>
      <dgm:spPr/>
    </dgm:pt>
    <dgm:pt modelId="{17D845E8-8CE7-4969-90A2-3593AE91429D}" type="pres">
      <dgm:prSet presAssocID="{380125C4-F6DB-45F0-84FA-6AD00FCA00B1}" presName="composite" presStyleCnt="0"/>
      <dgm:spPr/>
    </dgm:pt>
    <dgm:pt modelId="{7133C1CB-7C95-46CA-B438-EE651A2182EB}" type="pres">
      <dgm:prSet presAssocID="{380125C4-F6DB-45F0-84FA-6AD00FCA00B1}" presName="parentText" presStyleLbl="alignNode1" presStyleIdx="1" presStyleCnt="3">
        <dgm:presLayoutVars>
          <dgm:chMax val="1"/>
          <dgm:bulletEnabled val="1"/>
        </dgm:presLayoutVars>
      </dgm:prSet>
      <dgm:spPr/>
      <dgm:t>
        <a:bodyPr/>
        <a:lstStyle/>
        <a:p>
          <a:endParaRPr lang="ru-RU"/>
        </a:p>
      </dgm:t>
    </dgm:pt>
    <dgm:pt modelId="{0624A7B4-677B-4592-A67D-27D41DFE41FF}" type="pres">
      <dgm:prSet presAssocID="{380125C4-F6DB-45F0-84FA-6AD00FCA00B1}" presName="descendantText" presStyleLbl="alignAcc1" presStyleIdx="1" presStyleCnt="3">
        <dgm:presLayoutVars>
          <dgm:bulletEnabled val="1"/>
        </dgm:presLayoutVars>
      </dgm:prSet>
      <dgm:spPr/>
      <dgm:t>
        <a:bodyPr/>
        <a:lstStyle/>
        <a:p>
          <a:endParaRPr lang="ru-RU"/>
        </a:p>
      </dgm:t>
    </dgm:pt>
    <dgm:pt modelId="{0FEA0504-82E3-4605-8203-FBF6D59CD3D4}" type="pres">
      <dgm:prSet presAssocID="{DCF4BF41-DD99-4D3B-84B7-9F8C8DB61E10}" presName="sp" presStyleCnt="0"/>
      <dgm:spPr/>
    </dgm:pt>
    <dgm:pt modelId="{347FD8EE-8960-497E-B6E5-1B21EB408489}" type="pres">
      <dgm:prSet presAssocID="{1A5A37EE-8A4E-4860-B05C-C3C37ADBC800}" presName="composite" presStyleCnt="0"/>
      <dgm:spPr/>
    </dgm:pt>
    <dgm:pt modelId="{8563C439-5414-4D7E-8CE9-04DA3D3032A9}" type="pres">
      <dgm:prSet presAssocID="{1A5A37EE-8A4E-4860-B05C-C3C37ADBC800}" presName="parentText" presStyleLbl="alignNode1" presStyleIdx="2" presStyleCnt="3">
        <dgm:presLayoutVars>
          <dgm:chMax val="1"/>
          <dgm:bulletEnabled val="1"/>
        </dgm:presLayoutVars>
      </dgm:prSet>
      <dgm:spPr/>
      <dgm:t>
        <a:bodyPr/>
        <a:lstStyle/>
        <a:p>
          <a:endParaRPr lang="ru-RU"/>
        </a:p>
      </dgm:t>
    </dgm:pt>
    <dgm:pt modelId="{55F6E576-E177-45F6-B93F-3E98B1620D19}" type="pres">
      <dgm:prSet presAssocID="{1A5A37EE-8A4E-4860-B05C-C3C37ADBC800}" presName="descendantText" presStyleLbl="alignAcc1" presStyleIdx="2" presStyleCnt="3">
        <dgm:presLayoutVars>
          <dgm:bulletEnabled val="1"/>
        </dgm:presLayoutVars>
      </dgm:prSet>
      <dgm:spPr/>
      <dgm:t>
        <a:bodyPr/>
        <a:lstStyle/>
        <a:p>
          <a:endParaRPr lang="ru-RU"/>
        </a:p>
      </dgm:t>
    </dgm:pt>
  </dgm:ptLst>
  <dgm:cxnLst>
    <dgm:cxn modelId="{C1080F92-E521-4D84-B1B9-B9C3AC0DB792}" srcId="{1A5A37EE-8A4E-4860-B05C-C3C37ADBC800}" destId="{46A608A2-46EF-4DA8-91B7-ADF1AC8D26C2}" srcOrd="0" destOrd="0" parTransId="{DD41C48E-5766-4229-BB29-854DBBE43A78}" sibTransId="{8965AC69-833E-4512-8436-0A05B0521FFE}"/>
    <dgm:cxn modelId="{D9ECB61C-5934-4CE2-A13A-AA1192E75288}" type="presOf" srcId="{1A5A37EE-8A4E-4860-B05C-C3C37ADBC800}" destId="{8563C439-5414-4D7E-8CE9-04DA3D3032A9}" srcOrd="0" destOrd="0" presId="urn:microsoft.com/office/officeart/2005/8/layout/chevron2"/>
    <dgm:cxn modelId="{CC4F5FDA-C070-458C-B733-FEA727C277FE}" srcId="{B3869056-8FDA-4AC7-B2FA-85A1DDEA5BCC}" destId="{ED8B3CF7-DBF8-42CF-91AE-0ABDD031E7D4}" srcOrd="0" destOrd="0" parTransId="{449A59B9-7A96-4561-9788-8AE085A5D66F}" sibTransId="{EE9D778E-2BBF-4F3F-8706-1CD6D7D6EB54}"/>
    <dgm:cxn modelId="{DA70138C-23AA-44C4-B526-30792976A1F2}" srcId="{380125C4-F6DB-45F0-84FA-6AD00FCA00B1}" destId="{DCA05E21-7028-4A60-B68E-34291E6267BD}" srcOrd="0" destOrd="0" parTransId="{A1F95D5B-F1AD-4267-AB50-8C303236D93B}" sibTransId="{D8A80051-E370-4241-B4BA-A82A72818C27}"/>
    <dgm:cxn modelId="{EE27A9F8-126F-4147-A6E1-4CC52232DFCC}" srcId="{B3869056-8FDA-4AC7-B2FA-85A1DDEA5BCC}" destId="{380125C4-F6DB-45F0-84FA-6AD00FCA00B1}" srcOrd="1" destOrd="0" parTransId="{6F44AB75-CCA0-40FC-8652-56402B60303E}" sibTransId="{DCF4BF41-DD99-4D3B-84B7-9F8C8DB61E10}"/>
    <dgm:cxn modelId="{64C98C77-0809-4935-BC3F-568190B74791}" srcId="{ED8B3CF7-DBF8-42CF-91AE-0ABDD031E7D4}" destId="{60415542-A0E7-4A95-B504-C5299FFB2AF8}" srcOrd="0" destOrd="0" parTransId="{344FBD79-DD28-4087-8C84-2DD0B689D17E}" sibTransId="{1A0BAF4C-7A97-4B63-907F-50567CDECE62}"/>
    <dgm:cxn modelId="{4C001F4B-0E6E-40A8-8115-BF35ED304EF5}" type="presOf" srcId="{60415542-A0E7-4A95-B504-C5299FFB2AF8}" destId="{17D3F99B-550F-4E5E-A195-057607EAEB0F}" srcOrd="0" destOrd="0" presId="urn:microsoft.com/office/officeart/2005/8/layout/chevron2"/>
    <dgm:cxn modelId="{370FC9FD-0D22-4244-B4A1-64CF2CE14ECF}" type="presOf" srcId="{380125C4-F6DB-45F0-84FA-6AD00FCA00B1}" destId="{7133C1CB-7C95-46CA-B438-EE651A2182EB}" srcOrd="0" destOrd="0" presId="urn:microsoft.com/office/officeart/2005/8/layout/chevron2"/>
    <dgm:cxn modelId="{AE275DE7-6131-4249-9914-EC9D9561FEC1}" srcId="{B3869056-8FDA-4AC7-B2FA-85A1DDEA5BCC}" destId="{1A5A37EE-8A4E-4860-B05C-C3C37ADBC800}" srcOrd="2" destOrd="0" parTransId="{0DE77DE5-0B0F-402D-A306-8636C2A8AB0C}" sibTransId="{9D45BB0F-D6B3-4ADA-B300-84ACC2BB905D}"/>
    <dgm:cxn modelId="{6265E99C-54A9-4B5D-A21F-0788DE933E9A}" type="presOf" srcId="{ED8B3CF7-DBF8-42CF-91AE-0ABDD031E7D4}" destId="{B3906524-F09F-4364-93AD-3D6DAB0DA898}" srcOrd="0" destOrd="0" presId="urn:microsoft.com/office/officeart/2005/8/layout/chevron2"/>
    <dgm:cxn modelId="{AEB65184-78D4-431F-9EDB-C974CA5C3D8E}" type="presOf" srcId="{46A608A2-46EF-4DA8-91B7-ADF1AC8D26C2}" destId="{55F6E576-E177-45F6-B93F-3E98B1620D19}" srcOrd="0" destOrd="0" presId="urn:microsoft.com/office/officeart/2005/8/layout/chevron2"/>
    <dgm:cxn modelId="{362BC196-35F5-4089-94C7-3D0A3BD5D525}" type="presOf" srcId="{B3869056-8FDA-4AC7-B2FA-85A1DDEA5BCC}" destId="{8CAE7F0F-C8DC-4882-9F53-8ACC8E076C5F}" srcOrd="0" destOrd="0" presId="urn:microsoft.com/office/officeart/2005/8/layout/chevron2"/>
    <dgm:cxn modelId="{5A7CD69D-D7BB-4AF5-B2F3-E15018227C76}" type="presOf" srcId="{DCA05E21-7028-4A60-B68E-34291E6267BD}" destId="{0624A7B4-677B-4592-A67D-27D41DFE41FF}" srcOrd="0" destOrd="0" presId="urn:microsoft.com/office/officeart/2005/8/layout/chevron2"/>
    <dgm:cxn modelId="{6D277614-3402-4092-85DD-FF32B3088EAC}" type="presParOf" srcId="{8CAE7F0F-C8DC-4882-9F53-8ACC8E076C5F}" destId="{0F2748F6-C9B0-421F-8201-5D5F49F5A422}" srcOrd="0" destOrd="0" presId="urn:microsoft.com/office/officeart/2005/8/layout/chevron2"/>
    <dgm:cxn modelId="{EAB4C891-BFB3-46F9-9A1F-73C571DB04A5}" type="presParOf" srcId="{0F2748F6-C9B0-421F-8201-5D5F49F5A422}" destId="{B3906524-F09F-4364-93AD-3D6DAB0DA898}" srcOrd="0" destOrd="0" presId="urn:microsoft.com/office/officeart/2005/8/layout/chevron2"/>
    <dgm:cxn modelId="{537E61C2-C49E-4BF8-BE14-BEAA7F897B56}" type="presParOf" srcId="{0F2748F6-C9B0-421F-8201-5D5F49F5A422}" destId="{17D3F99B-550F-4E5E-A195-057607EAEB0F}" srcOrd="1" destOrd="0" presId="urn:microsoft.com/office/officeart/2005/8/layout/chevron2"/>
    <dgm:cxn modelId="{12526908-C654-40C5-84EA-78F3EACE03ED}" type="presParOf" srcId="{8CAE7F0F-C8DC-4882-9F53-8ACC8E076C5F}" destId="{9950D9F2-689B-43F0-819E-B8C7FB2F52B1}" srcOrd="1" destOrd="0" presId="urn:microsoft.com/office/officeart/2005/8/layout/chevron2"/>
    <dgm:cxn modelId="{3B23982F-7596-403E-9349-8FBE51B86CA1}" type="presParOf" srcId="{8CAE7F0F-C8DC-4882-9F53-8ACC8E076C5F}" destId="{17D845E8-8CE7-4969-90A2-3593AE91429D}" srcOrd="2" destOrd="0" presId="urn:microsoft.com/office/officeart/2005/8/layout/chevron2"/>
    <dgm:cxn modelId="{CCCC8EBD-88C7-4568-A832-14F32C75E142}" type="presParOf" srcId="{17D845E8-8CE7-4969-90A2-3593AE91429D}" destId="{7133C1CB-7C95-46CA-B438-EE651A2182EB}" srcOrd="0" destOrd="0" presId="urn:microsoft.com/office/officeart/2005/8/layout/chevron2"/>
    <dgm:cxn modelId="{04B0C9F1-7D3E-40F6-A7A6-E6A24044882C}" type="presParOf" srcId="{17D845E8-8CE7-4969-90A2-3593AE91429D}" destId="{0624A7B4-677B-4592-A67D-27D41DFE41FF}" srcOrd="1" destOrd="0" presId="urn:microsoft.com/office/officeart/2005/8/layout/chevron2"/>
    <dgm:cxn modelId="{ECF3A143-BD0D-4C21-8F6F-2891FAECC2FA}" type="presParOf" srcId="{8CAE7F0F-C8DC-4882-9F53-8ACC8E076C5F}" destId="{0FEA0504-82E3-4605-8203-FBF6D59CD3D4}" srcOrd="3" destOrd="0" presId="urn:microsoft.com/office/officeart/2005/8/layout/chevron2"/>
    <dgm:cxn modelId="{5D434065-0FDA-4DF6-B4D6-8C738CE5A4E0}" type="presParOf" srcId="{8CAE7F0F-C8DC-4882-9F53-8ACC8E076C5F}" destId="{347FD8EE-8960-497E-B6E5-1B21EB408489}" srcOrd="4" destOrd="0" presId="urn:microsoft.com/office/officeart/2005/8/layout/chevron2"/>
    <dgm:cxn modelId="{2251F32C-E5DA-4FAD-BD8F-520E5B7D1922}" type="presParOf" srcId="{347FD8EE-8960-497E-B6E5-1B21EB408489}" destId="{8563C439-5414-4D7E-8CE9-04DA3D3032A9}" srcOrd="0" destOrd="0" presId="urn:microsoft.com/office/officeart/2005/8/layout/chevron2"/>
    <dgm:cxn modelId="{654A4E29-CD82-4EAF-AD93-DF527ED30936}" type="presParOf" srcId="{347FD8EE-8960-497E-B6E5-1B21EB408489}" destId="{55F6E576-E177-45F6-B93F-3E98B1620D1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906524-F09F-4364-93AD-3D6DAB0DA898}">
      <dsp:nvSpPr>
        <dsp:cNvPr id="0" name=""/>
        <dsp:cNvSpPr/>
      </dsp:nvSpPr>
      <dsp:spPr>
        <a:xfrm rot="5400000">
          <a:off x="-192649" y="193395"/>
          <a:ext cx="1284330" cy="8990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effectLst/>
            </a:rPr>
            <a:t>1</a:t>
          </a:r>
          <a:endParaRPr lang="ru-RU" sz="2400" b="1" kern="1200" dirty="0">
            <a:effectLst/>
          </a:endParaRPr>
        </a:p>
      </dsp:txBody>
      <dsp:txXfrm rot="5400000">
        <a:off x="-192649" y="193395"/>
        <a:ext cx="1284330" cy="899031"/>
      </dsp:txXfrm>
    </dsp:sp>
    <dsp:sp modelId="{17D3F99B-550F-4E5E-A195-057607EAEB0F}">
      <dsp:nvSpPr>
        <dsp:cNvPr id="0" name=""/>
        <dsp:cNvSpPr/>
      </dsp:nvSpPr>
      <dsp:spPr>
        <a:xfrm rot="5400000">
          <a:off x="4280580" y="-3380803"/>
          <a:ext cx="834814" cy="7597912"/>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effectLst/>
            </a:rPr>
            <a:t>Диверсификация вложений</a:t>
          </a:r>
          <a:endParaRPr lang="ru-RU" sz="2400" b="1" kern="1200" dirty="0">
            <a:effectLst/>
          </a:endParaRPr>
        </a:p>
      </dsp:txBody>
      <dsp:txXfrm rot="5400000">
        <a:off x="4280580" y="-3380803"/>
        <a:ext cx="834814" cy="7597912"/>
      </dsp:txXfrm>
    </dsp:sp>
    <dsp:sp modelId="{7133C1CB-7C95-46CA-B438-EE651A2182EB}">
      <dsp:nvSpPr>
        <dsp:cNvPr id="0" name=""/>
        <dsp:cNvSpPr/>
      </dsp:nvSpPr>
      <dsp:spPr>
        <a:xfrm rot="5400000">
          <a:off x="-192649" y="1278676"/>
          <a:ext cx="1284330" cy="8990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effectLst/>
            </a:rPr>
            <a:t>2</a:t>
          </a:r>
          <a:endParaRPr lang="ru-RU" sz="2400" b="1" kern="1200" dirty="0">
            <a:effectLst/>
          </a:endParaRPr>
        </a:p>
      </dsp:txBody>
      <dsp:txXfrm rot="5400000">
        <a:off x="-192649" y="1278676"/>
        <a:ext cx="1284330" cy="899031"/>
      </dsp:txXfrm>
    </dsp:sp>
    <dsp:sp modelId="{0624A7B4-677B-4592-A67D-27D41DFE41FF}">
      <dsp:nvSpPr>
        <dsp:cNvPr id="0" name=""/>
        <dsp:cNvSpPr/>
      </dsp:nvSpPr>
      <dsp:spPr>
        <a:xfrm rot="5400000">
          <a:off x="4280580" y="-2295522"/>
          <a:ext cx="834814" cy="7597912"/>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effectLst/>
            </a:rPr>
            <a:t>Непрерывный мониторинг активов по направлению</a:t>
          </a:r>
          <a:endParaRPr lang="ru-RU" sz="2400" b="1" kern="1200" dirty="0">
            <a:effectLst/>
          </a:endParaRPr>
        </a:p>
      </dsp:txBody>
      <dsp:txXfrm rot="5400000">
        <a:off x="4280580" y="-2295522"/>
        <a:ext cx="834814" cy="7597912"/>
      </dsp:txXfrm>
    </dsp:sp>
    <dsp:sp modelId="{8563C439-5414-4D7E-8CE9-04DA3D3032A9}">
      <dsp:nvSpPr>
        <dsp:cNvPr id="0" name=""/>
        <dsp:cNvSpPr/>
      </dsp:nvSpPr>
      <dsp:spPr>
        <a:xfrm rot="5400000">
          <a:off x="-192649" y="2363957"/>
          <a:ext cx="1284330" cy="8990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effectLst/>
            </a:rPr>
            <a:t>3</a:t>
          </a:r>
          <a:endParaRPr lang="ru-RU" sz="2400" b="1" kern="1200" dirty="0">
            <a:effectLst/>
          </a:endParaRPr>
        </a:p>
      </dsp:txBody>
      <dsp:txXfrm rot="5400000">
        <a:off x="-192649" y="2363957"/>
        <a:ext cx="1284330" cy="899031"/>
      </dsp:txXfrm>
    </dsp:sp>
    <dsp:sp modelId="{55F6E576-E177-45F6-B93F-3E98B1620D19}">
      <dsp:nvSpPr>
        <dsp:cNvPr id="0" name=""/>
        <dsp:cNvSpPr/>
      </dsp:nvSpPr>
      <dsp:spPr>
        <a:xfrm rot="5400000">
          <a:off x="4280580" y="-1210241"/>
          <a:ext cx="834814" cy="7597912"/>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effectLst/>
            </a:rPr>
            <a:t>Активное управление – поиск новых возможностей для получения требуемого результата</a:t>
          </a:r>
          <a:endParaRPr lang="ru-RU" sz="2400" b="1" kern="1200" dirty="0">
            <a:effectLst/>
          </a:endParaRPr>
        </a:p>
      </dsp:txBody>
      <dsp:txXfrm rot="5400000">
        <a:off x="4280580" y="-1210241"/>
        <a:ext cx="834814" cy="75979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fld id="{29E9AE3C-A234-4785-9400-693A92795B2D}" type="datetimeFigureOut">
              <a:rPr lang="ru-RU" smtClean="0"/>
              <a:pPr/>
              <a:t>19.03.2015</a:t>
            </a:fld>
            <a:endParaRPr lang="ru-RU"/>
          </a:p>
        </p:txBody>
      </p:sp>
      <p:sp>
        <p:nvSpPr>
          <p:cNvPr id="4" name="Нижний колонтитул 3"/>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fld id="{FE9DE4DB-5F61-4AC9-91F2-7F5C113B577C}" type="slidenum">
              <a:rPr lang="ru-RU" smtClean="0"/>
              <a:pPr/>
              <a:t>‹#›</a:t>
            </a:fld>
            <a:endParaRPr lang="ru-RU"/>
          </a:p>
        </p:txBody>
      </p:sp>
    </p:spTree>
    <p:extLst>
      <p:ext uri="{BB962C8B-B14F-4D97-AF65-F5344CB8AC3E}">
        <p14:creationId xmlns:p14="http://schemas.microsoft.com/office/powerpoint/2010/main" xmlns="" val="192146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51ABDD6B-F016-46D3-924A-EA560F4E7F62}" type="datetimeFigureOut">
              <a:rPr lang="ru-RU" smtClean="0"/>
              <a:pPr/>
              <a:t>19.03.2015</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8C751A62-4F08-4182-A82D-223B2568A725}" type="slidenum">
              <a:rPr lang="ru-RU" smtClean="0"/>
              <a:pPr/>
              <a:t>‹#›</a:t>
            </a:fld>
            <a:endParaRPr lang="ru-RU"/>
          </a:p>
        </p:txBody>
      </p:sp>
    </p:spTree>
    <p:extLst>
      <p:ext uri="{BB962C8B-B14F-4D97-AF65-F5344CB8AC3E}">
        <p14:creationId xmlns:p14="http://schemas.microsoft.com/office/powerpoint/2010/main" xmlns="" val="113084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EE8F235-F80D-4AE9-BC5F-8F1B495D9B3F}" type="slidenum">
              <a:rPr lang="ru-RU" smtClean="0">
                <a:solidFill>
                  <a:prstClr val="black"/>
                </a:solidFill>
              </a:rPr>
              <a:pPr/>
              <a:t>59</a:t>
            </a:fld>
            <a:endParaRPr lang="ru-RU">
              <a:solidFill>
                <a:prstClr val="black"/>
              </a:solidFill>
            </a:endParaRPr>
          </a:p>
        </p:txBody>
      </p:sp>
    </p:spTree>
    <p:extLst>
      <p:ext uri="{BB962C8B-B14F-4D97-AF65-F5344CB8AC3E}">
        <p14:creationId xmlns:p14="http://schemas.microsoft.com/office/powerpoint/2010/main" xmlns="" val="2607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0.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0C335A-4048-42C8-BEB9-620DD6C38FE7}" type="datetime1">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BB8067-36BE-44DB-80D9-D54813560530}" type="datetime1">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A3C15C-4A14-4298-9EFC-5A9A06CA058B}" type="datetime1">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1235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2311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59287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2468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38751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90188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4202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260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9810B4-8B97-4D73-9BEA-2591DF377DF0}" type="datetime1">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68981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713850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41847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3283900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126F749C-B1A1-45F8-A011-94293A77177D}"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8" name="Прямая соединительная линия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Объект 9"/>
          <p:cNvSpPr>
            <a:spLocks noGrp="1"/>
          </p:cNvSpPr>
          <p:nvPr>
            <p:ph sz="half" idx="1"/>
          </p:nvPr>
        </p:nvSpPr>
        <p:spPr>
          <a:xfrm>
            <a:off x="301752" y="1371600"/>
            <a:ext cx="4038600" cy="4681728"/>
          </a:xfrm>
        </p:spPr>
        <p:txBody>
          <a:bodyPr/>
          <a:lstStyle>
            <a:lvl1pPr>
              <a:defRPr sz="1875"/>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1875"/>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xmlns="" val="380362359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595570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260383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3552480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316731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351801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3DB95D-D243-4B40-9F09-8619EDC0B9FE}" type="datetime1">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3429471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2394807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2701566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3363615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323915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126F749C-B1A1-45F8-A011-94293A77177D}"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8" name="Прямая соединительная линия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Объект 9"/>
          <p:cNvSpPr>
            <a:spLocks noGrp="1"/>
          </p:cNvSpPr>
          <p:nvPr>
            <p:ph sz="half" idx="1"/>
          </p:nvPr>
        </p:nvSpPr>
        <p:spPr>
          <a:xfrm>
            <a:off x="301752" y="1371600"/>
            <a:ext cx="4038600" cy="4681728"/>
          </a:xfrm>
        </p:spPr>
        <p:txBody>
          <a:bodyPr/>
          <a:lstStyle>
            <a:lvl1pPr>
              <a:defRPr sz="1875"/>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1875"/>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xmlns="" val="137207231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1830464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2866013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4236710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Прямоугольник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Дата 1"/>
          <p:cNvSpPr>
            <a:spLocks noGrp="1"/>
          </p:cNvSpPr>
          <p:nvPr>
            <p:ph type="dt" sz="half" idx="10"/>
          </p:nvPr>
        </p:nvSpPr>
        <p:spPr/>
        <p:txBody>
          <a:body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60169-AB29-42B5-81AA-6E35F93D9C2E}" type="slidenum">
              <a:rPr lang="ru-RU" smtClean="0"/>
              <a:pPr/>
              <a:t>‹#›</a:t>
            </a:fld>
            <a:endParaRPr lang="ru-RU"/>
          </a:p>
        </p:txBody>
      </p:sp>
    </p:spTree>
    <p:extLst>
      <p:ext uri="{BB962C8B-B14F-4D97-AF65-F5344CB8AC3E}">
        <p14:creationId xmlns:p14="http://schemas.microsoft.com/office/powerpoint/2010/main" xmlns="" val="199417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1D4B59-29B2-4514-908C-BE0E3AA3C5F5}" type="datetime1">
              <a:rPr lang="ru-RU" smtClean="0"/>
              <a:pPr/>
              <a:t>19.03.2015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Титульный слайд">
    <p:spTree>
      <p:nvGrpSpPr>
        <p:cNvPr id="1" name=""/>
        <p:cNvGrpSpPr/>
        <p:nvPr/>
      </p:nvGrpSpPr>
      <p:grpSpPr>
        <a:xfrm>
          <a:off x="0" y="0"/>
          <a:ext cx="0" cy="0"/>
          <a:chOff x="0" y="0"/>
          <a:chExt cx="0" cy="0"/>
        </a:xfrm>
      </p:grpSpPr>
      <p:pic>
        <p:nvPicPr>
          <p:cNvPr id="11" name="Рисунок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20" y="-99392"/>
            <a:ext cx="9289032" cy="7056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Рисунок 11"/>
          <p:cNvPicPr/>
          <p:nvPr/>
        </p:nvPicPr>
        <p:blipFill>
          <a:blip r:embed="rId3" cstate="print">
            <a:extLst>
              <a:ext uri="{28A0092B-C50C-407E-A947-70E740481C1C}">
                <a14:useLocalDpi xmlns:a14="http://schemas.microsoft.com/office/drawing/2010/main" xmlns="" val="0"/>
              </a:ext>
            </a:extLst>
          </a:blip>
          <a:stretch>
            <a:fillRect/>
          </a:stretch>
        </p:blipFill>
        <p:spPr>
          <a:xfrm>
            <a:off x="1035685" y="1258763"/>
            <a:ext cx="2396565" cy="21844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Рисунок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4509" y="1440160"/>
            <a:ext cx="1978915" cy="1874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Текст 19"/>
          <p:cNvSpPr>
            <a:spLocks noGrp="1"/>
          </p:cNvSpPr>
          <p:nvPr>
            <p:ph type="body" sz="quarter" idx="10"/>
          </p:nvPr>
        </p:nvSpPr>
        <p:spPr>
          <a:xfrm>
            <a:off x="1039018" y="4581128"/>
            <a:ext cx="7065963" cy="648245"/>
          </a:xfrm>
          <a:prstGeom prst="rect">
            <a:avLst/>
          </a:prstGeom>
        </p:spPr>
        <p:txBody>
          <a:bodyPr/>
          <a:lstStyle>
            <a:lvl1pPr marL="0" indent="0">
              <a:buNone/>
              <a:defRPr/>
            </a:lvl1pPr>
          </a:lstStyle>
          <a:p>
            <a:pPr lvl="0"/>
            <a:r>
              <a:rPr lang="ru-RU" smtClean="0"/>
              <a:t>Образец текста</a:t>
            </a:r>
          </a:p>
        </p:txBody>
      </p:sp>
    </p:spTree>
    <p:extLst>
      <p:ext uri="{BB962C8B-B14F-4D97-AF65-F5344CB8AC3E}">
        <p14:creationId xmlns:p14="http://schemas.microsoft.com/office/powerpoint/2010/main" xmlns="" val="1821549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5600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5451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1005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762001" y="685800"/>
            <a:ext cx="7543800" cy="3886200"/>
          </a:xfrm>
          <a:prstGeom prst="rect">
            <a:avLst/>
          </a:prstGeom>
        </p:spPr>
        <p:txBody>
          <a:bodyPr lIns="80147" tIns="40074" rIns="80147" bIns="40074"/>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6248491" y="6208628"/>
            <a:ext cx="2133962" cy="365722"/>
          </a:xfrm>
          <a:prstGeom prst="rect">
            <a:avLst/>
          </a:prstGeom>
        </p:spPr>
        <p:txBody>
          <a:bodyPr lIns="80147" tIns="40074" rIns="80147" bIns="40074"/>
          <a:lstStyle>
            <a:lvl1pPr>
              <a:defRPr smtClean="0">
                <a:latin typeface="Calibri" panose="020F0502020204030204" pitchFamily="34" charset="0"/>
              </a:defRPr>
            </a:lvl1pPr>
          </a:lstStyle>
          <a:p>
            <a:pPr>
              <a:defRPr/>
            </a:pPr>
            <a:fld id="{E19D4F22-E547-4A77-B623-F6DBDEC66AEB}" type="datetime1">
              <a:rPr lang="en-US">
                <a:solidFill>
                  <a:prstClr val="black"/>
                </a:solidFill>
              </a:rPr>
              <a:pPr>
                <a:defRPr/>
              </a:pPr>
              <a:t>3/19/2015</a:t>
            </a:fld>
            <a:endParaRPr lang="en-US" dirty="0">
              <a:solidFill>
                <a:prstClr val="black"/>
              </a:solidFill>
            </a:endParaRPr>
          </a:p>
        </p:txBody>
      </p:sp>
      <p:sp>
        <p:nvSpPr>
          <p:cNvPr id="5" name="Footer Placeholder 4"/>
          <p:cNvSpPr>
            <a:spLocks noGrp="1"/>
          </p:cNvSpPr>
          <p:nvPr>
            <p:ph type="ftr" sz="quarter" idx="11"/>
          </p:nvPr>
        </p:nvSpPr>
        <p:spPr>
          <a:xfrm>
            <a:off x="761548" y="6208628"/>
            <a:ext cx="4874718" cy="365722"/>
          </a:xfrm>
          <a:prstGeom prst="rect">
            <a:avLst/>
          </a:prstGeom>
        </p:spPr>
        <p:txBody>
          <a:bodyPr lIns="80147" tIns="40074" rIns="80147" bIns="40074"/>
          <a:lstStyle>
            <a:lvl1pPr>
              <a:defRPr dirty="0">
                <a:latin typeface="Calibri" panose="020F0502020204030204" pitchFamily="34"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7619548" y="5687403"/>
            <a:ext cx="762905" cy="365722"/>
          </a:xfrm>
          <a:prstGeom prst="rect">
            <a:avLst/>
          </a:prstGeom>
        </p:spPr>
        <p:txBody>
          <a:bodyPr lIns="80147" tIns="40074" rIns="80147" bIns="40074"/>
          <a:lstStyle>
            <a:lvl1pPr>
              <a:defRPr smtClean="0">
                <a:latin typeface="Calibri" panose="020F0502020204030204" pitchFamily="34" charset="0"/>
              </a:defRPr>
            </a:lvl1pPr>
          </a:lstStyle>
          <a:p>
            <a:pPr>
              <a:defRPr/>
            </a:pPr>
            <a:fld id="{86DFBEBB-461A-4781-8449-81EB66A595C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3845405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565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6267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EB037D-C78F-468B-BECD-B0D9E2FD9F0D}" type="datetime1">
              <a:rPr lang="ru-RU" smtClean="0">
                <a:solidFill>
                  <a:srgbClr val="000000">
                    <a:tint val="75000"/>
                  </a:srgbClr>
                </a:solidFill>
              </a:rPr>
              <a:pPr/>
              <a:t>19.03.2015</a:t>
            </a:fld>
            <a:endParaRPr lang="ru-RU">
              <a:solidFill>
                <a:srgbClr val="000000">
                  <a:tint val="75000"/>
                </a:srgbClr>
              </a:solidFill>
            </a:endParaRPr>
          </a:p>
        </p:txBody>
      </p:sp>
      <p:sp>
        <p:nvSpPr>
          <p:cNvPr id="5" name="Нижний колонтитул 4"/>
          <p:cNvSpPr>
            <a:spLocks noGrp="1"/>
          </p:cNvSpPr>
          <p:nvPr>
            <p:ph type="ftr" sz="quarter" idx="11"/>
          </p:nvPr>
        </p:nvSpPr>
        <p:spPr/>
        <p:txBody>
          <a:bodyPr/>
          <a:lstStyle/>
          <a:p>
            <a:r>
              <a:rPr lang="en-US" smtClean="0">
                <a:solidFill>
                  <a:srgbClr val="000000">
                    <a:tint val="75000"/>
                  </a:srgbClr>
                </a:solidFill>
              </a:rPr>
              <a:t>www.bihouse.ru</a:t>
            </a: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p>
            <a:fld id="{8AA656FD-BC27-404A-ADA4-1B5C030C82F6}"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xmlns="" val="3832351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C264B7-CBB9-4AF1-9B29-1079CE2F2FB9}" type="datetime1">
              <a:rPr lang="ru-RU" smtClean="0">
                <a:solidFill>
                  <a:srgbClr val="000000">
                    <a:tint val="75000"/>
                  </a:srgbClr>
                </a:solidFill>
              </a:rPr>
              <a:pPr/>
              <a:t>19.03.2015</a:t>
            </a:fld>
            <a:endParaRPr lang="ru-RU">
              <a:solidFill>
                <a:srgbClr val="000000">
                  <a:tint val="75000"/>
                </a:srgbClr>
              </a:solidFill>
            </a:endParaRPr>
          </a:p>
        </p:txBody>
      </p:sp>
      <p:sp>
        <p:nvSpPr>
          <p:cNvPr id="5" name="Нижний колонтитул 4"/>
          <p:cNvSpPr>
            <a:spLocks noGrp="1"/>
          </p:cNvSpPr>
          <p:nvPr>
            <p:ph type="ftr" sz="quarter" idx="11"/>
          </p:nvPr>
        </p:nvSpPr>
        <p:spPr/>
        <p:txBody>
          <a:bodyPr/>
          <a:lstStyle/>
          <a:p>
            <a:r>
              <a:rPr lang="en-US" smtClean="0">
                <a:solidFill>
                  <a:srgbClr val="000000">
                    <a:tint val="75000"/>
                  </a:srgbClr>
                </a:solidFill>
              </a:rPr>
              <a:t>www.bihouse.ru</a:t>
            </a: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p>
            <a:fld id="{8AA656FD-BC27-404A-ADA4-1B5C030C82F6}" type="slidenum">
              <a:rPr lang="ru-RU">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xmlns="" val="2190781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6EE6A7-0633-4847-8EB9-C6C2F1260058}" type="datetime1">
              <a:rPr lang="ru-RU" smtClean="0">
                <a:solidFill>
                  <a:srgbClr val="000000">
                    <a:tint val="75000"/>
                  </a:srgbClr>
                </a:solidFill>
              </a:rPr>
              <a:pPr/>
              <a:t>19.03.2015</a:t>
            </a:fld>
            <a:endParaRPr lang="ru-RU">
              <a:solidFill>
                <a:srgbClr val="000000">
                  <a:tint val="75000"/>
                </a:srgbClr>
              </a:solidFill>
            </a:endParaRPr>
          </a:p>
        </p:txBody>
      </p:sp>
      <p:sp>
        <p:nvSpPr>
          <p:cNvPr id="4" name="Нижний колонтитул 3"/>
          <p:cNvSpPr>
            <a:spLocks noGrp="1"/>
          </p:cNvSpPr>
          <p:nvPr>
            <p:ph type="ftr" sz="quarter" idx="11"/>
          </p:nvPr>
        </p:nvSpPr>
        <p:spPr/>
        <p:txBody>
          <a:bodyPr/>
          <a:lstStyle/>
          <a:p>
            <a:r>
              <a:rPr lang="en-US" smtClean="0">
                <a:solidFill>
                  <a:srgbClr val="000000">
                    <a:tint val="75000"/>
                  </a:srgbClr>
                </a:solidFill>
              </a:rPr>
              <a:t>www.bihouse.ru</a:t>
            </a:r>
            <a:endParaRPr lang="ru-RU">
              <a:solidFill>
                <a:srgbClr val="000000">
                  <a:tint val="75000"/>
                </a:srgbClr>
              </a:solidFill>
            </a:endParaRPr>
          </a:p>
        </p:txBody>
      </p:sp>
      <p:sp>
        <p:nvSpPr>
          <p:cNvPr id="5" name="Номер слайда 4"/>
          <p:cNvSpPr>
            <a:spLocks noGrp="1"/>
          </p:cNvSpPr>
          <p:nvPr>
            <p:ph type="sldNum" sz="quarter" idx="12"/>
          </p:nvPr>
        </p:nvSpPr>
        <p:spPr/>
        <p:txBody>
          <a:bodyPr/>
          <a:lstStyle/>
          <a:p>
            <a:fld id="{8AA656FD-BC27-404A-ADA4-1B5C030C82F6}" type="slidenum">
              <a:rPr lang="ru-RU">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xmlns="" val="351956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826AD7-B56A-40AC-9526-1B175B5A527C}" type="datetime1">
              <a:rPr lang="ru-RU" smtClean="0"/>
              <a:pPr/>
              <a:t>19.03.2015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5D9FF0-03F7-4F6E-A3E8-E4AEA822CDAD}" type="datetime1">
              <a:rPr lang="ru-RU" smtClean="0">
                <a:solidFill>
                  <a:srgbClr val="000000">
                    <a:tint val="75000"/>
                  </a:srgbClr>
                </a:solidFill>
              </a:rPr>
              <a:pPr/>
              <a:t>19.03.2015</a:t>
            </a:fld>
            <a:endParaRPr lang="ru-RU">
              <a:solidFill>
                <a:srgbClr val="000000">
                  <a:tint val="75000"/>
                </a:srgbClr>
              </a:solidFill>
            </a:endParaRPr>
          </a:p>
        </p:txBody>
      </p:sp>
      <p:sp>
        <p:nvSpPr>
          <p:cNvPr id="5" name="Нижний колонтитул 4"/>
          <p:cNvSpPr>
            <a:spLocks noGrp="1"/>
          </p:cNvSpPr>
          <p:nvPr>
            <p:ph type="ftr" sz="quarter" idx="11"/>
          </p:nvPr>
        </p:nvSpPr>
        <p:spPr/>
        <p:txBody>
          <a:bodyPr/>
          <a:lstStyle/>
          <a:p>
            <a:r>
              <a:rPr lang="en-US" smtClean="0">
                <a:solidFill>
                  <a:srgbClr val="000000">
                    <a:tint val="75000"/>
                  </a:srgbClr>
                </a:solidFill>
              </a:rPr>
              <a:t>www.bihouse.ru</a:t>
            </a: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p>
            <a:fld id="{8AA656FD-BC27-404A-ADA4-1B5C030C82F6}" type="slidenum">
              <a:rPr lang="ru-RU">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xmlns="" val="59788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3B7EDCA-F89B-4A1E-A3D6-E0B45D94CAF8}" type="datetime1">
              <a:rPr lang="ru-RU" smtClean="0"/>
              <a:pPr/>
              <a:t>19.03.2015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900530-FDFC-424F-8A82-A1B515E8190E}" type="datetime1">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D4509F-EA76-4068-B702-5A648949C9D9}" type="datetime1">
              <a:rPr lang="ru-RU" smtClean="0"/>
              <a:pPr/>
              <a:t>19.03.2015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AE682A-F9A0-4393-BD09-413C2BE09113}" type="datetime1">
              <a:rPr lang="ru-RU" smtClean="0"/>
              <a:pPr/>
              <a:t>19.03.2015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11D8C2-0E6A-47FF-BC39-36D2349CFDA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0.xml"/><Relationship Id="rId1" Type="http://schemas.openxmlformats.org/officeDocument/2006/relationships/slideLayout" Target="../slideLayouts/slideLayout40.xml"/><Relationship Id="rId4" Type="http://schemas.openxmlformats.org/officeDocument/2006/relationships/image" Target="../media/image4.png"/></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1.xml"/><Relationship Id="rId1" Type="http://schemas.openxmlformats.org/officeDocument/2006/relationships/slideLayout" Target="../slideLayouts/slideLayout41.xml"/><Relationship Id="rId4" Type="http://schemas.openxmlformats.org/officeDocument/2006/relationships/image" Target="../media/image4.png"/></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2.xml"/><Relationship Id="rId1" Type="http://schemas.openxmlformats.org/officeDocument/2006/relationships/slideLayout" Target="../slideLayouts/slideLayout42.xml"/><Relationship Id="rId4" Type="http://schemas.openxmlformats.org/officeDocument/2006/relationships/image" Target="../media/image4.png"/></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3.xml"/><Relationship Id="rId1" Type="http://schemas.openxmlformats.org/officeDocument/2006/relationships/slideLayout" Target="../slideLayouts/slideLayout43.xml"/><Relationship Id="rId4" Type="http://schemas.openxmlformats.org/officeDocument/2006/relationships/image" Target="../media/image4.png"/></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4.xml"/><Relationship Id="rId1" Type="http://schemas.openxmlformats.org/officeDocument/2006/relationships/slideLayout" Target="../slideLayouts/slideLayout44.xml"/><Relationship Id="rId4" Type="http://schemas.openxmlformats.org/officeDocument/2006/relationships/image" Target="../media/image4.png"/></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5.xml"/><Relationship Id="rId1" Type="http://schemas.openxmlformats.org/officeDocument/2006/relationships/slideLayout" Target="../slideLayouts/slideLayout45.xml"/><Relationship Id="rId4" Type="http://schemas.openxmlformats.org/officeDocument/2006/relationships/image" Target="../media/image4.png"/></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6.xml"/><Relationship Id="rId1" Type="http://schemas.openxmlformats.org/officeDocument/2006/relationships/slideLayout" Target="../slideLayouts/slideLayout46.xml"/><Relationship Id="rId4" Type="http://schemas.openxmlformats.org/officeDocument/2006/relationships/image" Target="../media/image4.png"/></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3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895EB-7241-4691-BCB6-F9FD652057E5}" type="datetime1">
              <a:rPr lang="ru-RU" smtClean="0"/>
              <a:pPr/>
              <a:t>19.03.2015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1D8C2-0E6A-47FF-BC39-36D2349CFDA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032831603"/>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650320975"/>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11607809"/>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3853990571"/>
      </p:ext>
    </p:extLst>
  </p:cSld>
  <p:clrMap bg1="lt1" tx1="dk1" bg2="lt2" tx2="dk2" accent1="accent1" accent2="accent2" accent3="accent3" accent4="accent4" accent5="accent5" accent6="accent6" hlink="hlink" folHlink="folHlink"/>
  <p:sldLayoutIdLst>
    <p:sldLayoutId id="2147483687"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537405403"/>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564438899"/>
      </p:ext>
    </p:extLst>
  </p:cSld>
  <p:clrMap bg1="lt1" tx1="dk1" bg2="lt2" tx2="dk2" accent1="accent1" accent2="accent2" accent3="accent3" accent4="accent4" accent5="accent5" accent6="accent6" hlink="hlink" folHlink="folHlink"/>
  <p:sldLayoutIdLst>
    <p:sldLayoutId id="2147483691"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1431235017"/>
      </p:ext>
    </p:extLst>
  </p:cSld>
  <p:clrMap bg1="lt1" tx1="dk1" bg2="lt2" tx2="dk2" accent1="accent1" accent2="accent2" accent3="accent3" accent4="accent4" accent5="accent5" accent6="accent6" hlink="hlink" folHlink="folHlink"/>
  <p:sldLayoutIdLst>
    <p:sldLayoutId id="2147483693"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3915436686"/>
      </p:ext>
    </p:extLst>
  </p:cSld>
  <p:clrMap bg1="lt1" tx1="dk1" bg2="lt2" tx2="dk2" accent1="accent1" accent2="accent2" accent3="accent3" accent4="accent4" accent5="accent5" accent6="accent6" hlink="hlink" folHlink="folHlink"/>
  <p:sldLayoutIdLst>
    <p:sldLayoutId id="2147483695"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1524297236"/>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573815821"/>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9750043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191864562"/>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322754666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2438068888"/>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58902333"/>
      </p:ext>
    </p:extLst>
  </p:cSld>
  <p:clrMap bg1="lt1" tx1="dk1" bg2="lt2" tx2="dk2" accent1="accent1" accent2="accent2" accent3="accent3" accent4="accent4" accent5="accent5" accent6="accent6" hlink="hlink" folHlink="folHlink"/>
  <p:sldLayoutIdLst>
    <p:sldLayoutId id="2147483707"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2360994864"/>
      </p:ext>
    </p:extLst>
  </p:cSld>
  <p:clrMap bg1="lt1" tx1="dk1" bg2="lt2" tx2="dk2" accent1="accent1" accent2="accent2" accent3="accent3" accent4="accent4" accent5="accent5" accent6="accent6" hlink="hlink" folHlink="folHlink"/>
  <p:sldLayoutIdLst>
    <p:sldLayoutId id="2147483709"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330394288"/>
      </p:ext>
    </p:extLst>
  </p:cSld>
  <p:clrMap bg1="lt1" tx1="dk1" bg2="lt2" tx2="dk2" accent1="accent1" accent2="accent2" accent3="accent3" accent4="accent4" accent5="accent5" accent6="accent6" hlink="hlink" folHlink="folHlink"/>
  <p:sldLayoutIdLst>
    <p:sldLayoutId id="2147483711"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873375358"/>
      </p:ext>
    </p:extLst>
  </p:cSld>
  <p:clrMap bg1="lt1" tx1="dk1" bg2="lt2" tx2="dk2" accent1="accent1" accent2="accent2" accent3="accent3" accent4="accent4" accent5="accent5" accent6="accent6" hlink="hlink" folHlink="folHlink"/>
  <p:sldLayoutIdLst>
    <p:sldLayoutId id="2147483713"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3521027431"/>
      </p:ext>
    </p:extLst>
  </p:cSld>
  <p:clrMap bg1="lt1" tx1="dk1" bg2="lt2" tx2="dk2" accent1="accent1" accent2="accent2" accent3="accent3" accent4="accent4" accent5="accent5" accent6="accent6" hlink="hlink" folHlink="folHlink"/>
  <p:sldLayoutIdLst>
    <p:sldLayoutId id="2147483715"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2598362085"/>
      </p:ext>
    </p:extLst>
  </p:cSld>
  <p:clrMap bg1="lt1" tx1="dk1" bg2="lt2" tx2="dk2" accent1="accent1" accent2="accent2" accent3="accent3" accent4="accent4" accent5="accent5" accent6="accent6" hlink="hlink" folHlink="folHlink"/>
  <p:sldLayoutIdLst>
    <p:sldLayoutId id="2147483717"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Прямоугольник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Прямоугольник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26F749C-B1A1-45F8-A011-94293A77177D}" type="datetimeFigureOut">
              <a:rPr lang="ru-RU" smtClean="0"/>
              <a:pPr/>
              <a:t>19.03.2015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Номер слайда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CE060169-AB29-42B5-81AA-6E35F93D9C2E}"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2770451444"/>
      </p:ext>
    </p:extLst>
  </p:cSld>
  <p:clrMap bg1="lt1" tx1="dk1" bg2="lt2" tx2="dk2" accent1="accent1" accent2="accent2" accent3="accent3" accent4="accent4" accent5="accent5" accent6="accent6" hlink="hlink" folHlink="folHlink"/>
  <p:sldLayoutIdLst>
    <p:sldLayoutId id="2147483719" r:id="rId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177644728"/>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Рисунок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87" y="0"/>
            <a:ext cx="9167364" cy="1297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Прямоугольник 10"/>
          <p:cNvGrpSpPr>
            <a:grpSpLocks/>
          </p:cNvGrpSpPr>
          <p:nvPr/>
        </p:nvGrpSpPr>
        <p:grpSpPr bwMode="auto">
          <a:xfrm>
            <a:off x="4062" y="6525344"/>
            <a:ext cx="9151415" cy="360040"/>
            <a:chOff x="-4" y="4109"/>
            <a:chExt cx="5768" cy="169"/>
          </a:xfrm>
          <a:gradFill flip="none" rotWithShape="1">
            <a:gsLst>
              <a:gs pos="0">
                <a:schemeClr val="bg1"/>
              </a:gs>
              <a:gs pos="50000">
                <a:srgbClr val="812B56"/>
              </a:gs>
              <a:gs pos="100000">
                <a:srgbClr val="63002F"/>
              </a:gs>
            </a:gsLst>
            <a:lin ang="0" scaled="1"/>
            <a:tileRect/>
          </a:gradFill>
        </p:grpSpPr>
        <p:pic>
          <p:nvPicPr>
            <p:cNvPr id="17" name="Прямоугольник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 y="4109"/>
              <a:ext cx="5768" cy="1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 name="Text Box 9"/>
            <p:cNvSpPr txBox="1">
              <a:spLocks noChangeArrowheads="1"/>
            </p:cNvSpPr>
            <p:nvPr/>
          </p:nvSpPr>
          <p:spPr bwMode="auto">
            <a:xfrm>
              <a:off x="0" y="4112"/>
              <a:ext cx="5760" cy="1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8961" tIns="0" rIns="562017" bIns="59481" anchor="ctr"/>
            <a:lstStyle>
              <a:lvl1pPr defTabSz="1187450" eaLnBrk="0" hangingPunct="0">
                <a:defRPr sz="1900">
                  <a:solidFill>
                    <a:schemeClr val="tx1"/>
                  </a:solidFill>
                  <a:latin typeface="Arial" charset="0"/>
                </a:defRPr>
              </a:lvl1pPr>
              <a:lvl2pPr marL="742950" indent="-285750" defTabSz="1187450" eaLnBrk="0" hangingPunct="0">
                <a:defRPr sz="1900">
                  <a:solidFill>
                    <a:schemeClr val="tx1"/>
                  </a:solidFill>
                  <a:latin typeface="Arial" charset="0"/>
                </a:defRPr>
              </a:lvl2pPr>
              <a:lvl3pPr marL="1143000" indent="-228600" defTabSz="1187450" eaLnBrk="0" hangingPunct="0">
                <a:defRPr sz="1900">
                  <a:solidFill>
                    <a:schemeClr val="tx1"/>
                  </a:solidFill>
                  <a:latin typeface="Arial" charset="0"/>
                </a:defRPr>
              </a:lvl3pPr>
              <a:lvl4pPr marL="1600200" indent="-228600" defTabSz="1187450" eaLnBrk="0" hangingPunct="0">
                <a:defRPr sz="1900">
                  <a:solidFill>
                    <a:schemeClr val="tx1"/>
                  </a:solidFill>
                  <a:latin typeface="Arial" charset="0"/>
                </a:defRPr>
              </a:lvl4pPr>
              <a:lvl5pPr marL="2057400" indent="-228600" defTabSz="1187450" eaLnBrk="0" hangingPunct="0">
                <a:defRPr sz="1900">
                  <a:solidFill>
                    <a:schemeClr val="tx1"/>
                  </a:solidFill>
                  <a:latin typeface="Arial" charset="0"/>
                </a:defRPr>
              </a:lvl5pPr>
              <a:lvl6pPr marL="2514600" indent="-228600" defTabSz="1187450" eaLnBrk="0" fontAlgn="base" hangingPunct="0">
                <a:spcBef>
                  <a:spcPct val="0"/>
                </a:spcBef>
                <a:spcAft>
                  <a:spcPct val="0"/>
                </a:spcAft>
                <a:defRPr sz="1900">
                  <a:solidFill>
                    <a:schemeClr val="tx1"/>
                  </a:solidFill>
                  <a:latin typeface="Arial" charset="0"/>
                </a:defRPr>
              </a:lvl6pPr>
              <a:lvl7pPr marL="2971800" indent="-228600" defTabSz="1187450" eaLnBrk="0" fontAlgn="base" hangingPunct="0">
                <a:spcBef>
                  <a:spcPct val="0"/>
                </a:spcBef>
                <a:spcAft>
                  <a:spcPct val="0"/>
                </a:spcAft>
                <a:defRPr sz="1900">
                  <a:solidFill>
                    <a:schemeClr val="tx1"/>
                  </a:solidFill>
                  <a:latin typeface="Arial" charset="0"/>
                </a:defRPr>
              </a:lvl7pPr>
              <a:lvl8pPr marL="3429000" indent="-228600" defTabSz="1187450" eaLnBrk="0" fontAlgn="base" hangingPunct="0">
                <a:spcBef>
                  <a:spcPct val="0"/>
                </a:spcBef>
                <a:spcAft>
                  <a:spcPct val="0"/>
                </a:spcAft>
                <a:defRPr sz="1900">
                  <a:solidFill>
                    <a:schemeClr val="tx1"/>
                  </a:solidFill>
                  <a:latin typeface="Arial" charset="0"/>
                </a:defRPr>
              </a:lvl8pPr>
              <a:lvl9pPr marL="3886200" indent="-228600" defTabSz="1187450" eaLnBrk="0" fontAlgn="base" hangingPunct="0">
                <a:spcBef>
                  <a:spcPct val="0"/>
                </a:spcBef>
                <a:spcAft>
                  <a:spcPct val="0"/>
                </a:spcAft>
                <a:defRPr sz="1900">
                  <a:solidFill>
                    <a:schemeClr val="tx1"/>
                  </a:solidFill>
                  <a:latin typeface="Arial" charset="0"/>
                </a:defRPr>
              </a:lvl9pPr>
            </a:lstStyle>
            <a:p>
              <a:pPr algn="r" eaLnBrk="1" hangingPunct="1">
                <a:defRPr/>
              </a:pPr>
              <a:r>
                <a:rPr lang="ru-RU" sz="2400" dirty="0" smtClean="0">
                  <a:solidFill>
                    <a:prstClr val="white"/>
                  </a:solidFill>
                  <a:latin typeface="Times New Roman" pitchFamily="18" charset="0"/>
                  <a:cs typeface="Times New Roman" pitchFamily="18" charset="0"/>
                </a:rPr>
                <a:t>                   </a:t>
              </a:r>
              <a:r>
                <a:rPr lang="en-US" sz="2000" b="1" dirty="0" smtClean="0">
                  <a:solidFill>
                    <a:prstClr val="white"/>
                  </a:solidFill>
                  <a:latin typeface="Calibri"/>
                  <a:cs typeface="Times New Roman" pitchFamily="18" charset="0"/>
                </a:rPr>
                <a:t>www.solid-mn.ru</a:t>
              </a:r>
              <a:endParaRPr lang="ru-RU" sz="2000" b="1" dirty="0" smtClean="0">
                <a:solidFill>
                  <a:prstClr val="white"/>
                </a:solidFill>
                <a:latin typeface="Calibri"/>
                <a:cs typeface="Times New Roman" pitchFamily="18" charset="0"/>
              </a:endParaRPr>
            </a:p>
          </p:txBody>
        </p:sp>
      </p:grpSp>
      <p:sp>
        <p:nvSpPr>
          <p:cNvPr id="2" name="Заголовок 1"/>
          <p:cNvSpPr>
            <a:spLocks noGrp="1"/>
          </p:cNvSpPr>
          <p:nvPr>
            <p:ph type="title"/>
          </p:nvPr>
        </p:nvSpPr>
        <p:spPr>
          <a:xfrm>
            <a:off x="827584" y="188640"/>
            <a:ext cx="8064896" cy="72008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xmlns="" val="2389134732"/>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Рисунок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87" y="0"/>
            <a:ext cx="9167364" cy="1297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Прямоугольник 10"/>
          <p:cNvGrpSpPr>
            <a:grpSpLocks/>
          </p:cNvGrpSpPr>
          <p:nvPr/>
        </p:nvGrpSpPr>
        <p:grpSpPr bwMode="auto">
          <a:xfrm>
            <a:off x="4062" y="6525344"/>
            <a:ext cx="9151415" cy="360040"/>
            <a:chOff x="-4" y="4109"/>
            <a:chExt cx="5768" cy="169"/>
          </a:xfrm>
          <a:gradFill flip="none" rotWithShape="1">
            <a:gsLst>
              <a:gs pos="0">
                <a:schemeClr val="bg1"/>
              </a:gs>
              <a:gs pos="50000">
                <a:srgbClr val="812B56"/>
              </a:gs>
              <a:gs pos="100000">
                <a:srgbClr val="63002F"/>
              </a:gs>
            </a:gsLst>
            <a:lin ang="0" scaled="1"/>
            <a:tileRect/>
          </a:gradFill>
        </p:grpSpPr>
        <p:pic>
          <p:nvPicPr>
            <p:cNvPr id="17" name="Прямоугольник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 y="4109"/>
              <a:ext cx="5768" cy="1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 name="Text Box 9"/>
            <p:cNvSpPr txBox="1">
              <a:spLocks noChangeArrowheads="1"/>
            </p:cNvSpPr>
            <p:nvPr/>
          </p:nvSpPr>
          <p:spPr bwMode="auto">
            <a:xfrm>
              <a:off x="0" y="4112"/>
              <a:ext cx="5760" cy="1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8961" tIns="0" rIns="562017" bIns="59481" anchor="ctr"/>
            <a:lstStyle>
              <a:lvl1pPr defTabSz="1187450" eaLnBrk="0" hangingPunct="0">
                <a:defRPr sz="1900">
                  <a:solidFill>
                    <a:schemeClr val="tx1"/>
                  </a:solidFill>
                  <a:latin typeface="Arial" charset="0"/>
                </a:defRPr>
              </a:lvl1pPr>
              <a:lvl2pPr marL="742950" indent="-285750" defTabSz="1187450" eaLnBrk="0" hangingPunct="0">
                <a:defRPr sz="1900">
                  <a:solidFill>
                    <a:schemeClr val="tx1"/>
                  </a:solidFill>
                  <a:latin typeface="Arial" charset="0"/>
                </a:defRPr>
              </a:lvl2pPr>
              <a:lvl3pPr marL="1143000" indent="-228600" defTabSz="1187450" eaLnBrk="0" hangingPunct="0">
                <a:defRPr sz="1900">
                  <a:solidFill>
                    <a:schemeClr val="tx1"/>
                  </a:solidFill>
                  <a:latin typeface="Arial" charset="0"/>
                </a:defRPr>
              </a:lvl3pPr>
              <a:lvl4pPr marL="1600200" indent="-228600" defTabSz="1187450" eaLnBrk="0" hangingPunct="0">
                <a:defRPr sz="1900">
                  <a:solidFill>
                    <a:schemeClr val="tx1"/>
                  </a:solidFill>
                  <a:latin typeface="Arial" charset="0"/>
                </a:defRPr>
              </a:lvl4pPr>
              <a:lvl5pPr marL="2057400" indent="-228600" defTabSz="1187450" eaLnBrk="0" hangingPunct="0">
                <a:defRPr sz="1900">
                  <a:solidFill>
                    <a:schemeClr val="tx1"/>
                  </a:solidFill>
                  <a:latin typeface="Arial" charset="0"/>
                </a:defRPr>
              </a:lvl5pPr>
              <a:lvl6pPr marL="2514600" indent="-228600" defTabSz="1187450" eaLnBrk="0" fontAlgn="base" hangingPunct="0">
                <a:spcBef>
                  <a:spcPct val="0"/>
                </a:spcBef>
                <a:spcAft>
                  <a:spcPct val="0"/>
                </a:spcAft>
                <a:defRPr sz="1900">
                  <a:solidFill>
                    <a:schemeClr val="tx1"/>
                  </a:solidFill>
                  <a:latin typeface="Arial" charset="0"/>
                </a:defRPr>
              </a:lvl6pPr>
              <a:lvl7pPr marL="2971800" indent="-228600" defTabSz="1187450" eaLnBrk="0" fontAlgn="base" hangingPunct="0">
                <a:spcBef>
                  <a:spcPct val="0"/>
                </a:spcBef>
                <a:spcAft>
                  <a:spcPct val="0"/>
                </a:spcAft>
                <a:defRPr sz="1900">
                  <a:solidFill>
                    <a:schemeClr val="tx1"/>
                  </a:solidFill>
                  <a:latin typeface="Arial" charset="0"/>
                </a:defRPr>
              </a:lvl7pPr>
              <a:lvl8pPr marL="3429000" indent="-228600" defTabSz="1187450" eaLnBrk="0" fontAlgn="base" hangingPunct="0">
                <a:spcBef>
                  <a:spcPct val="0"/>
                </a:spcBef>
                <a:spcAft>
                  <a:spcPct val="0"/>
                </a:spcAft>
                <a:defRPr sz="1900">
                  <a:solidFill>
                    <a:schemeClr val="tx1"/>
                  </a:solidFill>
                  <a:latin typeface="Arial" charset="0"/>
                </a:defRPr>
              </a:lvl8pPr>
              <a:lvl9pPr marL="3886200" indent="-228600" defTabSz="1187450" eaLnBrk="0" fontAlgn="base" hangingPunct="0">
                <a:spcBef>
                  <a:spcPct val="0"/>
                </a:spcBef>
                <a:spcAft>
                  <a:spcPct val="0"/>
                </a:spcAft>
                <a:defRPr sz="1900">
                  <a:solidFill>
                    <a:schemeClr val="tx1"/>
                  </a:solidFill>
                  <a:latin typeface="Arial" charset="0"/>
                </a:defRPr>
              </a:lvl9pPr>
            </a:lstStyle>
            <a:p>
              <a:pPr algn="r" eaLnBrk="1" hangingPunct="1">
                <a:defRPr/>
              </a:pPr>
              <a:r>
                <a:rPr lang="ru-RU" sz="2400" dirty="0" smtClean="0">
                  <a:solidFill>
                    <a:prstClr val="white"/>
                  </a:solidFill>
                  <a:latin typeface="Times New Roman" pitchFamily="18" charset="0"/>
                  <a:cs typeface="Times New Roman" pitchFamily="18" charset="0"/>
                </a:rPr>
                <a:t>                   </a:t>
              </a:r>
              <a:r>
                <a:rPr lang="en-US" sz="2000" b="1" dirty="0" smtClean="0">
                  <a:solidFill>
                    <a:prstClr val="white"/>
                  </a:solidFill>
                  <a:latin typeface="Calibri"/>
                  <a:cs typeface="Times New Roman" pitchFamily="18" charset="0"/>
                </a:rPr>
                <a:t>www.solid-mn.ru</a:t>
              </a:r>
              <a:endParaRPr lang="ru-RU" sz="2000" b="1" dirty="0" smtClean="0">
                <a:solidFill>
                  <a:prstClr val="white"/>
                </a:solidFill>
                <a:latin typeface="Calibri"/>
                <a:cs typeface="Times New Roman" pitchFamily="18" charset="0"/>
              </a:endParaRPr>
            </a:p>
          </p:txBody>
        </p:sp>
      </p:grpSp>
      <p:sp>
        <p:nvSpPr>
          <p:cNvPr id="2" name="Заголовок 1"/>
          <p:cNvSpPr>
            <a:spLocks noGrp="1"/>
          </p:cNvSpPr>
          <p:nvPr>
            <p:ph type="title"/>
          </p:nvPr>
        </p:nvSpPr>
        <p:spPr>
          <a:xfrm>
            <a:off x="827584" y="188640"/>
            <a:ext cx="8064896" cy="72008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xmlns="" val="1565973265"/>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Рисунок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87" y="0"/>
            <a:ext cx="9167364" cy="1297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Прямоугольник 10"/>
          <p:cNvGrpSpPr>
            <a:grpSpLocks/>
          </p:cNvGrpSpPr>
          <p:nvPr/>
        </p:nvGrpSpPr>
        <p:grpSpPr bwMode="auto">
          <a:xfrm>
            <a:off x="4062" y="6525344"/>
            <a:ext cx="9151415" cy="360040"/>
            <a:chOff x="-4" y="4109"/>
            <a:chExt cx="5768" cy="169"/>
          </a:xfrm>
          <a:gradFill flip="none" rotWithShape="1">
            <a:gsLst>
              <a:gs pos="0">
                <a:schemeClr val="bg1"/>
              </a:gs>
              <a:gs pos="50000">
                <a:srgbClr val="812B56"/>
              </a:gs>
              <a:gs pos="100000">
                <a:srgbClr val="63002F"/>
              </a:gs>
            </a:gsLst>
            <a:lin ang="0" scaled="1"/>
            <a:tileRect/>
          </a:gradFill>
        </p:grpSpPr>
        <p:pic>
          <p:nvPicPr>
            <p:cNvPr id="17" name="Прямоугольник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 y="4109"/>
              <a:ext cx="5768" cy="1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 name="Text Box 9"/>
            <p:cNvSpPr txBox="1">
              <a:spLocks noChangeArrowheads="1"/>
            </p:cNvSpPr>
            <p:nvPr/>
          </p:nvSpPr>
          <p:spPr bwMode="auto">
            <a:xfrm>
              <a:off x="0" y="4112"/>
              <a:ext cx="5760" cy="1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8961" tIns="0" rIns="562017" bIns="59481" anchor="ctr"/>
            <a:lstStyle>
              <a:lvl1pPr defTabSz="1187450" eaLnBrk="0" hangingPunct="0">
                <a:defRPr sz="1900">
                  <a:solidFill>
                    <a:schemeClr val="tx1"/>
                  </a:solidFill>
                  <a:latin typeface="Arial" charset="0"/>
                </a:defRPr>
              </a:lvl1pPr>
              <a:lvl2pPr marL="742950" indent="-285750" defTabSz="1187450" eaLnBrk="0" hangingPunct="0">
                <a:defRPr sz="1900">
                  <a:solidFill>
                    <a:schemeClr val="tx1"/>
                  </a:solidFill>
                  <a:latin typeface="Arial" charset="0"/>
                </a:defRPr>
              </a:lvl2pPr>
              <a:lvl3pPr marL="1143000" indent="-228600" defTabSz="1187450" eaLnBrk="0" hangingPunct="0">
                <a:defRPr sz="1900">
                  <a:solidFill>
                    <a:schemeClr val="tx1"/>
                  </a:solidFill>
                  <a:latin typeface="Arial" charset="0"/>
                </a:defRPr>
              </a:lvl3pPr>
              <a:lvl4pPr marL="1600200" indent="-228600" defTabSz="1187450" eaLnBrk="0" hangingPunct="0">
                <a:defRPr sz="1900">
                  <a:solidFill>
                    <a:schemeClr val="tx1"/>
                  </a:solidFill>
                  <a:latin typeface="Arial" charset="0"/>
                </a:defRPr>
              </a:lvl4pPr>
              <a:lvl5pPr marL="2057400" indent="-228600" defTabSz="1187450" eaLnBrk="0" hangingPunct="0">
                <a:defRPr sz="1900">
                  <a:solidFill>
                    <a:schemeClr val="tx1"/>
                  </a:solidFill>
                  <a:latin typeface="Arial" charset="0"/>
                </a:defRPr>
              </a:lvl5pPr>
              <a:lvl6pPr marL="2514600" indent="-228600" defTabSz="1187450" eaLnBrk="0" fontAlgn="base" hangingPunct="0">
                <a:spcBef>
                  <a:spcPct val="0"/>
                </a:spcBef>
                <a:spcAft>
                  <a:spcPct val="0"/>
                </a:spcAft>
                <a:defRPr sz="1900">
                  <a:solidFill>
                    <a:schemeClr val="tx1"/>
                  </a:solidFill>
                  <a:latin typeface="Arial" charset="0"/>
                </a:defRPr>
              </a:lvl6pPr>
              <a:lvl7pPr marL="2971800" indent="-228600" defTabSz="1187450" eaLnBrk="0" fontAlgn="base" hangingPunct="0">
                <a:spcBef>
                  <a:spcPct val="0"/>
                </a:spcBef>
                <a:spcAft>
                  <a:spcPct val="0"/>
                </a:spcAft>
                <a:defRPr sz="1900">
                  <a:solidFill>
                    <a:schemeClr val="tx1"/>
                  </a:solidFill>
                  <a:latin typeface="Arial" charset="0"/>
                </a:defRPr>
              </a:lvl7pPr>
              <a:lvl8pPr marL="3429000" indent="-228600" defTabSz="1187450" eaLnBrk="0" fontAlgn="base" hangingPunct="0">
                <a:spcBef>
                  <a:spcPct val="0"/>
                </a:spcBef>
                <a:spcAft>
                  <a:spcPct val="0"/>
                </a:spcAft>
                <a:defRPr sz="1900">
                  <a:solidFill>
                    <a:schemeClr val="tx1"/>
                  </a:solidFill>
                  <a:latin typeface="Arial" charset="0"/>
                </a:defRPr>
              </a:lvl8pPr>
              <a:lvl9pPr marL="3886200" indent="-228600" defTabSz="1187450" eaLnBrk="0" fontAlgn="base" hangingPunct="0">
                <a:spcBef>
                  <a:spcPct val="0"/>
                </a:spcBef>
                <a:spcAft>
                  <a:spcPct val="0"/>
                </a:spcAft>
                <a:defRPr sz="1900">
                  <a:solidFill>
                    <a:schemeClr val="tx1"/>
                  </a:solidFill>
                  <a:latin typeface="Arial" charset="0"/>
                </a:defRPr>
              </a:lvl9pPr>
            </a:lstStyle>
            <a:p>
              <a:pPr algn="r" eaLnBrk="1" hangingPunct="1">
                <a:defRPr/>
              </a:pPr>
              <a:r>
                <a:rPr lang="ru-RU" sz="2400" dirty="0" smtClean="0">
                  <a:solidFill>
                    <a:prstClr val="white"/>
                  </a:solidFill>
                  <a:latin typeface="Times New Roman" pitchFamily="18" charset="0"/>
                  <a:cs typeface="Times New Roman" pitchFamily="18" charset="0"/>
                </a:rPr>
                <a:t>                   </a:t>
              </a:r>
              <a:r>
                <a:rPr lang="en-US" sz="2000" b="1" dirty="0" smtClean="0">
                  <a:solidFill>
                    <a:prstClr val="white"/>
                  </a:solidFill>
                  <a:latin typeface="Calibri"/>
                  <a:cs typeface="Times New Roman" pitchFamily="18" charset="0"/>
                </a:rPr>
                <a:t>www.solid-mn.ru</a:t>
              </a:r>
              <a:endParaRPr lang="ru-RU" sz="2000" b="1" dirty="0" smtClean="0">
                <a:solidFill>
                  <a:prstClr val="white"/>
                </a:solidFill>
                <a:latin typeface="Calibri"/>
                <a:cs typeface="Times New Roman" pitchFamily="18" charset="0"/>
              </a:endParaRPr>
            </a:p>
          </p:txBody>
        </p:sp>
      </p:grpSp>
      <p:sp>
        <p:nvSpPr>
          <p:cNvPr id="2" name="Заголовок 1"/>
          <p:cNvSpPr>
            <a:spLocks noGrp="1"/>
          </p:cNvSpPr>
          <p:nvPr>
            <p:ph type="title"/>
          </p:nvPr>
        </p:nvSpPr>
        <p:spPr>
          <a:xfrm>
            <a:off x="827584" y="188640"/>
            <a:ext cx="8064896" cy="72008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xmlns="" val="1384804373"/>
      </p:ext>
    </p:extLst>
  </p:cSld>
  <p:clrMap bg1="lt1" tx1="dk1" bg2="lt2" tx2="dk2" accent1="accent1" accent2="accent2" accent3="accent3" accent4="accent4" accent5="accent5" accent6="accent6" hlink="hlink" folHlink="folHlink"/>
  <p:sldLayoutIdLst>
    <p:sldLayoutId id="214748372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Рисунок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87" y="0"/>
            <a:ext cx="9167364" cy="1297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Прямоугольник 10"/>
          <p:cNvGrpSpPr>
            <a:grpSpLocks/>
          </p:cNvGrpSpPr>
          <p:nvPr/>
        </p:nvGrpSpPr>
        <p:grpSpPr bwMode="auto">
          <a:xfrm>
            <a:off x="4062" y="6525344"/>
            <a:ext cx="9151415" cy="360040"/>
            <a:chOff x="-4" y="4109"/>
            <a:chExt cx="5768" cy="169"/>
          </a:xfrm>
          <a:gradFill flip="none" rotWithShape="1">
            <a:gsLst>
              <a:gs pos="0">
                <a:schemeClr val="bg1"/>
              </a:gs>
              <a:gs pos="50000">
                <a:srgbClr val="812B56"/>
              </a:gs>
              <a:gs pos="100000">
                <a:srgbClr val="63002F"/>
              </a:gs>
            </a:gsLst>
            <a:lin ang="0" scaled="1"/>
            <a:tileRect/>
          </a:gradFill>
        </p:grpSpPr>
        <p:pic>
          <p:nvPicPr>
            <p:cNvPr id="17" name="Прямоугольник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 y="4109"/>
              <a:ext cx="5768" cy="1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 name="Text Box 9"/>
            <p:cNvSpPr txBox="1">
              <a:spLocks noChangeArrowheads="1"/>
            </p:cNvSpPr>
            <p:nvPr/>
          </p:nvSpPr>
          <p:spPr bwMode="auto">
            <a:xfrm>
              <a:off x="0" y="4112"/>
              <a:ext cx="5760" cy="1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8961" tIns="0" rIns="562017" bIns="59481" anchor="ctr"/>
            <a:lstStyle>
              <a:lvl1pPr defTabSz="1187450" eaLnBrk="0" hangingPunct="0">
                <a:defRPr sz="1900">
                  <a:solidFill>
                    <a:schemeClr val="tx1"/>
                  </a:solidFill>
                  <a:latin typeface="Arial" charset="0"/>
                </a:defRPr>
              </a:lvl1pPr>
              <a:lvl2pPr marL="742950" indent="-285750" defTabSz="1187450" eaLnBrk="0" hangingPunct="0">
                <a:defRPr sz="1900">
                  <a:solidFill>
                    <a:schemeClr val="tx1"/>
                  </a:solidFill>
                  <a:latin typeface="Arial" charset="0"/>
                </a:defRPr>
              </a:lvl2pPr>
              <a:lvl3pPr marL="1143000" indent="-228600" defTabSz="1187450" eaLnBrk="0" hangingPunct="0">
                <a:defRPr sz="1900">
                  <a:solidFill>
                    <a:schemeClr val="tx1"/>
                  </a:solidFill>
                  <a:latin typeface="Arial" charset="0"/>
                </a:defRPr>
              </a:lvl3pPr>
              <a:lvl4pPr marL="1600200" indent="-228600" defTabSz="1187450" eaLnBrk="0" hangingPunct="0">
                <a:defRPr sz="1900">
                  <a:solidFill>
                    <a:schemeClr val="tx1"/>
                  </a:solidFill>
                  <a:latin typeface="Arial" charset="0"/>
                </a:defRPr>
              </a:lvl4pPr>
              <a:lvl5pPr marL="2057400" indent="-228600" defTabSz="1187450" eaLnBrk="0" hangingPunct="0">
                <a:defRPr sz="1900">
                  <a:solidFill>
                    <a:schemeClr val="tx1"/>
                  </a:solidFill>
                  <a:latin typeface="Arial" charset="0"/>
                </a:defRPr>
              </a:lvl5pPr>
              <a:lvl6pPr marL="2514600" indent="-228600" defTabSz="1187450" eaLnBrk="0" fontAlgn="base" hangingPunct="0">
                <a:spcBef>
                  <a:spcPct val="0"/>
                </a:spcBef>
                <a:spcAft>
                  <a:spcPct val="0"/>
                </a:spcAft>
                <a:defRPr sz="1900">
                  <a:solidFill>
                    <a:schemeClr val="tx1"/>
                  </a:solidFill>
                  <a:latin typeface="Arial" charset="0"/>
                </a:defRPr>
              </a:lvl6pPr>
              <a:lvl7pPr marL="2971800" indent="-228600" defTabSz="1187450" eaLnBrk="0" fontAlgn="base" hangingPunct="0">
                <a:spcBef>
                  <a:spcPct val="0"/>
                </a:spcBef>
                <a:spcAft>
                  <a:spcPct val="0"/>
                </a:spcAft>
                <a:defRPr sz="1900">
                  <a:solidFill>
                    <a:schemeClr val="tx1"/>
                  </a:solidFill>
                  <a:latin typeface="Arial" charset="0"/>
                </a:defRPr>
              </a:lvl7pPr>
              <a:lvl8pPr marL="3429000" indent="-228600" defTabSz="1187450" eaLnBrk="0" fontAlgn="base" hangingPunct="0">
                <a:spcBef>
                  <a:spcPct val="0"/>
                </a:spcBef>
                <a:spcAft>
                  <a:spcPct val="0"/>
                </a:spcAft>
                <a:defRPr sz="1900">
                  <a:solidFill>
                    <a:schemeClr val="tx1"/>
                  </a:solidFill>
                  <a:latin typeface="Arial" charset="0"/>
                </a:defRPr>
              </a:lvl8pPr>
              <a:lvl9pPr marL="3886200" indent="-228600" defTabSz="1187450" eaLnBrk="0" fontAlgn="base" hangingPunct="0">
                <a:spcBef>
                  <a:spcPct val="0"/>
                </a:spcBef>
                <a:spcAft>
                  <a:spcPct val="0"/>
                </a:spcAft>
                <a:defRPr sz="1900">
                  <a:solidFill>
                    <a:schemeClr val="tx1"/>
                  </a:solidFill>
                  <a:latin typeface="Arial" charset="0"/>
                </a:defRPr>
              </a:lvl9pPr>
            </a:lstStyle>
            <a:p>
              <a:pPr algn="r" eaLnBrk="1" hangingPunct="1">
                <a:defRPr/>
              </a:pPr>
              <a:r>
                <a:rPr lang="ru-RU" sz="2400" dirty="0" smtClean="0">
                  <a:solidFill>
                    <a:prstClr val="white"/>
                  </a:solidFill>
                  <a:latin typeface="Times New Roman" pitchFamily="18" charset="0"/>
                  <a:cs typeface="Times New Roman" pitchFamily="18" charset="0"/>
                </a:rPr>
                <a:t>                   </a:t>
              </a:r>
              <a:r>
                <a:rPr lang="en-US" sz="2000" b="1" dirty="0" smtClean="0">
                  <a:solidFill>
                    <a:prstClr val="white"/>
                  </a:solidFill>
                  <a:latin typeface="Calibri"/>
                  <a:cs typeface="Times New Roman" pitchFamily="18" charset="0"/>
                </a:rPr>
                <a:t>www.solid-mn.ru</a:t>
              </a:r>
              <a:endParaRPr lang="ru-RU" sz="2000" b="1" dirty="0" smtClean="0">
                <a:solidFill>
                  <a:prstClr val="white"/>
                </a:solidFill>
                <a:latin typeface="Calibri"/>
                <a:cs typeface="Times New Roman" pitchFamily="18" charset="0"/>
              </a:endParaRPr>
            </a:p>
          </p:txBody>
        </p:sp>
      </p:grpSp>
      <p:sp>
        <p:nvSpPr>
          <p:cNvPr id="2" name="Заголовок 1"/>
          <p:cNvSpPr>
            <a:spLocks noGrp="1"/>
          </p:cNvSpPr>
          <p:nvPr>
            <p:ph type="title"/>
          </p:nvPr>
        </p:nvSpPr>
        <p:spPr>
          <a:xfrm>
            <a:off x="827584" y="188640"/>
            <a:ext cx="8064896" cy="72008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xmlns="" val="2782948542"/>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Рисунок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87" y="0"/>
            <a:ext cx="9167364" cy="1297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Прямоугольник 10"/>
          <p:cNvGrpSpPr>
            <a:grpSpLocks/>
          </p:cNvGrpSpPr>
          <p:nvPr/>
        </p:nvGrpSpPr>
        <p:grpSpPr bwMode="auto">
          <a:xfrm>
            <a:off x="4062" y="6525344"/>
            <a:ext cx="9151415" cy="360040"/>
            <a:chOff x="-4" y="4109"/>
            <a:chExt cx="5768" cy="169"/>
          </a:xfrm>
          <a:gradFill flip="none" rotWithShape="1">
            <a:gsLst>
              <a:gs pos="0">
                <a:schemeClr val="bg1"/>
              </a:gs>
              <a:gs pos="50000">
                <a:srgbClr val="812B56"/>
              </a:gs>
              <a:gs pos="100000">
                <a:srgbClr val="63002F"/>
              </a:gs>
            </a:gsLst>
            <a:lin ang="0" scaled="1"/>
            <a:tileRect/>
          </a:gradFill>
        </p:grpSpPr>
        <p:pic>
          <p:nvPicPr>
            <p:cNvPr id="17" name="Прямоугольник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 y="4109"/>
              <a:ext cx="5768" cy="1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 name="Text Box 9"/>
            <p:cNvSpPr txBox="1">
              <a:spLocks noChangeArrowheads="1"/>
            </p:cNvSpPr>
            <p:nvPr/>
          </p:nvSpPr>
          <p:spPr bwMode="auto">
            <a:xfrm>
              <a:off x="0" y="4112"/>
              <a:ext cx="5760" cy="1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8961" tIns="0" rIns="562017" bIns="59481" anchor="ctr"/>
            <a:lstStyle>
              <a:lvl1pPr defTabSz="1187450" eaLnBrk="0" hangingPunct="0">
                <a:defRPr sz="1900">
                  <a:solidFill>
                    <a:schemeClr val="tx1"/>
                  </a:solidFill>
                  <a:latin typeface="Arial" charset="0"/>
                </a:defRPr>
              </a:lvl1pPr>
              <a:lvl2pPr marL="742950" indent="-285750" defTabSz="1187450" eaLnBrk="0" hangingPunct="0">
                <a:defRPr sz="1900">
                  <a:solidFill>
                    <a:schemeClr val="tx1"/>
                  </a:solidFill>
                  <a:latin typeface="Arial" charset="0"/>
                </a:defRPr>
              </a:lvl2pPr>
              <a:lvl3pPr marL="1143000" indent="-228600" defTabSz="1187450" eaLnBrk="0" hangingPunct="0">
                <a:defRPr sz="1900">
                  <a:solidFill>
                    <a:schemeClr val="tx1"/>
                  </a:solidFill>
                  <a:latin typeface="Arial" charset="0"/>
                </a:defRPr>
              </a:lvl3pPr>
              <a:lvl4pPr marL="1600200" indent="-228600" defTabSz="1187450" eaLnBrk="0" hangingPunct="0">
                <a:defRPr sz="1900">
                  <a:solidFill>
                    <a:schemeClr val="tx1"/>
                  </a:solidFill>
                  <a:latin typeface="Arial" charset="0"/>
                </a:defRPr>
              </a:lvl4pPr>
              <a:lvl5pPr marL="2057400" indent="-228600" defTabSz="1187450" eaLnBrk="0" hangingPunct="0">
                <a:defRPr sz="1900">
                  <a:solidFill>
                    <a:schemeClr val="tx1"/>
                  </a:solidFill>
                  <a:latin typeface="Arial" charset="0"/>
                </a:defRPr>
              </a:lvl5pPr>
              <a:lvl6pPr marL="2514600" indent="-228600" defTabSz="1187450" eaLnBrk="0" fontAlgn="base" hangingPunct="0">
                <a:spcBef>
                  <a:spcPct val="0"/>
                </a:spcBef>
                <a:spcAft>
                  <a:spcPct val="0"/>
                </a:spcAft>
                <a:defRPr sz="1900">
                  <a:solidFill>
                    <a:schemeClr val="tx1"/>
                  </a:solidFill>
                  <a:latin typeface="Arial" charset="0"/>
                </a:defRPr>
              </a:lvl6pPr>
              <a:lvl7pPr marL="2971800" indent="-228600" defTabSz="1187450" eaLnBrk="0" fontAlgn="base" hangingPunct="0">
                <a:spcBef>
                  <a:spcPct val="0"/>
                </a:spcBef>
                <a:spcAft>
                  <a:spcPct val="0"/>
                </a:spcAft>
                <a:defRPr sz="1900">
                  <a:solidFill>
                    <a:schemeClr val="tx1"/>
                  </a:solidFill>
                  <a:latin typeface="Arial" charset="0"/>
                </a:defRPr>
              </a:lvl7pPr>
              <a:lvl8pPr marL="3429000" indent="-228600" defTabSz="1187450" eaLnBrk="0" fontAlgn="base" hangingPunct="0">
                <a:spcBef>
                  <a:spcPct val="0"/>
                </a:spcBef>
                <a:spcAft>
                  <a:spcPct val="0"/>
                </a:spcAft>
                <a:defRPr sz="1900">
                  <a:solidFill>
                    <a:schemeClr val="tx1"/>
                  </a:solidFill>
                  <a:latin typeface="Arial" charset="0"/>
                </a:defRPr>
              </a:lvl8pPr>
              <a:lvl9pPr marL="3886200" indent="-228600" defTabSz="1187450" eaLnBrk="0" fontAlgn="base" hangingPunct="0">
                <a:spcBef>
                  <a:spcPct val="0"/>
                </a:spcBef>
                <a:spcAft>
                  <a:spcPct val="0"/>
                </a:spcAft>
                <a:defRPr sz="1900">
                  <a:solidFill>
                    <a:schemeClr val="tx1"/>
                  </a:solidFill>
                  <a:latin typeface="Arial" charset="0"/>
                </a:defRPr>
              </a:lvl9pPr>
            </a:lstStyle>
            <a:p>
              <a:pPr algn="r" eaLnBrk="1" hangingPunct="1">
                <a:defRPr/>
              </a:pPr>
              <a:r>
                <a:rPr lang="ru-RU" sz="2400" dirty="0" smtClean="0">
                  <a:solidFill>
                    <a:prstClr val="white"/>
                  </a:solidFill>
                  <a:latin typeface="Times New Roman" pitchFamily="18" charset="0"/>
                  <a:cs typeface="Times New Roman" pitchFamily="18" charset="0"/>
                </a:rPr>
                <a:t>                   </a:t>
              </a:r>
              <a:r>
                <a:rPr lang="en-US" sz="2000" b="1" dirty="0" smtClean="0">
                  <a:solidFill>
                    <a:prstClr val="white"/>
                  </a:solidFill>
                  <a:latin typeface="Calibri"/>
                  <a:cs typeface="Times New Roman" pitchFamily="18" charset="0"/>
                </a:rPr>
                <a:t>www.solid-mn.ru</a:t>
              </a:r>
              <a:endParaRPr lang="ru-RU" sz="2000" b="1" dirty="0" smtClean="0">
                <a:solidFill>
                  <a:prstClr val="white"/>
                </a:solidFill>
                <a:latin typeface="Calibri"/>
                <a:cs typeface="Times New Roman" pitchFamily="18" charset="0"/>
              </a:endParaRPr>
            </a:p>
          </p:txBody>
        </p:sp>
      </p:grpSp>
      <p:sp>
        <p:nvSpPr>
          <p:cNvPr id="2" name="Заголовок 1"/>
          <p:cNvSpPr>
            <a:spLocks noGrp="1"/>
          </p:cNvSpPr>
          <p:nvPr>
            <p:ph type="title"/>
          </p:nvPr>
        </p:nvSpPr>
        <p:spPr>
          <a:xfrm>
            <a:off x="827584" y="188640"/>
            <a:ext cx="8064896" cy="72008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xmlns="" val="1141706452"/>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Рисунок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87" y="0"/>
            <a:ext cx="9167364" cy="1297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Прямоугольник 10"/>
          <p:cNvGrpSpPr>
            <a:grpSpLocks/>
          </p:cNvGrpSpPr>
          <p:nvPr/>
        </p:nvGrpSpPr>
        <p:grpSpPr bwMode="auto">
          <a:xfrm>
            <a:off x="4062" y="6525344"/>
            <a:ext cx="9151415" cy="360040"/>
            <a:chOff x="-4" y="4109"/>
            <a:chExt cx="5768" cy="169"/>
          </a:xfrm>
          <a:gradFill flip="none" rotWithShape="1">
            <a:gsLst>
              <a:gs pos="0">
                <a:schemeClr val="bg1"/>
              </a:gs>
              <a:gs pos="50000">
                <a:srgbClr val="812B56"/>
              </a:gs>
              <a:gs pos="100000">
                <a:srgbClr val="63002F"/>
              </a:gs>
            </a:gsLst>
            <a:lin ang="0" scaled="1"/>
            <a:tileRect/>
          </a:gradFill>
        </p:grpSpPr>
        <p:pic>
          <p:nvPicPr>
            <p:cNvPr id="17" name="Прямоугольник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 y="4109"/>
              <a:ext cx="5768" cy="1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 name="Text Box 9"/>
            <p:cNvSpPr txBox="1">
              <a:spLocks noChangeArrowheads="1"/>
            </p:cNvSpPr>
            <p:nvPr/>
          </p:nvSpPr>
          <p:spPr bwMode="auto">
            <a:xfrm>
              <a:off x="0" y="4112"/>
              <a:ext cx="5760" cy="1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8961" tIns="0" rIns="562017" bIns="59481" anchor="ctr"/>
            <a:lstStyle>
              <a:lvl1pPr defTabSz="1187450" eaLnBrk="0" hangingPunct="0">
                <a:defRPr sz="1900">
                  <a:solidFill>
                    <a:schemeClr val="tx1"/>
                  </a:solidFill>
                  <a:latin typeface="Arial" charset="0"/>
                </a:defRPr>
              </a:lvl1pPr>
              <a:lvl2pPr marL="742950" indent="-285750" defTabSz="1187450" eaLnBrk="0" hangingPunct="0">
                <a:defRPr sz="1900">
                  <a:solidFill>
                    <a:schemeClr val="tx1"/>
                  </a:solidFill>
                  <a:latin typeface="Arial" charset="0"/>
                </a:defRPr>
              </a:lvl2pPr>
              <a:lvl3pPr marL="1143000" indent="-228600" defTabSz="1187450" eaLnBrk="0" hangingPunct="0">
                <a:defRPr sz="1900">
                  <a:solidFill>
                    <a:schemeClr val="tx1"/>
                  </a:solidFill>
                  <a:latin typeface="Arial" charset="0"/>
                </a:defRPr>
              </a:lvl3pPr>
              <a:lvl4pPr marL="1600200" indent="-228600" defTabSz="1187450" eaLnBrk="0" hangingPunct="0">
                <a:defRPr sz="1900">
                  <a:solidFill>
                    <a:schemeClr val="tx1"/>
                  </a:solidFill>
                  <a:latin typeface="Arial" charset="0"/>
                </a:defRPr>
              </a:lvl4pPr>
              <a:lvl5pPr marL="2057400" indent="-228600" defTabSz="1187450" eaLnBrk="0" hangingPunct="0">
                <a:defRPr sz="1900">
                  <a:solidFill>
                    <a:schemeClr val="tx1"/>
                  </a:solidFill>
                  <a:latin typeface="Arial" charset="0"/>
                </a:defRPr>
              </a:lvl5pPr>
              <a:lvl6pPr marL="2514600" indent="-228600" defTabSz="1187450" eaLnBrk="0" fontAlgn="base" hangingPunct="0">
                <a:spcBef>
                  <a:spcPct val="0"/>
                </a:spcBef>
                <a:spcAft>
                  <a:spcPct val="0"/>
                </a:spcAft>
                <a:defRPr sz="1900">
                  <a:solidFill>
                    <a:schemeClr val="tx1"/>
                  </a:solidFill>
                  <a:latin typeface="Arial" charset="0"/>
                </a:defRPr>
              </a:lvl6pPr>
              <a:lvl7pPr marL="2971800" indent="-228600" defTabSz="1187450" eaLnBrk="0" fontAlgn="base" hangingPunct="0">
                <a:spcBef>
                  <a:spcPct val="0"/>
                </a:spcBef>
                <a:spcAft>
                  <a:spcPct val="0"/>
                </a:spcAft>
                <a:defRPr sz="1900">
                  <a:solidFill>
                    <a:schemeClr val="tx1"/>
                  </a:solidFill>
                  <a:latin typeface="Arial" charset="0"/>
                </a:defRPr>
              </a:lvl7pPr>
              <a:lvl8pPr marL="3429000" indent="-228600" defTabSz="1187450" eaLnBrk="0" fontAlgn="base" hangingPunct="0">
                <a:spcBef>
                  <a:spcPct val="0"/>
                </a:spcBef>
                <a:spcAft>
                  <a:spcPct val="0"/>
                </a:spcAft>
                <a:defRPr sz="1900">
                  <a:solidFill>
                    <a:schemeClr val="tx1"/>
                  </a:solidFill>
                  <a:latin typeface="Arial" charset="0"/>
                </a:defRPr>
              </a:lvl8pPr>
              <a:lvl9pPr marL="3886200" indent="-228600" defTabSz="1187450" eaLnBrk="0" fontAlgn="base" hangingPunct="0">
                <a:spcBef>
                  <a:spcPct val="0"/>
                </a:spcBef>
                <a:spcAft>
                  <a:spcPct val="0"/>
                </a:spcAft>
                <a:defRPr sz="1900">
                  <a:solidFill>
                    <a:schemeClr val="tx1"/>
                  </a:solidFill>
                  <a:latin typeface="Arial" charset="0"/>
                </a:defRPr>
              </a:lvl9pPr>
            </a:lstStyle>
            <a:p>
              <a:pPr algn="r" eaLnBrk="1" hangingPunct="1">
                <a:defRPr/>
              </a:pPr>
              <a:r>
                <a:rPr lang="ru-RU" sz="2400" dirty="0" smtClean="0">
                  <a:solidFill>
                    <a:prstClr val="white"/>
                  </a:solidFill>
                  <a:latin typeface="Times New Roman" pitchFamily="18" charset="0"/>
                  <a:cs typeface="Times New Roman" pitchFamily="18" charset="0"/>
                </a:rPr>
                <a:t>                   </a:t>
              </a:r>
              <a:r>
                <a:rPr lang="en-US" sz="2000" b="1" dirty="0" smtClean="0">
                  <a:solidFill>
                    <a:prstClr val="white"/>
                  </a:solidFill>
                  <a:latin typeface="Calibri"/>
                  <a:cs typeface="Times New Roman" pitchFamily="18" charset="0"/>
                </a:rPr>
                <a:t>www.solid-mn.ru</a:t>
              </a:r>
              <a:endParaRPr lang="ru-RU" sz="2000" b="1" dirty="0" smtClean="0">
                <a:solidFill>
                  <a:prstClr val="white"/>
                </a:solidFill>
                <a:latin typeface="Calibri"/>
                <a:cs typeface="Times New Roman" pitchFamily="18" charset="0"/>
              </a:endParaRPr>
            </a:p>
          </p:txBody>
        </p:sp>
      </p:grpSp>
      <p:sp>
        <p:nvSpPr>
          <p:cNvPr id="2" name="Заголовок 1"/>
          <p:cNvSpPr>
            <a:spLocks noGrp="1"/>
          </p:cNvSpPr>
          <p:nvPr>
            <p:ph type="title"/>
          </p:nvPr>
        </p:nvSpPr>
        <p:spPr>
          <a:xfrm>
            <a:off x="827584" y="188640"/>
            <a:ext cx="8064896" cy="72008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xmlns="" val="1323671268"/>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Рисунок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87" y="0"/>
            <a:ext cx="9167364" cy="1297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Прямоугольник 10"/>
          <p:cNvGrpSpPr>
            <a:grpSpLocks/>
          </p:cNvGrpSpPr>
          <p:nvPr/>
        </p:nvGrpSpPr>
        <p:grpSpPr bwMode="auto">
          <a:xfrm>
            <a:off x="4062" y="6525344"/>
            <a:ext cx="9151415" cy="360040"/>
            <a:chOff x="-4" y="4109"/>
            <a:chExt cx="5768" cy="169"/>
          </a:xfrm>
          <a:gradFill flip="none" rotWithShape="1">
            <a:gsLst>
              <a:gs pos="0">
                <a:schemeClr val="bg1"/>
              </a:gs>
              <a:gs pos="50000">
                <a:srgbClr val="812B56"/>
              </a:gs>
              <a:gs pos="100000">
                <a:srgbClr val="63002F"/>
              </a:gs>
            </a:gsLst>
            <a:lin ang="0" scaled="1"/>
            <a:tileRect/>
          </a:gradFill>
        </p:grpSpPr>
        <p:pic>
          <p:nvPicPr>
            <p:cNvPr id="17" name="Прямоугольник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 y="4109"/>
              <a:ext cx="5768" cy="1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 name="Text Box 9"/>
            <p:cNvSpPr txBox="1">
              <a:spLocks noChangeArrowheads="1"/>
            </p:cNvSpPr>
            <p:nvPr/>
          </p:nvSpPr>
          <p:spPr bwMode="auto">
            <a:xfrm>
              <a:off x="0" y="4112"/>
              <a:ext cx="5760" cy="1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8961" tIns="0" rIns="562017" bIns="59481" anchor="ctr"/>
            <a:lstStyle>
              <a:lvl1pPr defTabSz="1187450" eaLnBrk="0" hangingPunct="0">
                <a:defRPr sz="1900">
                  <a:solidFill>
                    <a:schemeClr val="tx1"/>
                  </a:solidFill>
                  <a:latin typeface="Arial" charset="0"/>
                </a:defRPr>
              </a:lvl1pPr>
              <a:lvl2pPr marL="742950" indent="-285750" defTabSz="1187450" eaLnBrk="0" hangingPunct="0">
                <a:defRPr sz="1900">
                  <a:solidFill>
                    <a:schemeClr val="tx1"/>
                  </a:solidFill>
                  <a:latin typeface="Arial" charset="0"/>
                </a:defRPr>
              </a:lvl2pPr>
              <a:lvl3pPr marL="1143000" indent="-228600" defTabSz="1187450" eaLnBrk="0" hangingPunct="0">
                <a:defRPr sz="1900">
                  <a:solidFill>
                    <a:schemeClr val="tx1"/>
                  </a:solidFill>
                  <a:latin typeface="Arial" charset="0"/>
                </a:defRPr>
              </a:lvl3pPr>
              <a:lvl4pPr marL="1600200" indent="-228600" defTabSz="1187450" eaLnBrk="0" hangingPunct="0">
                <a:defRPr sz="1900">
                  <a:solidFill>
                    <a:schemeClr val="tx1"/>
                  </a:solidFill>
                  <a:latin typeface="Arial" charset="0"/>
                </a:defRPr>
              </a:lvl4pPr>
              <a:lvl5pPr marL="2057400" indent="-228600" defTabSz="1187450" eaLnBrk="0" hangingPunct="0">
                <a:defRPr sz="1900">
                  <a:solidFill>
                    <a:schemeClr val="tx1"/>
                  </a:solidFill>
                  <a:latin typeface="Arial" charset="0"/>
                </a:defRPr>
              </a:lvl5pPr>
              <a:lvl6pPr marL="2514600" indent="-228600" defTabSz="1187450" eaLnBrk="0" fontAlgn="base" hangingPunct="0">
                <a:spcBef>
                  <a:spcPct val="0"/>
                </a:spcBef>
                <a:spcAft>
                  <a:spcPct val="0"/>
                </a:spcAft>
                <a:defRPr sz="1900">
                  <a:solidFill>
                    <a:schemeClr val="tx1"/>
                  </a:solidFill>
                  <a:latin typeface="Arial" charset="0"/>
                </a:defRPr>
              </a:lvl6pPr>
              <a:lvl7pPr marL="2971800" indent="-228600" defTabSz="1187450" eaLnBrk="0" fontAlgn="base" hangingPunct="0">
                <a:spcBef>
                  <a:spcPct val="0"/>
                </a:spcBef>
                <a:spcAft>
                  <a:spcPct val="0"/>
                </a:spcAft>
                <a:defRPr sz="1900">
                  <a:solidFill>
                    <a:schemeClr val="tx1"/>
                  </a:solidFill>
                  <a:latin typeface="Arial" charset="0"/>
                </a:defRPr>
              </a:lvl7pPr>
              <a:lvl8pPr marL="3429000" indent="-228600" defTabSz="1187450" eaLnBrk="0" fontAlgn="base" hangingPunct="0">
                <a:spcBef>
                  <a:spcPct val="0"/>
                </a:spcBef>
                <a:spcAft>
                  <a:spcPct val="0"/>
                </a:spcAft>
                <a:defRPr sz="1900">
                  <a:solidFill>
                    <a:schemeClr val="tx1"/>
                  </a:solidFill>
                  <a:latin typeface="Arial" charset="0"/>
                </a:defRPr>
              </a:lvl8pPr>
              <a:lvl9pPr marL="3886200" indent="-228600" defTabSz="1187450" eaLnBrk="0" fontAlgn="base" hangingPunct="0">
                <a:spcBef>
                  <a:spcPct val="0"/>
                </a:spcBef>
                <a:spcAft>
                  <a:spcPct val="0"/>
                </a:spcAft>
                <a:defRPr sz="1900">
                  <a:solidFill>
                    <a:schemeClr val="tx1"/>
                  </a:solidFill>
                  <a:latin typeface="Arial" charset="0"/>
                </a:defRPr>
              </a:lvl9pPr>
            </a:lstStyle>
            <a:p>
              <a:pPr algn="r" eaLnBrk="1" hangingPunct="1">
                <a:defRPr/>
              </a:pPr>
              <a:r>
                <a:rPr lang="ru-RU" sz="2400" dirty="0" smtClean="0">
                  <a:solidFill>
                    <a:prstClr val="white"/>
                  </a:solidFill>
                  <a:latin typeface="Times New Roman" pitchFamily="18" charset="0"/>
                  <a:cs typeface="Times New Roman" pitchFamily="18" charset="0"/>
                </a:rPr>
                <a:t>                   </a:t>
              </a:r>
              <a:r>
                <a:rPr lang="en-US" sz="2000" b="1" dirty="0" smtClean="0">
                  <a:solidFill>
                    <a:prstClr val="white"/>
                  </a:solidFill>
                  <a:latin typeface="Calibri"/>
                  <a:cs typeface="Times New Roman" pitchFamily="18" charset="0"/>
                </a:rPr>
                <a:t>www.solid-mn.ru</a:t>
              </a:r>
              <a:endParaRPr lang="ru-RU" sz="2000" b="1" dirty="0" smtClean="0">
                <a:solidFill>
                  <a:prstClr val="white"/>
                </a:solidFill>
                <a:latin typeface="Calibri"/>
                <a:cs typeface="Times New Roman" pitchFamily="18" charset="0"/>
              </a:endParaRPr>
            </a:p>
          </p:txBody>
        </p:sp>
      </p:grpSp>
      <p:sp>
        <p:nvSpPr>
          <p:cNvPr id="2" name="Заголовок 1"/>
          <p:cNvSpPr>
            <a:spLocks noGrp="1"/>
          </p:cNvSpPr>
          <p:nvPr>
            <p:ph type="title"/>
          </p:nvPr>
        </p:nvSpPr>
        <p:spPr>
          <a:xfrm>
            <a:off x="827584" y="188640"/>
            <a:ext cx="8064896" cy="72008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xmlns="" val="3106850703"/>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01C5A-6DAD-447F-9CE3-3E461B111C80}" type="datetime1">
              <a:rPr lang="ru-RU" smtClean="0">
                <a:solidFill>
                  <a:srgbClr val="000000">
                    <a:tint val="75000"/>
                  </a:srgbClr>
                </a:solidFill>
              </a:rPr>
              <a:pPr/>
              <a:t>19.03.2015</a:t>
            </a:fld>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0000">
                    <a:tint val="75000"/>
                  </a:srgbClr>
                </a:solidFill>
              </a:rPr>
              <a:t>www.bihouse.ru</a:t>
            </a:r>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656FD-BC27-404A-ADA4-1B5C030C82F6}"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xmlns="" val="3342986547"/>
      </p:ext>
    </p:extLst>
  </p:cSld>
  <p:clrMap bg1="lt1" tx1="dk1" bg2="lt2" tx2="dk2" accent1="accent1" accent2="accent2" accent3="accent3" accent4="accent4" accent5="accent5" accent6="accent6" hlink="hlink" folHlink="folHlink"/>
  <p:sldLayoutIdLst>
    <p:sldLayoutId id="2147483735"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3BFC7-423F-492E-A5B7-54AB5A981E09}" type="datetime1">
              <a:rPr lang="ru-RU" smtClean="0">
                <a:solidFill>
                  <a:srgbClr val="000000">
                    <a:tint val="75000"/>
                  </a:srgbClr>
                </a:solidFill>
              </a:rPr>
              <a:pPr/>
              <a:t>19.03.2015</a:t>
            </a:fld>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0000">
                    <a:tint val="75000"/>
                  </a:srgbClr>
                </a:solidFill>
              </a:rPr>
              <a:t>www.bihouse.ru</a:t>
            </a:r>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656FD-BC27-404A-ADA4-1B5C030C82F6}" type="slidenum">
              <a:rPr lang="ru-RU">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xmlns="" val="344205928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516094101"/>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518578241"/>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0210536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7080802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20785071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35EB97-E8D6-47A1-B4B9-A5B606FEF69A}" type="datetimeFigureOut">
              <a:rPr lang="ru-RU" smtClean="0">
                <a:solidFill>
                  <a:prstClr val="black">
                    <a:tint val="75000"/>
                  </a:prstClr>
                </a:solidFill>
              </a:rPr>
              <a:pPr/>
              <a:t>19.03.2015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21FA5-436A-43E3-B420-9E227E8B77F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69144925"/>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6.xml"/><Relationship Id="rId5" Type="http://schemas.openxmlformats.org/officeDocument/2006/relationships/image" Target="../media/image38.jpeg"/><Relationship Id="rId4" Type="http://schemas.openxmlformats.org/officeDocument/2006/relationships/image" Target="../media/image37.jpeg"/></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12.jpeg"/></Relationships>
</file>

<file path=ppt/slides/_rels/slide5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48.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48.xml"/><Relationship Id="rId4" Type="http://schemas.openxmlformats.org/officeDocument/2006/relationships/image" Target="../media/image50.emf"/></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50.xml"/><Relationship Id="rId1" Type="http://schemas.openxmlformats.org/officeDocument/2006/relationships/themeOverride" Target="../theme/themeOverride1.xml"/><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50.xml"/><Relationship Id="rId1" Type="http://schemas.openxmlformats.org/officeDocument/2006/relationships/themeOverride" Target="../theme/themeOverride2.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8.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204" y="991961"/>
            <a:ext cx="4108677" cy="808264"/>
          </a:xfrm>
        </p:spPr>
        <p:txBody>
          <a:bodyPr>
            <a:noAutofit/>
          </a:bodyPr>
          <a:lstStyle/>
          <a:p>
            <a:pPr algn="ctr"/>
            <a:r>
              <a:rPr lang="ru-RU" dirty="0">
                <a:solidFill>
                  <a:schemeClr val="accent6">
                    <a:lumMod val="50000"/>
                  </a:schemeClr>
                </a:solidFill>
                <a:effectLst>
                  <a:outerShdw blurRad="38100" dist="38100" dir="2700000" algn="tl">
                    <a:srgbClr val="000000">
                      <a:alpha val="43137"/>
                    </a:srgbClr>
                  </a:outerShdw>
                </a:effectLst>
              </a:rPr>
              <a:t>Список банков</a:t>
            </a:r>
            <a:br>
              <a:rPr lang="ru-RU" dirty="0">
                <a:solidFill>
                  <a:schemeClr val="accent6">
                    <a:lumMod val="50000"/>
                  </a:schemeClr>
                </a:solidFill>
                <a:effectLst>
                  <a:outerShdw blurRad="38100" dist="38100" dir="2700000" algn="tl">
                    <a:srgbClr val="000000">
                      <a:alpha val="43137"/>
                    </a:srgbClr>
                  </a:outerShdw>
                </a:effectLst>
              </a:rPr>
            </a:br>
            <a:r>
              <a:rPr lang="ru-RU" dirty="0">
                <a:solidFill>
                  <a:schemeClr val="accent6">
                    <a:lumMod val="50000"/>
                  </a:schemeClr>
                </a:solidFill>
                <a:effectLst>
                  <a:outerShdw blurRad="38100" dist="38100" dir="2700000" algn="tl">
                    <a:srgbClr val="000000">
                      <a:alpha val="43137"/>
                    </a:srgbClr>
                  </a:outerShdw>
                </a:effectLst>
              </a:rPr>
              <a:t>(лицензия отозвана)</a:t>
            </a:r>
          </a:p>
        </p:txBody>
      </p:sp>
      <p:graphicFrame>
        <p:nvGraphicFramePr>
          <p:cNvPr id="5" name="Объект 4"/>
          <p:cNvGraphicFramePr>
            <a:graphicFrameLocks noGrp="1"/>
          </p:cNvGraphicFramePr>
          <p:nvPr>
            <p:ph sz="half" idx="1"/>
            <p:extLst>
              <p:ext uri="{D42A27DB-BD31-4B8C-83A1-F6EECF244321}">
                <p14:modId xmlns:p14="http://schemas.microsoft.com/office/powerpoint/2010/main" xmlns="" val="3146889492"/>
              </p:ext>
            </p:extLst>
          </p:nvPr>
        </p:nvGraphicFramePr>
        <p:xfrm>
          <a:off x="275546" y="2006373"/>
          <a:ext cx="3980089" cy="3939540"/>
        </p:xfrm>
        <a:graphic>
          <a:graphicData uri="http://schemas.openxmlformats.org/drawingml/2006/table">
            <a:tbl>
              <a:tblPr firstRow="1" bandRow="1">
                <a:tableStyleId>{F5AB1C69-6EDB-4FF4-983F-18BD219EF322}</a:tableStyleId>
              </a:tblPr>
              <a:tblGrid>
                <a:gridCol w="422501"/>
                <a:gridCol w="2057400"/>
                <a:gridCol w="858339"/>
                <a:gridCol w="641849"/>
              </a:tblGrid>
              <a:tr h="436790">
                <a:tc>
                  <a:txBody>
                    <a:bodyPr/>
                    <a:lstStyle/>
                    <a:p>
                      <a:pPr algn="ctr"/>
                      <a:r>
                        <a:rPr lang="ru-RU" sz="1100" dirty="0" smtClean="0">
                          <a:latin typeface="+mj-lt"/>
                        </a:rPr>
                        <a:t>№ п</a:t>
                      </a:r>
                      <a:r>
                        <a:rPr lang="en-US" sz="1100" dirty="0" smtClean="0">
                          <a:latin typeface="+mj-lt"/>
                        </a:rPr>
                        <a:t>/</a:t>
                      </a:r>
                      <a:r>
                        <a:rPr lang="ru-RU" sz="1100" dirty="0" smtClean="0">
                          <a:latin typeface="+mj-lt"/>
                        </a:rPr>
                        <a:t>п</a:t>
                      </a:r>
                      <a:endParaRPr lang="ru-RU" sz="1100" dirty="0">
                        <a:latin typeface="+mj-lt"/>
                      </a:endParaRPr>
                    </a:p>
                  </a:txBody>
                  <a:tcPr marL="68580" marR="68580" marT="34290" marB="34290"/>
                </a:tc>
                <a:tc>
                  <a:txBody>
                    <a:bodyPr/>
                    <a:lstStyle/>
                    <a:p>
                      <a:pPr algn="ctr"/>
                      <a:r>
                        <a:rPr lang="ru-RU" sz="1100" dirty="0" smtClean="0">
                          <a:latin typeface="+mj-lt"/>
                        </a:rPr>
                        <a:t>Наименование кредитного учреждения</a:t>
                      </a:r>
                      <a:endParaRPr lang="ru-RU" sz="1100" dirty="0">
                        <a:latin typeface="+mj-lt"/>
                      </a:endParaRPr>
                    </a:p>
                  </a:txBody>
                  <a:tcPr marL="68580" marR="68580" marT="34290" marB="34290"/>
                </a:tc>
                <a:tc>
                  <a:txBody>
                    <a:bodyPr/>
                    <a:lstStyle/>
                    <a:p>
                      <a:pPr algn="ctr"/>
                      <a:r>
                        <a:rPr lang="ru-RU" sz="1100" dirty="0" smtClean="0">
                          <a:latin typeface="+mj-lt"/>
                        </a:rPr>
                        <a:t>Лицензия</a:t>
                      </a:r>
                      <a:endParaRPr lang="ru-RU" sz="1100" dirty="0">
                        <a:latin typeface="+mj-lt"/>
                      </a:endParaRPr>
                    </a:p>
                  </a:txBody>
                  <a:tcPr marL="68580" marR="68580" marT="34290" marB="34290"/>
                </a:tc>
                <a:tc>
                  <a:txBody>
                    <a:bodyPr/>
                    <a:lstStyle/>
                    <a:p>
                      <a:pPr algn="ctr"/>
                      <a:r>
                        <a:rPr lang="ru-RU" sz="1100" dirty="0" smtClean="0">
                          <a:latin typeface="+mj-lt"/>
                        </a:rPr>
                        <a:t>Кол-во СРО </a:t>
                      </a:r>
                      <a:endParaRPr lang="ru-RU" sz="1100" dirty="0">
                        <a:latin typeface="+mj-lt"/>
                      </a:endParaRPr>
                    </a:p>
                  </a:txBody>
                  <a:tcPr marL="68580" marR="68580" marT="34290" marB="34290"/>
                </a:tc>
              </a:tr>
              <a:tr h="228600">
                <a:tc>
                  <a:txBody>
                    <a:bodyPr/>
                    <a:lstStyle/>
                    <a:p>
                      <a:pPr algn="ctr"/>
                      <a:r>
                        <a:rPr lang="ru-RU" sz="1100" dirty="0" smtClean="0">
                          <a:latin typeface="+mj-lt"/>
                        </a:rPr>
                        <a:t>1</a:t>
                      </a:r>
                      <a:endParaRPr lang="ru-RU" sz="1100" dirty="0">
                        <a:latin typeface="+mj-lt"/>
                      </a:endParaRPr>
                    </a:p>
                  </a:txBody>
                  <a:tcPr marL="68580" marR="68580" marT="34290" marB="34290"/>
                </a:tc>
                <a:tc>
                  <a:txBody>
                    <a:bodyPr/>
                    <a:lstStyle/>
                    <a:p>
                      <a:pPr algn="ctr"/>
                      <a:r>
                        <a:rPr lang="ru-RU" sz="1100" dirty="0" smtClean="0">
                          <a:latin typeface="+mj-lt"/>
                        </a:rPr>
                        <a:t>АКБ «</a:t>
                      </a:r>
                      <a:r>
                        <a:rPr lang="ru-RU" sz="1100" dirty="0" err="1" smtClean="0">
                          <a:latin typeface="+mj-lt"/>
                        </a:rPr>
                        <a:t>Инвестбанк</a:t>
                      </a:r>
                      <a:r>
                        <a:rPr lang="ru-RU" sz="1100" dirty="0" smtClean="0">
                          <a:latin typeface="+mj-lt"/>
                        </a:rPr>
                        <a:t>» (ОАО)</a:t>
                      </a:r>
                      <a:endParaRPr lang="ru-RU" sz="1100" dirty="0">
                        <a:latin typeface="+mj-lt"/>
                      </a:endParaRPr>
                    </a:p>
                  </a:txBody>
                  <a:tcPr marL="68580" marR="68580" marT="34290" marB="34290"/>
                </a:tc>
                <a:tc>
                  <a:txBody>
                    <a:bodyPr/>
                    <a:lstStyle/>
                    <a:p>
                      <a:pPr algn="ctr"/>
                      <a:r>
                        <a:rPr lang="ru-RU" sz="1100" dirty="0" smtClean="0">
                          <a:latin typeface="+mj-lt"/>
                        </a:rPr>
                        <a:t>№107</a:t>
                      </a:r>
                      <a:endParaRPr lang="ru-RU" sz="1100" dirty="0">
                        <a:latin typeface="+mj-lt"/>
                      </a:endParaRPr>
                    </a:p>
                  </a:txBody>
                  <a:tcPr marL="68580" marR="68580" marT="34290" marB="34290"/>
                </a:tc>
                <a:tc>
                  <a:txBody>
                    <a:bodyPr/>
                    <a:lstStyle/>
                    <a:p>
                      <a:pPr algn="ctr"/>
                      <a:r>
                        <a:rPr lang="ru-RU" sz="1100" dirty="0" smtClean="0">
                          <a:latin typeface="+mj-lt"/>
                        </a:rPr>
                        <a:t>5</a:t>
                      </a:r>
                      <a:endParaRPr lang="ru-RU" sz="1100" dirty="0">
                        <a:latin typeface="+mj-lt"/>
                      </a:endParaRPr>
                    </a:p>
                  </a:txBody>
                  <a:tcPr marL="68580" marR="68580" marT="34290" marB="34290"/>
                </a:tc>
              </a:tr>
              <a:tr h="228600">
                <a:tc>
                  <a:txBody>
                    <a:bodyPr/>
                    <a:lstStyle/>
                    <a:p>
                      <a:pPr algn="ctr"/>
                      <a:r>
                        <a:rPr lang="ru-RU" sz="1100" dirty="0" smtClean="0">
                          <a:latin typeface="+mj-lt"/>
                        </a:rPr>
                        <a:t>2</a:t>
                      </a:r>
                      <a:endParaRPr lang="ru-RU" sz="1100" dirty="0">
                        <a:latin typeface="+mj-lt"/>
                      </a:endParaRPr>
                    </a:p>
                  </a:txBody>
                  <a:tcPr marL="68580" marR="68580" marT="34290" marB="34290"/>
                </a:tc>
                <a:tc>
                  <a:txBody>
                    <a:bodyPr/>
                    <a:lstStyle/>
                    <a:p>
                      <a:pPr algn="ctr"/>
                      <a:r>
                        <a:rPr lang="ru-RU" sz="1100" dirty="0" smtClean="0">
                          <a:latin typeface="+mj-lt"/>
                        </a:rPr>
                        <a:t>ОАО «Смоленский</a:t>
                      </a:r>
                      <a:r>
                        <a:rPr lang="ru-RU" sz="1100" baseline="0" dirty="0" smtClean="0">
                          <a:latin typeface="+mj-lt"/>
                        </a:rPr>
                        <a:t> банк»</a:t>
                      </a:r>
                      <a:endParaRPr lang="ru-RU" sz="1100" dirty="0">
                        <a:latin typeface="+mj-lt"/>
                      </a:endParaRPr>
                    </a:p>
                  </a:txBody>
                  <a:tcPr marL="68580" marR="68580" marT="34290" marB="34290"/>
                </a:tc>
                <a:tc>
                  <a:txBody>
                    <a:bodyPr/>
                    <a:lstStyle/>
                    <a:p>
                      <a:pPr algn="ctr"/>
                      <a:r>
                        <a:rPr lang="ru-RU" sz="1100" dirty="0" smtClean="0">
                          <a:latin typeface="+mj-lt"/>
                        </a:rPr>
                        <a:t>№2029</a:t>
                      </a:r>
                      <a:endParaRPr lang="ru-RU" sz="1100" dirty="0">
                        <a:latin typeface="+mj-lt"/>
                      </a:endParaRPr>
                    </a:p>
                  </a:txBody>
                  <a:tcPr marL="68580" marR="68580" marT="34290" marB="34290"/>
                </a:tc>
                <a:tc>
                  <a:txBody>
                    <a:bodyPr/>
                    <a:lstStyle/>
                    <a:p>
                      <a:pPr algn="ctr"/>
                      <a:r>
                        <a:rPr lang="ru-RU" sz="1100" dirty="0" smtClean="0">
                          <a:latin typeface="+mj-lt"/>
                        </a:rPr>
                        <a:t>2</a:t>
                      </a:r>
                      <a:endParaRPr lang="ru-RU" sz="1100" dirty="0">
                        <a:latin typeface="+mj-lt"/>
                      </a:endParaRPr>
                    </a:p>
                  </a:txBody>
                  <a:tcPr marL="68580" marR="68580" marT="34290" marB="34290"/>
                </a:tc>
              </a:tr>
              <a:tr h="228600">
                <a:tc>
                  <a:txBody>
                    <a:bodyPr/>
                    <a:lstStyle/>
                    <a:p>
                      <a:pPr algn="ctr"/>
                      <a:r>
                        <a:rPr lang="ru-RU" sz="1100" dirty="0" smtClean="0">
                          <a:latin typeface="+mj-lt"/>
                        </a:rPr>
                        <a:t>3</a:t>
                      </a:r>
                      <a:endParaRPr lang="ru-RU" sz="1100" dirty="0">
                        <a:latin typeface="+mj-lt"/>
                      </a:endParaRPr>
                    </a:p>
                  </a:txBody>
                  <a:tcPr marL="68580" marR="68580" marT="34290" marB="34290"/>
                </a:tc>
                <a:tc>
                  <a:txBody>
                    <a:bodyPr/>
                    <a:lstStyle/>
                    <a:p>
                      <a:pPr algn="ctr"/>
                      <a:r>
                        <a:rPr lang="ru-RU" sz="1100" dirty="0" smtClean="0">
                          <a:latin typeface="+mj-lt"/>
                        </a:rPr>
                        <a:t>ОАО «Мастер-банк»</a:t>
                      </a:r>
                      <a:endParaRPr lang="ru-RU" sz="1100" dirty="0">
                        <a:latin typeface="+mj-lt"/>
                      </a:endParaRPr>
                    </a:p>
                  </a:txBody>
                  <a:tcPr marL="68580" marR="68580" marT="34290" marB="34290"/>
                </a:tc>
                <a:tc>
                  <a:txBody>
                    <a:bodyPr/>
                    <a:lstStyle/>
                    <a:p>
                      <a:pPr algn="ctr"/>
                      <a:r>
                        <a:rPr lang="ru-RU" sz="1100" dirty="0" smtClean="0">
                          <a:latin typeface="+mj-lt"/>
                        </a:rPr>
                        <a:t>№2176</a:t>
                      </a:r>
                      <a:endParaRPr lang="ru-RU" sz="1100" dirty="0">
                        <a:latin typeface="+mj-lt"/>
                      </a:endParaRPr>
                    </a:p>
                  </a:txBody>
                  <a:tcPr marL="68580" marR="68580" marT="34290" marB="34290"/>
                </a:tc>
                <a:tc>
                  <a:txBody>
                    <a:bodyPr/>
                    <a:lstStyle/>
                    <a:p>
                      <a:pPr algn="ctr"/>
                      <a:r>
                        <a:rPr lang="ru-RU" sz="1100" dirty="0" smtClean="0">
                          <a:latin typeface="+mj-lt"/>
                        </a:rPr>
                        <a:t>6</a:t>
                      </a:r>
                      <a:endParaRPr lang="ru-RU" sz="1100" dirty="0">
                        <a:latin typeface="+mj-lt"/>
                      </a:endParaRPr>
                    </a:p>
                  </a:txBody>
                  <a:tcPr marL="68580" marR="68580" marT="34290" marB="34290"/>
                </a:tc>
              </a:tr>
              <a:tr h="457508">
                <a:tc>
                  <a:txBody>
                    <a:bodyPr/>
                    <a:lstStyle/>
                    <a:p>
                      <a:pPr algn="ctr"/>
                      <a:r>
                        <a:rPr lang="ru-RU" sz="1100" dirty="0" smtClean="0">
                          <a:latin typeface="+mj-lt"/>
                        </a:rPr>
                        <a:t>4</a:t>
                      </a:r>
                      <a:endParaRPr lang="ru-RU" sz="1100" dirty="0">
                        <a:latin typeface="+mj-lt"/>
                      </a:endParaRPr>
                    </a:p>
                  </a:txBody>
                  <a:tcPr marL="68580" marR="68580" marT="34290" marB="34290"/>
                </a:tc>
                <a:tc>
                  <a:txBody>
                    <a:bodyPr/>
                    <a:lstStyle/>
                    <a:p>
                      <a:pPr algn="ctr"/>
                      <a:r>
                        <a:rPr lang="ru-RU" sz="1100" dirty="0" smtClean="0">
                          <a:latin typeface="+mj-lt"/>
                        </a:rPr>
                        <a:t>ООО «Коммерческий Волжский социальный банк»</a:t>
                      </a:r>
                      <a:endParaRPr lang="ru-RU" sz="1100" dirty="0">
                        <a:latin typeface="+mj-lt"/>
                      </a:endParaRPr>
                    </a:p>
                  </a:txBody>
                  <a:tcPr marL="68580" marR="68580" marT="34290" marB="34290"/>
                </a:tc>
                <a:tc>
                  <a:txBody>
                    <a:bodyPr/>
                    <a:lstStyle/>
                    <a:p>
                      <a:pPr algn="ctr"/>
                      <a:r>
                        <a:rPr lang="ru-RU" sz="1100" dirty="0" smtClean="0">
                          <a:latin typeface="+mj-lt"/>
                        </a:rPr>
                        <a:t>№2428</a:t>
                      </a:r>
                      <a:endParaRPr lang="ru-RU" sz="1100" dirty="0">
                        <a:latin typeface="+mj-lt"/>
                      </a:endParaRPr>
                    </a:p>
                  </a:txBody>
                  <a:tcPr marL="68580" marR="68580" marT="34290" marB="34290"/>
                </a:tc>
                <a:tc>
                  <a:txBody>
                    <a:bodyPr/>
                    <a:lstStyle/>
                    <a:p>
                      <a:pPr algn="ctr"/>
                      <a:r>
                        <a:rPr lang="ru-RU" sz="1100" dirty="0" smtClean="0">
                          <a:latin typeface="+mj-lt"/>
                        </a:rPr>
                        <a:t>1</a:t>
                      </a:r>
                      <a:endParaRPr lang="ru-RU" sz="1100" dirty="0">
                        <a:latin typeface="+mj-lt"/>
                      </a:endParaRPr>
                    </a:p>
                  </a:txBody>
                  <a:tcPr marL="68580" marR="68580" marT="34290" marB="34290"/>
                </a:tc>
              </a:tr>
              <a:tr h="324068">
                <a:tc>
                  <a:txBody>
                    <a:bodyPr/>
                    <a:lstStyle/>
                    <a:p>
                      <a:pPr algn="ctr"/>
                      <a:r>
                        <a:rPr lang="ru-RU" sz="1100" dirty="0" smtClean="0">
                          <a:latin typeface="+mj-lt"/>
                        </a:rPr>
                        <a:t>5</a:t>
                      </a:r>
                      <a:endParaRPr lang="ru-RU" sz="1100" dirty="0">
                        <a:latin typeface="+mj-lt"/>
                      </a:endParaRPr>
                    </a:p>
                  </a:txBody>
                  <a:tcPr marL="68580" marR="68580" marT="34290" marB="34290"/>
                </a:tc>
                <a:tc>
                  <a:txBody>
                    <a:bodyPr/>
                    <a:lstStyle/>
                    <a:p>
                      <a:pPr algn="ctr"/>
                      <a:r>
                        <a:rPr lang="ru-RU" sz="1100" dirty="0" smtClean="0">
                          <a:latin typeface="+mj-lt"/>
                        </a:rPr>
                        <a:t>ОАО «КБ «Первый Экспресс»</a:t>
                      </a:r>
                      <a:endParaRPr lang="ru-RU" sz="1100" dirty="0">
                        <a:latin typeface="+mj-lt"/>
                      </a:endParaRPr>
                    </a:p>
                  </a:txBody>
                  <a:tcPr marL="68580" marR="68580" marT="34290" marB="34290"/>
                </a:tc>
                <a:tc>
                  <a:txBody>
                    <a:bodyPr/>
                    <a:lstStyle/>
                    <a:p>
                      <a:pPr algn="ctr"/>
                      <a:r>
                        <a:rPr lang="ru-RU" sz="1100" dirty="0" smtClean="0">
                          <a:latin typeface="+mj-lt"/>
                        </a:rPr>
                        <a:t>№3237</a:t>
                      </a:r>
                      <a:endParaRPr lang="ru-RU" sz="1100" dirty="0">
                        <a:latin typeface="+mj-lt"/>
                      </a:endParaRPr>
                    </a:p>
                  </a:txBody>
                  <a:tcPr marL="68580" marR="68580" marT="34290" marB="34290"/>
                </a:tc>
                <a:tc>
                  <a:txBody>
                    <a:bodyPr/>
                    <a:lstStyle/>
                    <a:p>
                      <a:pPr algn="ctr"/>
                      <a:r>
                        <a:rPr lang="ru-RU" sz="1100" dirty="0" smtClean="0">
                          <a:latin typeface="+mj-lt"/>
                        </a:rPr>
                        <a:t>1</a:t>
                      </a:r>
                      <a:endParaRPr lang="ru-RU" sz="1100" dirty="0">
                        <a:latin typeface="+mj-lt"/>
                      </a:endParaRPr>
                    </a:p>
                  </a:txBody>
                  <a:tcPr marL="68580" marR="68580" marT="34290" marB="34290"/>
                </a:tc>
              </a:tr>
              <a:tr h="388620">
                <a:tc>
                  <a:txBody>
                    <a:bodyPr/>
                    <a:lstStyle/>
                    <a:p>
                      <a:pPr algn="ctr"/>
                      <a:r>
                        <a:rPr lang="ru-RU" sz="1100" dirty="0" smtClean="0">
                          <a:latin typeface="+mj-lt"/>
                        </a:rPr>
                        <a:t>6</a:t>
                      </a:r>
                      <a:endParaRPr lang="ru-RU" sz="1100" dirty="0">
                        <a:latin typeface="+mj-lt"/>
                      </a:endParaRPr>
                    </a:p>
                  </a:txBody>
                  <a:tcPr marL="68580" marR="68580" marT="34290" marB="34290"/>
                </a:tc>
                <a:tc>
                  <a:txBody>
                    <a:bodyPr/>
                    <a:lstStyle/>
                    <a:p>
                      <a:pPr algn="ctr"/>
                      <a:r>
                        <a:rPr lang="ru-RU" sz="1100" dirty="0" smtClean="0">
                          <a:latin typeface="+mj-lt"/>
                        </a:rPr>
                        <a:t>ЗАО «ПВ Банк» (поволжский банк)</a:t>
                      </a:r>
                      <a:endParaRPr lang="ru-RU" sz="1100" dirty="0">
                        <a:latin typeface="+mj-lt"/>
                      </a:endParaRPr>
                    </a:p>
                  </a:txBody>
                  <a:tcPr marL="68580" marR="68580" marT="34290" marB="34290"/>
                </a:tc>
                <a:tc>
                  <a:txBody>
                    <a:bodyPr/>
                    <a:lstStyle/>
                    <a:p>
                      <a:pPr algn="ctr"/>
                      <a:r>
                        <a:rPr lang="ru-RU" sz="1100" dirty="0" smtClean="0">
                          <a:latin typeface="+mj-lt"/>
                        </a:rPr>
                        <a:t>№634</a:t>
                      </a:r>
                      <a:endParaRPr lang="ru-RU" sz="1100" dirty="0">
                        <a:latin typeface="+mj-lt"/>
                      </a:endParaRPr>
                    </a:p>
                  </a:txBody>
                  <a:tcPr marL="68580" marR="68580" marT="34290" marB="34290"/>
                </a:tc>
                <a:tc>
                  <a:txBody>
                    <a:bodyPr/>
                    <a:lstStyle/>
                    <a:p>
                      <a:pPr algn="ctr"/>
                      <a:r>
                        <a:rPr lang="ru-RU" sz="1100" dirty="0" smtClean="0">
                          <a:latin typeface="+mj-lt"/>
                        </a:rPr>
                        <a:t>1</a:t>
                      </a:r>
                      <a:endParaRPr lang="ru-RU" sz="1100" dirty="0">
                        <a:latin typeface="+mj-lt"/>
                      </a:endParaRPr>
                    </a:p>
                  </a:txBody>
                  <a:tcPr marL="68580" marR="68580" marT="34290" marB="34290"/>
                </a:tc>
              </a:tr>
              <a:tr h="388620">
                <a:tc>
                  <a:txBody>
                    <a:bodyPr/>
                    <a:lstStyle/>
                    <a:p>
                      <a:pPr algn="ctr"/>
                      <a:r>
                        <a:rPr lang="ru-RU" sz="1100" dirty="0" smtClean="0">
                          <a:latin typeface="+mj-lt"/>
                        </a:rPr>
                        <a:t>7</a:t>
                      </a:r>
                      <a:endParaRPr lang="ru-RU" sz="1100" dirty="0">
                        <a:latin typeface="+mj-lt"/>
                      </a:endParaRPr>
                    </a:p>
                  </a:txBody>
                  <a:tcPr marL="68580" marR="68580" marT="34290" marB="34290"/>
                </a:tc>
                <a:tc>
                  <a:txBody>
                    <a:bodyPr/>
                    <a:lstStyle/>
                    <a:p>
                      <a:pPr algn="ctr"/>
                      <a:r>
                        <a:rPr lang="ru-RU" sz="1100" dirty="0" smtClean="0">
                          <a:latin typeface="+mj-lt"/>
                        </a:rPr>
                        <a:t>ООО «Коммерческий</a:t>
                      </a:r>
                      <a:r>
                        <a:rPr lang="ru-RU" sz="1100" baseline="0" dirty="0" smtClean="0">
                          <a:latin typeface="+mj-lt"/>
                        </a:rPr>
                        <a:t> банк «Монолит»</a:t>
                      </a:r>
                      <a:endParaRPr lang="ru-RU" sz="1100" dirty="0">
                        <a:latin typeface="+mj-lt"/>
                      </a:endParaRPr>
                    </a:p>
                  </a:txBody>
                  <a:tcPr marL="68580" marR="68580" marT="34290" marB="34290"/>
                </a:tc>
                <a:tc>
                  <a:txBody>
                    <a:bodyPr/>
                    <a:lstStyle/>
                    <a:p>
                      <a:pPr algn="ctr"/>
                      <a:r>
                        <a:rPr lang="ru-RU" sz="1100" dirty="0" smtClean="0">
                          <a:latin typeface="+mj-lt"/>
                        </a:rPr>
                        <a:t>-</a:t>
                      </a:r>
                      <a:endParaRPr lang="ru-RU" sz="1100" dirty="0">
                        <a:latin typeface="+mj-lt"/>
                      </a:endParaRPr>
                    </a:p>
                  </a:txBody>
                  <a:tcPr marL="68580" marR="68580" marT="34290" marB="34290"/>
                </a:tc>
                <a:tc>
                  <a:txBody>
                    <a:bodyPr/>
                    <a:lstStyle/>
                    <a:p>
                      <a:pPr algn="ctr"/>
                      <a:r>
                        <a:rPr lang="ru-RU" sz="1100" dirty="0" smtClean="0">
                          <a:latin typeface="+mj-lt"/>
                        </a:rPr>
                        <a:t>2</a:t>
                      </a:r>
                      <a:endParaRPr lang="ru-RU" sz="1100" dirty="0">
                        <a:latin typeface="+mj-lt"/>
                      </a:endParaRPr>
                    </a:p>
                  </a:txBody>
                  <a:tcPr marL="68580" marR="68580" marT="34290" marB="34290"/>
                </a:tc>
              </a:tr>
              <a:tr h="228600">
                <a:tc>
                  <a:txBody>
                    <a:bodyPr/>
                    <a:lstStyle/>
                    <a:p>
                      <a:pPr algn="ctr"/>
                      <a:r>
                        <a:rPr lang="ru-RU" sz="1100" dirty="0" smtClean="0">
                          <a:latin typeface="+mj-lt"/>
                        </a:rPr>
                        <a:t>8</a:t>
                      </a:r>
                      <a:endParaRPr lang="ru-RU" sz="1100" dirty="0">
                        <a:latin typeface="+mj-lt"/>
                      </a:endParaRPr>
                    </a:p>
                  </a:txBody>
                  <a:tcPr marL="68580" marR="68580" marT="34290" marB="34290"/>
                </a:tc>
                <a:tc>
                  <a:txBody>
                    <a:bodyPr/>
                    <a:lstStyle/>
                    <a:p>
                      <a:pPr algn="ctr"/>
                      <a:r>
                        <a:rPr lang="ru-RU" sz="1100" dirty="0" smtClean="0">
                          <a:latin typeface="+mj-lt"/>
                        </a:rPr>
                        <a:t>ООО «АФ</a:t>
                      </a:r>
                      <a:r>
                        <a:rPr lang="ru-RU" sz="1100" baseline="0" dirty="0" smtClean="0">
                          <a:latin typeface="+mj-lt"/>
                        </a:rPr>
                        <a:t> Банк»</a:t>
                      </a:r>
                      <a:endParaRPr lang="ru-RU" sz="1100" dirty="0">
                        <a:latin typeface="+mj-lt"/>
                      </a:endParaRPr>
                    </a:p>
                  </a:txBody>
                  <a:tcPr marL="68580" marR="68580" marT="34290" marB="34290"/>
                </a:tc>
                <a:tc>
                  <a:txBody>
                    <a:bodyPr/>
                    <a:lstStyle/>
                    <a:p>
                      <a:pPr algn="ctr"/>
                      <a:r>
                        <a:rPr lang="ru-RU" sz="1100" dirty="0" smtClean="0">
                          <a:latin typeface="+mj-lt"/>
                        </a:rPr>
                        <a:t>-</a:t>
                      </a:r>
                      <a:endParaRPr lang="ru-RU" sz="1100" dirty="0">
                        <a:latin typeface="+mj-lt"/>
                      </a:endParaRPr>
                    </a:p>
                  </a:txBody>
                  <a:tcPr marL="68580" marR="68580" marT="34290" marB="34290"/>
                </a:tc>
                <a:tc>
                  <a:txBody>
                    <a:bodyPr/>
                    <a:lstStyle/>
                    <a:p>
                      <a:pPr algn="ctr"/>
                      <a:r>
                        <a:rPr lang="ru-RU" sz="1100" dirty="0" smtClean="0">
                          <a:latin typeface="+mj-lt"/>
                        </a:rPr>
                        <a:t>1</a:t>
                      </a:r>
                      <a:endParaRPr lang="ru-RU" sz="1100" dirty="0">
                        <a:latin typeface="+mj-lt"/>
                      </a:endParaRPr>
                    </a:p>
                  </a:txBody>
                  <a:tcPr marL="68580" marR="68580" marT="34290" marB="34290"/>
                </a:tc>
              </a:tr>
              <a:tr h="324068">
                <a:tc>
                  <a:txBody>
                    <a:bodyPr/>
                    <a:lstStyle/>
                    <a:p>
                      <a:pPr algn="ctr"/>
                      <a:r>
                        <a:rPr lang="ru-RU" sz="1100" dirty="0" smtClean="0">
                          <a:latin typeface="+mj-lt"/>
                        </a:rPr>
                        <a:t>9</a:t>
                      </a:r>
                      <a:endParaRPr lang="ru-RU" sz="1100" dirty="0">
                        <a:latin typeface="+mj-lt"/>
                      </a:endParaRPr>
                    </a:p>
                  </a:txBody>
                  <a:tcPr marL="68580" marR="68580" marT="34290" marB="34290"/>
                </a:tc>
                <a:tc>
                  <a:txBody>
                    <a:bodyPr/>
                    <a:lstStyle/>
                    <a:p>
                      <a:pPr algn="ctr"/>
                      <a:r>
                        <a:rPr lang="ru-RU" sz="1100" dirty="0" smtClean="0">
                          <a:latin typeface="+mj-lt"/>
                        </a:rPr>
                        <a:t>ОАО</a:t>
                      </a:r>
                      <a:r>
                        <a:rPr lang="ru-RU" sz="1100" baseline="0" dirty="0" smtClean="0">
                          <a:latin typeface="+mj-lt"/>
                        </a:rPr>
                        <a:t> МКБ «Замоскворецкий»</a:t>
                      </a:r>
                      <a:endParaRPr lang="ru-RU" sz="1100" dirty="0">
                        <a:latin typeface="+mj-lt"/>
                      </a:endParaRPr>
                    </a:p>
                  </a:txBody>
                  <a:tcPr marL="68580" marR="68580" marT="34290" marB="34290"/>
                </a:tc>
                <a:tc>
                  <a:txBody>
                    <a:bodyPr/>
                    <a:lstStyle/>
                    <a:p>
                      <a:pPr algn="ctr"/>
                      <a:r>
                        <a:rPr lang="ru-RU" sz="1100" dirty="0" smtClean="0">
                          <a:latin typeface="+mj-lt"/>
                        </a:rPr>
                        <a:t>-</a:t>
                      </a:r>
                      <a:endParaRPr lang="ru-RU" sz="1100" dirty="0">
                        <a:latin typeface="+mj-lt"/>
                      </a:endParaRPr>
                    </a:p>
                  </a:txBody>
                  <a:tcPr marL="68580" marR="68580" marT="34290" marB="34290"/>
                </a:tc>
                <a:tc>
                  <a:txBody>
                    <a:bodyPr/>
                    <a:lstStyle/>
                    <a:p>
                      <a:pPr algn="ctr"/>
                      <a:r>
                        <a:rPr lang="ru-RU" sz="1100" dirty="0" smtClean="0">
                          <a:latin typeface="+mj-lt"/>
                        </a:rPr>
                        <a:t>1</a:t>
                      </a:r>
                      <a:endParaRPr lang="ru-RU" sz="1100" dirty="0">
                        <a:latin typeface="+mj-lt"/>
                      </a:endParaRPr>
                    </a:p>
                  </a:txBody>
                  <a:tcPr marL="68580" marR="68580" marT="34290" marB="34290"/>
                </a:tc>
              </a:tr>
              <a:tr h="228600">
                <a:tc>
                  <a:txBody>
                    <a:bodyPr/>
                    <a:lstStyle/>
                    <a:p>
                      <a:pPr algn="ctr"/>
                      <a:r>
                        <a:rPr lang="ru-RU" sz="1100" dirty="0" smtClean="0">
                          <a:latin typeface="+mj-lt"/>
                        </a:rPr>
                        <a:t>10</a:t>
                      </a:r>
                      <a:endParaRPr lang="ru-RU" sz="1100" dirty="0">
                        <a:latin typeface="+mj-lt"/>
                      </a:endParaRPr>
                    </a:p>
                  </a:txBody>
                  <a:tcPr marL="68580" marR="68580" marT="34290" marB="34290"/>
                </a:tc>
                <a:tc>
                  <a:txBody>
                    <a:bodyPr/>
                    <a:lstStyle/>
                    <a:p>
                      <a:pPr algn="ctr"/>
                      <a:r>
                        <a:rPr lang="ru-RU" sz="1100" dirty="0" smtClean="0">
                          <a:latin typeface="+mj-lt"/>
                        </a:rPr>
                        <a:t>ОАО «</a:t>
                      </a:r>
                      <a:r>
                        <a:rPr lang="ru-RU" sz="1100" dirty="0" err="1" smtClean="0">
                          <a:latin typeface="+mj-lt"/>
                        </a:rPr>
                        <a:t>ИнтрастБанк</a:t>
                      </a:r>
                      <a:r>
                        <a:rPr lang="ru-RU" sz="1100" dirty="0" smtClean="0">
                          <a:latin typeface="+mj-lt"/>
                        </a:rPr>
                        <a:t>»</a:t>
                      </a:r>
                      <a:endParaRPr lang="ru-RU" sz="1100" dirty="0">
                        <a:latin typeface="+mj-lt"/>
                      </a:endParaRPr>
                    </a:p>
                  </a:txBody>
                  <a:tcPr marL="68580" marR="68580" marT="34290" marB="34290"/>
                </a:tc>
                <a:tc>
                  <a:txBody>
                    <a:bodyPr/>
                    <a:lstStyle/>
                    <a:p>
                      <a:pPr algn="ctr"/>
                      <a:r>
                        <a:rPr lang="ru-RU" sz="1100" dirty="0" smtClean="0">
                          <a:latin typeface="+mj-lt"/>
                        </a:rPr>
                        <a:t>-</a:t>
                      </a:r>
                      <a:endParaRPr lang="ru-RU" sz="1100" dirty="0">
                        <a:latin typeface="+mj-lt"/>
                      </a:endParaRPr>
                    </a:p>
                  </a:txBody>
                  <a:tcPr marL="68580" marR="68580" marT="34290" marB="34290"/>
                </a:tc>
                <a:tc>
                  <a:txBody>
                    <a:bodyPr/>
                    <a:lstStyle/>
                    <a:p>
                      <a:pPr algn="ctr"/>
                      <a:r>
                        <a:rPr lang="ru-RU" sz="1100" dirty="0" smtClean="0">
                          <a:latin typeface="+mj-lt"/>
                        </a:rPr>
                        <a:t>1</a:t>
                      </a:r>
                      <a:endParaRPr lang="ru-RU" sz="1100" dirty="0">
                        <a:latin typeface="+mj-lt"/>
                      </a:endParaRPr>
                    </a:p>
                  </a:txBody>
                  <a:tcPr marL="68580" marR="68580" marT="34290" marB="34290"/>
                </a:tc>
              </a:tr>
            </a:tbl>
          </a:graphicData>
        </a:graphic>
      </p:graphicFrame>
      <p:graphicFrame>
        <p:nvGraphicFramePr>
          <p:cNvPr id="6" name="Объект 5"/>
          <p:cNvGraphicFramePr>
            <a:graphicFrameLocks noGrp="1"/>
          </p:cNvGraphicFramePr>
          <p:nvPr>
            <p:ph sz="half" idx="2"/>
            <p:extLst>
              <p:ext uri="{D42A27DB-BD31-4B8C-83A1-F6EECF244321}">
                <p14:modId xmlns:p14="http://schemas.microsoft.com/office/powerpoint/2010/main" xmlns="" val="1428844353"/>
              </p:ext>
            </p:extLst>
          </p:nvPr>
        </p:nvGraphicFramePr>
        <p:xfrm>
          <a:off x="4843463" y="2020661"/>
          <a:ext cx="4040897" cy="3502351"/>
        </p:xfrm>
        <a:graphic>
          <a:graphicData uri="http://schemas.openxmlformats.org/drawingml/2006/table">
            <a:tbl>
              <a:tblPr firstRow="1" bandRow="1">
                <a:tableStyleId>{F5AB1C69-6EDB-4FF4-983F-18BD219EF322}</a:tableStyleId>
              </a:tblPr>
              <a:tblGrid>
                <a:gridCol w="404132"/>
                <a:gridCol w="1937447"/>
                <a:gridCol w="852311"/>
                <a:gridCol w="847007"/>
              </a:tblGrid>
              <a:tr h="516518">
                <a:tc>
                  <a:txBody>
                    <a:bodyPr/>
                    <a:lstStyle/>
                    <a:p>
                      <a:pPr algn="ctr"/>
                      <a:r>
                        <a:rPr lang="ru-RU" sz="1100" dirty="0" smtClean="0">
                          <a:latin typeface="+mj-lt"/>
                        </a:rPr>
                        <a:t>№ п</a:t>
                      </a:r>
                      <a:r>
                        <a:rPr lang="en-US" sz="1100" dirty="0" smtClean="0">
                          <a:latin typeface="+mj-lt"/>
                        </a:rPr>
                        <a:t>/</a:t>
                      </a:r>
                      <a:r>
                        <a:rPr lang="ru-RU" sz="1100" dirty="0" smtClean="0">
                          <a:latin typeface="+mj-lt"/>
                        </a:rPr>
                        <a:t>п</a:t>
                      </a:r>
                      <a:endParaRPr lang="ru-RU" sz="1100" dirty="0">
                        <a:latin typeface="+mj-lt"/>
                      </a:endParaRPr>
                    </a:p>
                  </a:txBody>
                  <a:tcPr marL="68580" marR="68580" marT="34290" marB="34290"/>
                </a:tc>
                <a:tc>
                  <a:txBody>
                    <a:bodyPr/>
                    <a:lstStyle/>
                    <a:p>
                      <a:pPr algn="ctr"/>
                      <a:r>
                        <a:rPr lang="ru-RU" sz="1100" dirty="0" smtClean="0">
                          <a:latin typeface="+mj-lt"/>
                        </a:rPr>
                        <a:t>Наименование кредитного учреждения</a:t>
                      </a:r>
                      <a:endParaRPr lang="ru-RU" sz="1100" dirty="0">
                        <a:latin typeface="+mj-lt"/>
                      </a:endParaRPr>
                    </a:p>
                  </a:txBody>
                  <a:tcPr marL="68580" marR="68580" marT="34290" marB="34290"/>
                </a:tc>
                <a:tc>
                  <a:txBody>
                    <a:bodyPr/>
                    <a:lstStyle/>
                    <a:p>
                      <a:pPr algn="ctr"/>
                      <a:r>
                        <a:rPr lang="ru-RU" sz="1100" dirty="0" smtClean="0">
                          <a:latin typeface="+mj-lt"/>
                        </a:rPr>
                        <a:t>Лицензия</a:t>
                      </a:r>
                      <a:endParaRPr lang="ru-RU" sz="1100" dirty="0">
                        <a:latin typeface="+mj-lt"/>
                      </a:endParaRPr>
                    </a:p>
                  </a:txBody>
                  <a:tcPr marL="68580" marR="68580" marT="34290" marB="34290"/>
                </a:tc>
                <a:tc>
                  <a:txBody>
                    <a:bodyPr/>
                    <a:lstStyle/>
                    <a:p>
                      <a:pPr algn="ctr"/>
                      <a:r>
                        <a:rPr lang="ru-RU" sz="1100" dirty="0" smtClean="0">
                          <a:latin typeface="+mj-lt"/>
                        </a:rPr>
                        <a:t>Кол-во СРО</a:t>
                      </a:r>
                      <a:endParaRPr lang="ru-RU" sz="1100" dirty="0">
                        <a:latin typeface="+mj-lt"/>
                      </a:endParaRPr>
                    </a:p>
                  </a:txBody>
                  <a:tcPr marL="68580" marR="68580" marT="34290" marB="34290"/>
                </a:tc>
              </a:tr>
              <a:tr h="694341">
                <a:tc>
                  <a:txBody>
                    <a:bodyPr/>
                    <a:lstStyle/>
                    <a:p>
                      <a:pPr algn="ctr"/>
                      <a:r>
                        <a:rPr lang="ru-RU" sz="1100" dirty="0" smtClean="0">
                          <a:latin typeface="+mj-lt"/>
                        </a:rPr>
                        <a:t>1</a:t>
                      </a:r>
                      <a:endParaRPr lang="ru-RU" sz="1100" dirty="0">
                        <a:latin typeface="+mj-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mj-lt"/>
                        </a:rPr>
                        <a:t>ОАО «Сбербанк России»</a:t>
                      </a:r>
                      <a:endParaRPr lang="ru-RU" sz="1100" dirty="0" smtClean="0">
                        <a:effectLst/>
                        <a:latin typeface="+mj-lt"/>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a:latin typeface="+mj-lt"/>
                      </a:endParaRPr>
                    </a:p>
                  </a:txBody>
                  <a:tcPr marL="68580" marR="68580" marT="34290" marB="34290"/>
                </a:tc>
                <a:tc>
                  <a:txBody>
                    <a:bodyPr/>
                    <a:lstStyle/>
                    <a:p>
                      <a:pPr algn="ctr"/>
                      <a:r>
                        <a:rPr lang="ru-RU" sz="1100" dirty="0" smtClean="0">
                          <a:latin typeface="+mj-lt"/>
                        </a:rPr>
                        <a:t>№1481</a:t>
                      </a:r>
                      <a:endParaRPr lang="ru-RU" sz="1100" dirty="0">
                        <a:latin typeface="+mj-lt"/>
                      </a:endParaRPr>
                    </a:p>
                  </a:txBody>
                  <a:tcPr marL="68580" marR="68580" marT="34290" marB="34290"/>
                </a:tc>
                <a:tc>
                  <a:txBody>
                    <a:bodyPr/>
                    <a:lstStyle/>
                    <a:p>
                      <a:pPr algn="ctr"/>
                      <a:r>
                        <a:rPr lang="ru-RU" sz="1100" dirty="0" smtClean="0">
                          <a:latin typeface="+mj-lt"/>
                        </a:rPr>
                        <a:t>34</a:t>
                      </a:r>
                      <a:endParaRPr lang="ru-RU" sz="1100" dirty="0">
                        <a:latin typeface="+mj-lt"/>
                      </a:endParaRPr>
                    </a:p>
                  </a:txBody>
                  <a:tcPr marL="68580" marR="68580" marT="34290" marB="34290"/>
                </a:tc>
              </a:tr>
              <a:tr h="442228">
                <a:tc>
                  <a:txBody>
                    <a:bodyPr/>
                    <a:lstStyle/>
                    <a:p>
                      <a:pPr algn="ctr"/>
                      <a:r>
                        <a:rPr lang="ru-RU" sz="1100" dirty="0" smtClean="0">
                          <a:latin typeface="+mj-lt"/>
                        </a:rPr>
                        <a:t>2</a:t>
                      </a:r>
                      <a:endParaRPr lang="ru-RU" sz="1100" dirty="0">
                        <a:latin typeface="+mj-lt"/>
                      </a:endParaRPr>
                    </a:p>
                  </a:txBody>
                  <a:tcPr marL="68580" marR="68580" marT="34290" marB="34290"/>
                </a:tc>
                <a:tc>
                  <a:txBody>
                    <a:bodyPr/>
                    <a:lstStyle/>
                    <a:p>
                      <a:pPr algn="ctr"/>
                      <a:r>
                        <a:rPr lang="ru-RU" sz="1100" dirty="0" smtClean="0">
                          <a:latin typeface="+mj-lt"/>
                        </a:rPr>
                        <a:t>ОАО «Банк ВТБ»</a:t>
                      </a:r>
                      <a:endParaRPr lang="ru-RU" sz="1100" dirty="0">
                        <a:latin typeface="+mj-lt"/>
                      </a:endParaRPr>
                    </a:p>
                  </a:txBody>
                  <a:tcPr marL="68580" marR="68580" marT="34290" marB="34290"/>
                </a:tc>
                <a:tc>
                  <a:txBody>
                    <a:bodyPr/>
                    <a:lstStyle/>
                    <a:p>
                      <a:pPr algn="ctr"/>
                      <a:r>
                        <a:rPr lang="ru-RU" sz="1100" dirty="0" smtClean="0">
                          <a:latin typeface="+mj-lt"/>
                        </a:rPr>
                        <a:t>№1000</a:t>
                      </a:r>
                      <a:endParaRPr lang="ru-RU" sz="1100" dirty="0">
                        <a:latin typeface="+mj-lt"/>
                      </a:endParaRPr>
                    </a:p>
                  </a:txBody>
                  <a:tcPr marL="68580" marR="68580" marT="34290" marB="34290"/>
                </a:tc>
                <a:tc>
                  <a:txBody>
                    <a:bodyPr/>
                    <a:lstStyle/>
                    <a:p>
                      <a:pPr algn="ctr"/>
                      <a:r>
                        <a:rPr lang="ru-RU" sz="1100" dirty="0" smtClean="0">
                          <a:latin typeface="+mj-lt"/>
                        </a:rPr>
                        <a:t>18</a:t>
                      </a:r>
                      <a:endParaRPr lang="ru-RU" sz="1100" dirty="0">
                        <a:latin typeface="+mj-lt"/>
                      </a:endParaRPr>
                    </a:p>
                  </a:txBody>
                  <a:tcPr marL="68580" marR="68580" marT="34290" marB="34290"/>
                </a:tc>
              </a:tr>
              <a:tr h="442228">
                <a:tc>
                  <a:txBody>
                    <a:bodyPr/>
                    <a:lstStyle/>
                    <a:p>
                      <a:pPr algn="ctr"/>
                      <a:r>
                        <a:rPr lang="ru-RU" sz="1100" dirty="0" smtClean="0">
                          <a:latin typeface="+mj-lt"/>
                        </a:rPr>
                        <a:t>3</a:t>
                      </a:r>
                      <a:endParaRPr lang="ru-RU" sz="1100" dirty="0">
                        <a:latin typeface="+mj-lt"/>
                      </a:endParaRPr>
                    </a:p>
                  </a:txBody>
                  <a:tcPr marL="68580" marR="68580" marT="34290" marB="34290"/>
                </a:tc>
                <a:tc>
                  <a:txBody>
                    <a:bodyPr/>
                    <a:lstStyle/>
                    <a:p>
                      <a:pPr algn="ctr"/>
                      <a:r>
                        <a:rPr lang="ru-RU" sz="1100" dirty="0" smtClean="0">
                          <a:latin typeface="+mj-lt"/>
                        </a:rPr>
                        <a:t>ОАО «Газпромбанк»</a:t>
                      </a:r>
                      <a:endParaRPr lang="ru-RU" sz="1100" dirty="0">
                        <a:latin typeface="+mj-lt"/>
                      </a:endParaRPr>
                    </a:p>
                  </a:txBody>
                  <a:tcPr marL="68580" marR="68580" marT="34290" marB="34290"/>
                </a:tc>
                <a:tc>
                  <a:txBody>
                    <a:bodyPr/>
                    <a:lstStyle/>
                    <a:p>
                      <a:pPr algn="ctr"/>
                      <a:r>
                        <a:rPr lang="ru-RU" sz="1100" dirty="0" smtClean="0">
                          <a:latin typeface="+mj-lt"/>
                        </a:rPr>
                        <a:t>№354</a:t>
                      </a:r>
                      <a:endParaRPr lang="ru-RU" sz="1100" dirty="0">
                        <a:latin typeface="+mj-lt"/>
                      </a:endParaRPr>
                    </a:p>
                  </a:txBody>
                  <a:tcPr marL="68580" marR="68580" marT="34290" marB="34290"/>
                </a:tc>
                <a:tc>
                  <a:txBody>
                    <a:bodyPr/>
                    <a:lstStyle/>
                    <a:p>
                      <a:pPr algn="ctr"/>
                      <a:r>
                        <a:rPr lang="ru-RU" sz="1100" dirty="0" smtClean="0">
                          <a:latin typeface="+mj-lt"/>
                        </a:rPr>
                        <a:t>5</a:t>
                      </a:r>
                      <a:endParaRPr lang="ru-RU" sz="1100" dirty="0">
                        <a:latin typeface="+mj-lt"/>
                      </a:endParaRPr>
                    </a:p>
                  </a:txBody>
                  <a:tcPr marL="68580" marR="68580" marT="34290" marB="34290"/>
                </a:tc>
              </a:tr>
              <a:tr h="442228">
                <a:tc>
                  <a:txBody>
                    <a:bodyPr/>
                    <a:lstStyle/>
                    <a:p>
                      <a:pPr algn="ctr"/>
                      <a:r>
                        <a:rPr lang="ru-RU" sz="1100" dirty="0" smtClean="0">
                          <a:latin typeface="+mj-lt"/>
                        </a:rPr>
                        <a:t>4</a:t>
                      </a:r>
                      <a:endParaRPr lang="ru-RU" sz="1100" dirty="0">
                        <a:latin typeface="+mj-lt"/>
                      </a:endParaRPr>
                    </a:p>
                  </a:txBody>
                  <a:tcPr marL="68580" marR="68580" marT="34290" marB="34290"/>
                </a:tc>
                <a:tc>
                  <a:txBody>
                    <a:bodyPr/>
                    <a:lstStyle/>
                    <a:p>
                      <a:pPr algn="ctr"/>
                      <a:r>
                        <a:rPr lang="ru-RU" sz="1100" dirty="0" smtClean="0">
                          <a:latin typeface="+mj-lt"/>
                        </a:rPr>
                        <a:t>ЗАО</a:t>
                      </a:r>
                      <a:r>
                        <a:rPr lang="ru-RU" sz="1100" baseline="0" dirty="0" smtClean="0">
                          <a:latin typeface="+mj-lt"/>
                        </a:rPr>
                        <a:t> «ВТБ 24»</a:t>
                      </a:r>
                      <a:endParaRPr lang="ru-RU" sz="1100" dirty="0">
                        <a:latin typeface="+mj-lt"/>
                      </a:endParaRPr>
                    </a:p>
                  </a:txBody>
                  <a:tcPr marL="68580" marR="68580" marT="34290" marB="34290"/>
                </a:tc>
                <a:tc>
                  <a:txBody>
                    <a:bodyPr/>
                    <a:lstStyle/>
                    <a:p>
                      <a:pPr algn="ctr"/>
                      <a:r>
                        <a:rPr lang="ru-RU" sz="1100" dirty="0" smtClean="0">
                          <a:latin typeface="+mj-lt"/>
                        </a:rPr>
                        <a:t>№1623</a:t>
                      </a:r>
                      <a:endParaRPr lang="ru-RU" sz="1100" dirty="0">
                        <a:latin typeface="+mj-lt"/>
                      </a:endParaRPr>
                    </a:p>
                  </a:txBody>
                  <a:tcPr marL="68580" marR="68580" marT="34290" marB="34290"/>
                </a:tc>
                <a:tc>
                  <a:txBody>
                    <a:bodyPr/>
                    <a:lstStyle/>
                    <a:p>
                      <a:pPr algn="ctr"/>
                      <a:r>
                        <a:rPr lang="ru-RU" sz="1100" dirty="0" smtClean="0">
                          <a:latin typeface="+mj-lt"/>
                        </a:rPr>
                        <a:t>7</a:t>
                      </a:r>
                      <a:endParaRPr lang="ru-RU" sz="1100" dirty="0">
                        <a:latin typeface="+mj-lt"/>
                      </a:endParaRPr>
                    </a:p>
                  </a:txBody>
                  <a:tcPr marL="68580" marR="68580" marT="34290" marB="34290"/>
                </a:tc>
              </a:tr>
              <a:tr h="486038">
                <a:tc>
                  <a:txBody>
                    <a:bodyPr/>
                    <a:lstStyle/>
                    <a:p>
                      <a:pPr algn="ctr"/>
                      <a:r>
                        <a:rPr lang="ru-RU" sz="1100" dirty="0" smtClean="0">
                          <a:latin typeface="+mj-lt"/>
                        </a:rPr>
                        <a:t>5</a:t>
                      </a:r>
                      <a:endParaRPr lang="ru-RU" sz="1100" dirty="0">
                        <a:latin typeface="+mj-lt"/>
                      </a:endParaRPr>
                    </a:p>
                  </a:txBody>
                  <a:tcPr marL="68580" marR="68580" marT="34290" marB="34290"/>
                </a:tc>
                <a:tc>
                  <a:txBody>
                    <a:bodyPr/>
                    <a:lstStyle/>
                    <a:p>
                      <a:pPr algn="ctr"/>
                      <a:r>
                        <a:rPr lang="ru-RU" sz="1100" dirty="0" smtClean="0">
                          <a:latin typeface="+mj-lt"/>
                        </a:rPr>
                        <a:t>ОАО «</a:t>
                      </a:r>
                      <a:r>
                        <a:rPr lang="ru-RU" sz="1100" dirty="0" err="1" smtClean="0">
                          <a:latin typeface="+mj-lt"/>
                        </a:rPr>
                        <a:t>Россельхозбанк</a:t>
                      </a:r>
                      <a:r>
                        <a:rPr lang="ru-RU" sz="1100" dirty="0" smtClean="0">
                          <a:latin typeface="+mj-lt"/>
                        </a:rPr>
                        <a:t>»</a:t>
                      </a:r>
                      <a:endParaRPr lang="ru-RU" sz="1100" dirty="0">
                        <a:latin typeface="+mj-lt"/>
                      </a:endParaRPr>
                    </a:p>
                  </a:txBody>
                  <a:tcPr marL="68580" marR="68580" marT="34290" marB="34290"/>
                </a:tc>
                <a:tc>
                  <a:txBody>
                    <a:bodyPr/>
                    <a:lstStyle/>
                    <a:p>
                      <a:pPr algn="ctr"/>
                      <a:r>
                        <a:rPr lang="ru-RU" sz="1100" dirty="0" smtClean="0">
                          <a:latin typeface="+mj-lt"/>
                        </a:rPr>
                        <a:t>№3349</a:t>
                      </a:r>
                      <a:endParaRPr lang="ru-RU" sz="1100" dirty="0">
                        <a:latin typeface="+mj-lt"/>
                      </a:endParaRPr>
                    </a:p>
                  </a:txBody>
                  <a:tcPr marL="68580" marR="68580" marT="34290" marB="34290"/>
                </a:tc>
                <a:tc>
                  <a:txBody>
                    <a:bodyPr/>
                    <a:lstStyle/>
                    <a:p>
                      <a:pPr algn="ctr"/>
                      <a:r>
                        <a:rPr lang="ru-RU" sz="1100" dirty="0" smtClean="0">
                          <a:latin typeface="+mj-lt"/>
                        </a:rPr>
                        <a:t>12</a:t>
                      </a:r>
                      <a:endParaRPr lang="ru-RU" sz="1100" dirty="0">
                        <a:latin typeface="+mj-lt"/>
                      </a:endParaRPr>
                    </a:p>
                  </a:txBody>
                  <a:tcPr marL="68580" marR="68580" marT="34290" marB="34290"/>
                </a:tc>
              </a:tr>
              <a:tr h="423788">
                <a:tc>
                  <a:txBody>
                    <a:bodyPr/>
                    <a:lstStyle/>
                    <a:p>
                      <a:pPr algn="ctr"/>
                      <a:r>
                        <a:rPr lang="ru-RU" sz="1100" dirty="0" smtClean="0">
                          <a:latin typeface="+mj-lt"/>
                        </a:rPr>
                        <a:t>6</a:t>
                      </a:r>
                      <a:endParaRPr lang="ru-RU" sz="1100" dirty="0">
                        <a:latin typeface="+mj-lt"/>
                      </a:endParaRPr>
                    </a:p>
                  </a:txBody>
                  <a:tcPr marL="68580" marR="68580" marT="34290" marB="34290"/>
                </a:tc>
                <a:tc>
                  <a:txBody>
                    <a:bodyPr/>
                    <a:lstStyle/>
                    <a:p>
                      <a:pPr algn="ctr"/>
                      <a:r>
                        <a:rPr lang="ru-RU" sz="1100" dirty="0" smtClean="0">
                          <a:latin typeface="+mj-lt"/>
                        </a:rPr>
                        <a:t>ОАО «ГУТА-БАНК»</a:t>
                      </a:r>
                      <a:endParaRPr lang="ru-RU" sz="1100" dirty="0">
                        <a:latin typeface="+mj-lt"/>
                      </a:endParaRPr>
                    </a:p>
                  </a:txBody>
                  <a:tcPr marL="68580" marR="68580" marT="34290" marB="34290"/>
                </a:tc>
                <a:tc>
                  <a:txBody>
                    <a:bodyPr/>
                    <a:lstStyle/>
                    <a:p>
                      <a:pPr algn="ctr"/>
                      <a:r>
                        <a:rPr lang="ru-RU" sz="1100" dirty="0" smtClean="0">
                          <a:latin typeface="+mj-lt"/>
                        </a:rPr>
                        <a:t>№256</a:t>
                      </a:r>
                      <a:endParaRPr lang="ru-RU" sz="1100" dirty="0">
                        <a:latin typeface="+mj-lt"/>
                      </a:endParaRPr>
                    </a:p>
                  </a:txBody>
                  <a:tcPr marL="68580" marR="68580" marT="34290" marB="34290"/>
                </a:tc>
                <a:tc>
                  <a:txBody>
                    <a:bodyPr/>
                    <a:lstStyle/>
                    <a:p>
                      <a:pPr algn="ctr"/>
                      <a:r>
                        <a:rPr lang="ru-RU" sz="1100" dirty="0" smtClean="0">
                          <a:latin typeface="+mj-lt"/>
                        </a:rPr>
                        <a:t>7</a:t>
                      </a:r>
                      <a:endParaRPr lang="ru-RU" sz="1100" dirty="0">
                        <a:latin typeface="+mj-lt"/>
                      </a:endParaRPr>
                    </a:p>
                  </a:txBody>
                  <a:tcPr marL="68580" marR="68580" marT="34290" marB="34290"/>
                </a:tc>
              </a:tr>
            </a:tbl>
          </a:graphicData>
        </a:graphic>
      </p:graphicFrame>
      <p:sp>
        <p:nvSpPr>
          <p:cNvPr id="7" name="Заголовок 1"/>
          <p:cNvSpPr txBox="1">
            <a:spLocks/>
          </p:cNvSpPr>
          <p:nvPr/>
        </p:nvSpPr>
        <p:spPr>
          <a:xfrm>
            <a:off x="4843463" y="991961"/>
            <a:ext cx="4127047" cy="808264"/>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ru-RU" sz="1800" dirty="0">
                <a:solidFill>
                  <a:srgbClr val="D19049">
                    <a:lumMod val="50000"/>
                  </a:srgbClr>
                </a:solidFill>
              </a:rPr>
              <a:t>Список банков</a:t>
            </a:r>
            <a:br>
              <a:rPr lang="ru-RU" sz="1800" dirty="0">
                <a:solidFill>
                  <a:srgbClr val="D19049">
                    <a:lumMod val="50000"/>
                  </a:srgbClr>
                </a:solidFill>
              </a:rPr>
            </a:br>
            <a:r>
              <a:rPr lang="ru-RU" sz="1800" dirty="0">
                <a:solidFill>
                  <a:srgbClr val="D19049">
                    <a:lumMod val="50000"/>
                  </a:srgbClr>
                </a:solidFill>
              </a:rPr>
              <a:t>(наибольшее размещение</a:t>
            </a:r>
          </a:p>
          <a:p>
            <a:pPr algn="ctr"/>
            <a:r>
              <a:rPr lang="ru-RU" sz="1800" dirty="0">
                <a:solidFill>
                  <a:srgbClr val="D19049">
                    <a:lumMod val="50000"/>
                  </a:srgbClr>
                </a:solidFill>
              </a:rPr>
              <a:t> компенсационного фонда)</a:t>
            </a:r>
          </a:p>
        </p:txBody>
      </p:sp>
    </p:spTree>
    <p:extLst>
      <p:ext uri="{BB962C8B-B14F-4D97-AF65-F5344CB8AC3E}">
        <p14:creationId xmlns:p14="http://schemas.microsoft.com/office/powerpoint/2010/main" xmlns="" val="1001211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26559" y="1032135"/>
            <a:ext cx="8682718" cy="784830"/>
          </a:xfrm>
          <a:prstGeom prst="rect">
            <a:avLst/>
          </a:prstGeom>
          <a:solidFill>
            <a:schemeClr val="bg1"/>
          </a:solidFill>
          <a:scene3d>
            <a:camera prst="orthographicFront"/>
            <a:lightRig rig="threePt" dir="t"/>
          </a:scene3d>
          <a:sp3d>
            <a:bevelT/>
          </a:sp3d>
        </p:spPr>
        <p:txBody>
          <a:bodyPr wrap="square">
            <a:spAutoFit/>
          </a:bodyPr>
          <a:lstStyle/>
          <a:p>
            <a:pPr algn="ctr"/>
            <a:r>
              <a:rPr lang="ru-RU" sz="1500" dirty="0">
                <a:solidFill>
                  <a:srgbClr val="D19049">
                    <a:lumMod val="50000"/>
                  </a:srgbClr>
                </a:solidFill>
                <a:effectLst>
                  <a:outerShdw blurRad="38100" dist="38100" dir="2700000" algn="tl">
                    <a:srgbClr val="000000">
                      <a:alpha val="43137"/>
                    </a:srgbClr>
                  </a:outerShdw>
                </a:effectLst>
              </a:rPr>
              <a:t>Законопроект о наделении Правительства России полномочиями по установлению</a:t>
            </a:r>
          </a:p>
          <a:p>
            <a:pPr algn="ctr"/>
            <a:r>
              <a:rPr lang="ru-RU" sz="1500" dirty="0">
                <a:solidFill>
                  <a:srgbClr val="D19049">
                    <a:lumMod val="50000"/>
                  </a:srgbClr>
                </a:solidFill>
                <a:effectLst>
                  <a:outerShdw blurRad="38100" dist="38100" dir="2700000" algn="tl">
                    <a:srgbClr val="000000">
                      <a:alpha val="43137"/>
                    </a:srgbClr>
                  </a:outerShdw>
                </a:effectLst>
              </a:rPr>
              <a:t> требований к размещению и (или) инвестированию средств компенсационных</a:t>
            </a:r>
          </a:p>
          <a:p>
            <a:pPr algn="ctr"/>
            <a:r>
              <a:rPr lang="ru-RU" sz="1500" dirty="0">
                <a:solidFill>
                  <a:srgbClr val="D19049">
                    <a:lumMod val="50000"/>
                  </a:srgbClr>
                </a:solidFill>
                <a:effectLst>
                  <a:outerShdw blurRad="38100" dist="38100" dir="2700000" algn="tl">
                    <a:srgbClr val="000000">
                      <a:alpha val="43137"/>
                    </a:srgbClr>
                  </a:outerShdw>
                </a:effectLst>
              </a:rPr>
              <a:t> фондов саморегулируемых организаций в сфере строительства</a:t>
            </a:r>
          </a:p>
        </p:txBody>
      </p:sp>
      <p:sp>
        <p:nvSpPr>
          <p:cNvPr id="4" name="Прямоугольник 3"/>
          <p:cNvSpPr/>
          <p:nvPr/>
        </p:nvSpPr>
        <p:spPr>
          <a:xfrm>
            <a:off x="226559" y="1997441"/>
            <a:ext cx="8682718" cy="3624069"/>
          </a:xfrm>
          <a:prstGeom prst="rect">
            <a:avLst/>
          </a:prstGeom>
        </p:spPr>
        <p:txBody>
          <a:bodyPr wrap="square">
            <a:spAutoFit/>
          </a:bodyPr>
          <a:lstStyle/>
          <a:p>
            <a:pPr algn="ctr"/>
            <a:r>
              <a:rPr lang="ru-RU" sz="1350" dirty="0">
                <a:solidFill>
                  <a:prstClr val="black"/>
                </a:solidFill>
              </a:rPr>
              <a:t>ПРАВИТЕЛЬСТВО РОССИЙСКОЙ ФЕДЕРАЦИИ </a:t>
            </a:r>
          </a:p>
          <a:p>
            <a:pPr algn="ctr"/>
            <a:endParaRPr lang="ru-RU" sz="1350" dirty="0">
              <a:solidFill>
                <a:prstClr val="black"/>
              </a:solidFill>
            </a:endParaRPr>
          </a:p>
          <a:p>
            <a:pPr algn="ctr"/>
            <a:r>
              <a:rPr lang="ru-RU" sz="1350" dirty="0">
                <a:solidFill>
                  <a:prstClr val="black"/>
                </a:solidFill>
              </a:rPr>
              <a:t>Р А С П О Р Я Ж Е Н И Е </a:t>
            </a:r>
          </a:p>
          <a:p>
            <a:pPr algn="ctr"/>
            <a:r>
              <a:rPr lang="ru-RU" sz="1350" dirty="0">
                <a:solidFill>
                  <a:prstClr val="black"/>
                </a:solidFill>
              </a:rPr>
              <a:t>от 2 февраля 2015 г. № 148-р </a:t>
            </a:r>
          </a:p>
          <a:p>
            <a:pPr algn="ctr"/>
            <a:r>
              <a:rPr lang="ru-RU" sz="1350" dirty="0">
                <a:solidFill>
                  <a:prstClr val="black"/>
                </a:solidFill>
              </a:rPr>
              <a:t>МОСКВА </a:t>
            </a:r>
            <a:endParaRPr lang="en-US" sz="1350" dirty="0">
              <a:solidFill>
                <a:prstClr val="black"/>
              </a:solidFill>
            </a:endParaRPr>
          </a:p>
          <a:p>
            <a:pPr algn="ctr"/>
            <a:endParaRPr lang="ru-RU" sz="1350" dirty="0">
              <a:solidFill>
                <a:prstClr val="black"/>
              </a:solidFill>
            </a:endParaRPr>
          </a:p>
          <a:p>
            <a:pPr algn="just"/>
            <a:r>
              <a:rPr lang="ru-RU" sz="1350" dirty="0">
                <a:solidFill>
                  <a:prstClr val="black"/>
                </a:solidFill>
              </a:rPr>
              <a:t>1. Внести в Государственную Думу Федерального Собрания Российской Федерации проект федерального закона "О внесении изменений в статьи 5510 и 5516 Градостроительного кодекса Российской Федерации". </a:t>
            </a:r>
          </a:p>
          <a:p>
            <a:pPr algn="just"/>
            <a:r>
              <a:rPr lang="ru-RU" sz="1350" dirty="0">
                <a:solidFill>
                  <a:prstClr val="black"/>
                </a:solidFill>
              </a:rPr>
              <a:t>2. Назначить статс-секретаря - заместителя Министра строительства и жилищно-коммунального хозяйства Российской Федерации Плутника Александра Альбертовича официальным представителем Правительства Российской Федерации при рассмотрении палатами Федерального Собрания Российской Федерации проекта федерального закона "О внесении изменений в статьи 5510 и 5516 Градостроительного кодекса Российской Федерации". </a:t>
            </a:r>
          </a:p>
          <a:p>
            <a:pPr algn="r"/>
            <a:endParaRPr lang="en-US" sz="1350" dirty="0">
              <a:solidFill>
                <a:prstClr val="black"/>
              </a:solidFill>
            </a:endParaRPr>
          </a:p>
          <a:p>
            <a:pPr algn="r"/>
            <a:r>
              <a:rPr lang="ru-RU" sz="1350" dirty="0">
                <a:solidFill>
                  <a:prstClr val="black"/>
                </a:solidFill>
              </a:rPr>
              <a:t>Председатель Правительства </a:t>
            </a:r>
          </a:p>
          <a:p>
            <a:pPr algn="r"/>
            <a:r>
              <a:rPr lang="ru-RU" sz="1350" dirty="0">
                <a:solidFill>
                  <a:prstClr val="black"/>
                </a:solidFill>
              </a:rPr>
              <a:t>Российской Федерации</a:t>
            </a:r>
          </a:p>
          <a:p>
            <a:pPr algn="r"/>
            <a:r>
              <a:rPr lang="ru-RU" sz="1350" dirty="0" err="1">
                <a:solidFill>
                  <a:prstClr val="black"/>
                </a:solidFill>
              </a:rPr>
              <a:t>Д.Медведев</a:t>
            </a:r>
            <a:endParaRPr lang="ru-RU" sz="1350" dirty="0">
              <a:solidFill>
                <a:prstClr val="black"/>
              </a:solidFill>
            </a:endParaRPr>
          </a:p>
        </p:txBody>
      </p:sp>
    </p:spTree>
    <p:extLst>
      <p:ext uri="{BB962C8B-B14F-4D97-AF65-F5344CB8AC3E}">
        <p14:creationId xmlns:p14="http://schemas.microsoft.com/office/powerpoint/2010/main" xmlns="" val="3123416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214312" y="1048639"/>
            <a:ext cx="8701088" cy="4893647"/>
          </a:xfrm>
          <a:prstGeom prst="rect">
            <a:avLst/>
          </a:prstGeom>
        </p:spPr>
        <p:txBody>
          <a:bodyPr wrap="square">
            <a:spAutoFit/>
          </a:bodyPr>
          <a:lstStyle/>
          <a:p>
            <a:pPr algn="r"/>
            <a:r>
              <a:rPr lang="ru-RU" sz="1200" dirty="0">
                <a:solidFill>
                  <a:prstClr val="black"/>
                </a:solidFill>
              </a:rPr>
              <a:t>Проект</a:t>
            </a:r>
          </a:p>
          <a:p>
            <a:pPr algn="ctr"/>
            <a:r>
              <a:rPr lang="ru-RU" sz="1200" b="1" dirty="0">
                <a:solidFill>
                  <a:prstClr val="black"/>
                </a:solidFill>
              </a:rPr>
              <a:t>РОССИЙСКАЯ ФЕДЕРАЦИЯ</a:t>
            </a:r>
            <a:endParaRPr lang="ru-RU" sz="1200" dirty="0">
              <a:solidFill>
                <a:prstClr val="black"/>
              </a:solidFill>
            </a:endParaRPr>
          </a:p>
          <a:p>
            <a:pPr algn="ctr"/>
            <a:r>
              <a:rPr lang="ru-RU" sz="1200" b="1" dirty="0">
                <a:solidFill>
                  <a:prstClr val="black"/>
                </a:solidFill>
              </a:rPr>
              <a:t>ФЕДЕРАЛЬНЫЙ ЗАКОН </a:t>
            </a:r>
            <a:endParaRPr lang="ru-RU" sz="1200" dirty="0">
              <a:solidFill>
                <a:prstClr val="black"/>
              </a:solidFill>
            </a:endParaRPr>
          </a:p>
          <a:p>
            <a:pPr algn="ctr"/>
            <a:r>
              <a:rPr lang="ru-RU" sz="1200" b="1" dirty="0">
                <a:solidFill>
                  <a:prstClr val="black"/>
                </a:solidFill>
              </a:rPr>
              <a:t>О ВНЕСЕНИИ ИЗМЕНЕНИЙ В СТАТЬИ 55.10 И 55.16</a:t>
            </a:r>
            <a:endParaRPr lang="ru-RU" sz="1200" dirty="0">
              <a:solidFill>
                <a:prstClr val="black"/>
              </a:solidFill>
            </a:endParaRPr>
          </a:p>
          <a:p>
            <a:pPr algn="ctr"/>
            <a:r>
              <a:rPr lang="ru-RU" sz="1200" b="1" dirty="0">
                <a:solidFill>
                  <a:prstClr val="black"/>
                </a:solidFill>
              </a:rPr>
              <a:t>ГРАДОСТРОИТЕЛЬНОГО КОДЕКСА РОССИЙСКОЙ ФЕДЕРАЦИИ</a:t>
            </a:r>
            <a:endParaRPr lang="ru-RU" sz="1200" dirty="0">
              <a:solidFill>
                <a:prstClr val="black"/>
              </a:solidFill>
            </a:endParaRPr>
          </a:p>
          <a:p>
            <a:pPr algn="ctr"/>
            <a:r>
              <a:rPr lang="ru-RU" sz="1200" b="1" dirty="0">
                <a:solidFill>
                  <a:prstClr val="black"/>
                </a:solidFill>
              </a:rPr>
              <a:t> </a:t>
            </a:r>
          </a:p>
          <a:p>
            <a:pPr algn="just"/>
            <a:r>
              <a:rPr lang="ru-RU" sz="1200" b="1" dirty="0">
                <a:solidFill>
                  <a:prstClr val="black"/>
                </a:solidFill>
              </a:rPr>
              <a:t>Статья 1</a:t>
            </a:r>
          </a:p>
          <a:p>
            <a:pPr algn="just"/>
            <a:endParaRPr lang="ru-RU" sz="1200" dirty="0">
              <a:solidFill>
                <a:prstClr val="black"/>
              </a:solidFill>
            </a:endParaRPr>
          </a:p>
          <a:p>
            <a:pPr algn="just"/>
            <a:r>
              <a:rPr lang="ru-RU" sz="1200" dirty="0">
                <a:solidFill>
                  <a:prstClr val="black"/>
                </a:solidFill>
              </a:rPr>
              <a:t>Внести в Градостроительный кодекс Российской Федерации (Собрание законодательства Российской Федерации, 2005, N 1, ст. 16; 2008, N 20, ст. 2251; 2010, N 31, ст. 4195) следующие изменения:</a:t>
            </a:r>
          </a:p>
          <a:p>
            <a:pPr algn="just"/>
            <a:r>
              <a:rPr lang="ru-RU" sz="1200" dirty="0">
                <a:solidFill>
                  <a:prstClr val="black"/>
                </a:solidFill>
              </a:rPr>
              <a:t>1) в пункте 5 статьи 55.10 слова "определение возможных способов размещения средств компенсационного фонда саморегулируемой организации" заменить словами "определение возможных способов размещения и (или) инвестирования средств компенсационного фонда саморегулируемой организации в соответствии с требованиями, установленными Правительством Российской Федерации";</a:t>
            </a:r>
          </a:p>
          <a:p>
            <a:pPr algn="just"/>
            <a:r>
              <a:rPr lang="ru-RU" sz="1200" dirty="0">
                <a:solidFill>
                  <a:prstClr val="black"/>
                </a:solidFill>
              </a:rPr>
              <a:t>2) часть 4 статьи 55.16 изложить в следующей редакции:</a:t>
            </a:r>
          </a:p>
          <a:p>
            <a:pPr algn="just"/>
            <a:r>
              <a:rPr lang="ru-RU" sz="1200" dirty="0">
                <a:solidFill>
                  <a:prstClr val="black"/>
                </a:solidFill>
              </a:rPr>
              <a:t>"4. Средства компенсационного фонда саморегулируемой организации в целях их сохранения и увеличения размещаются и (или) инвестируются в соответствии </a:t>
            </a:r>
            <a:r>
              <a:rPr lang="ru-RU" sz="1200" b="1" dirty="0">
                <a:solidFill>
                  <a:prstClr val="black"/>
                </a:solidFill>
              </a:rPr>
              <a:t>с требованиями, установленными Правительством Российской Федерации. </a:t>
            </a:r>
            <a:r>
              <a:rPr lang="ru-RU" sz="1200" dirty="0">
                <a:solidFill>
                  <a:prstClr val="black"/>
                </a:solidFill>
              </a:rPr>
              <a:t>В случаях, порядке и на условиях, установленных Правительством Российской Федерации, средства компенсационного фонда саморегулируемой организации подлежат передаче в доверительное управление управляющей компании, имеющей лицензию на осуществление деятельности по управлению ценными бумагами или лицензию на осуществление деятельности по управлению инвестиционными фондами, паевыми инвестиционными фондами и негосударственными пенсионными фондами. Размещение, инвестирование средств компенсационного фонда саморегулируемой организации осуществляется </a:t>
            </a:r>
            <a:r>
              <a:rPr lang="ru-RU" sz="1200" b="1" dirty="0">
                <a:solidFill>
                  <a:prstClr val="black"/>
                </a:solidFill>
              </a:rPr>
              <a:t>с учетом обеспечения исполнения обязательств саморегулируемой организации в соответствии с частью 1 настоящей статьи.".</a:t>
            </a:r>
          </a:p>
          <a:p>
            <a:r>
              <a:rPr lang="ru-RU" sz="1200" dirty="0">
                <a:solidFill>
                  <a:prstClr val="black"/>
                </a:solidFill>
              </a:rPr>
              <a:t> </a:t>
            </a:r>
          </a:p>
          <a:p>
            <a:endParaRPr lang="ru-RU" sz="1200" dirty="0">
              <a:solidFill>
                <a:prstClr val="black"/>
              </a:solidFill>
            </a:endParaRPr>
          </a:p>
        </p:txBody>
      </p:sp>
    </p:spTree>
    <p:extLst>
      <p:ext uri="{BB962C8B-B14F-4D97-AF65-F5344CB8AC3E}">
        <p14:creationId xmlns:p14="http://schemas.microsoft.com/office/powerpoint/2010/main" xmlns="" val="2349302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257175" y="1276226"/>
            <a:ext cx="8701088" cy="3785652"/>
          </a:xfrm>
          <a:prstGeom prst="rect">
            <a:avLst/>
          </a:prstGeom>
        </p:spPr>
        <p:txBody>
          <a:bodyPr wrap="square">
            <a:spAutoFit/>
          </a:bodyPr>
          <a:lstStyle/>
          <a:p>
            <a:pPr algn="just"/>
            <a:r>
              <a:rPr lang="ru-RU" sz="1200" b="1" dirty="0">
                <a:solidFill>
                  <a:prstClr val="black"/>
                </a:solidFill>
              </a:rPr>
              <a:t>Статья 2</a:t>
            </a:r>
          </a:p>
          <a:p>
            <a:pPr algn="just"/>
            <a:r>
              <a:rPr lang="ru-RU" sz="1200" dirty="0">
                <a:solidFill>
                  <a:prstClr val="black"/>
                </a:solidFill>
              </a:rPr>
              <a:t> </a:t>
            </a:r>
          </a:p>
          <a:p>
            <a:pPr algn="just"/>
            <a:r>
              <a:rPr lang="ru-RU" sz="1200" dirty="0">
                <a:solidFill>
                  <a:prstClr val="black"/>
                </a:solidFill>
              </a:rPr>
              <a:t>Средства компенсационных фондов саморегулируемых организаций в области инженерных изысканий, архитектурно-строительного проектирования, строительства, реконструкции, капитального ремонта объектов капитального строительства подлежат размещению и (или) инвестированию, передаче в доверительное управление в соответствии </a:t>
            </a:r>
            <a:r>
              <a:rPr lang="ru-RU" sz="1200" b="1" dirty="0">
                <a:solidFill>
                  <a:prstClr val="black"/>
                </a:solidFill>
              </a:rPr>
              <a:t>с требованиями</a:t>
            </a:r>
            <a:r>
              <a:rPr lang="ru-RU" sz="1200" dirty="0">
                <a:solidFill>
                  <a:prstClr val="black"/>
                </a:solidFill>
              </a:rPr>
              <a:t>, установленными Правительством Российской Федерации в соответствии с </a:t>
            </a:r>
            <a:r>
              <a:rPr lang="ru-RU" sz="1200" dirty="0">
                <a:solidFill>
                  <a:prstClr val="black"/>
                </a:solidFill>
                <a:hlinkClick r:id="" action="ppaction://hlinkfile" tooltip="Ссылка на текущий документ"/>
              </a:rPr>
              <a:t>частью 4 статьи 55.16</a:t>
            </a:r>
            <a:r>
              <a:rPr lang="ru-RU" sz="1200" dirty="0">
                <a:solidFill>
                  <a:prstClr val="black"/>
                </a:solidFill>
              </a:rPr>
              <a:t> Градостроительного кодекса Российской Федерации (в редакции настоящего Федерального закона), </a:t>
            </a:r>
            <a:r>
              <a:rPr lang="ru-RU" sz="1200" b="1" dirty="0">
                <a:solidFill>
                  <a:prstClr val="black"/>
                </a:solidFill>
              </a:rPr>
              <a:t>по истечении срока</a:t>
            </a:r>
            <a:r>
              <a:rPr lang="ru-RU" sz="1200" dirty="0">
                <a:solidFill>
                  <a:prstClr val="black"/>
                </a:solidFill>
              </a:rPr>
              <a:t> размещения средств этих компенсационных фондов в депозиты и (или) депозитные сертификаты на основании договоров банковских вкладов, заключенных указанными саморегулируемыми организациями с российскими кредитными организациями до вступления в силу настоящего Федерального закона.</a:t>
            </a:r>
          </a:p>
          <a:p>
            <a:pPr algn="just"/>
            <a:r>
              <a:rPr lang="ru-RU" sz="1200" dirty="0">
                <a:solidFill>
                  <a:prstClr val="black"/>
                </a:solidFill>
              </a:rPr>
              <a:t> </a:t>
            </a:r>
          </a:p>
          <a:p>
            <a:pPr algn="just"/>
            <a:r>
              <a:rPr lang="ru-RU" sz="1200" b="1" dirty="0">
                <a:solidFill>
                  <a:prstClr val="black"/>
                </a:solidFill>
              </a:rPr>
              <a:t>Статья 3</a:t>
            </a:r>
          </a:p>
          <a:p>
            <a:pPr algn="just"/>
            <a:r>
              <a:rPr lang="ru-RU" sz="1200" dirty="0">
                <a:solidFill>
                  <a:prstClr val="black"/>
                </a:solidFill>
              </a:rPr>
              <a:t> </a:t>
            </a:r>
          </a:p>
          <a:p>
            <a:pPr algn="just"/>
            <a:r>
              <a:rPr lang="ru-RU" sz="1200" dirty="0">
                <a:solidFill>
                  <a:prstClr val="black"/>
                </a:solidFill>
              </a:rPr>
              <a:t>Настоящий Федеральный закон вступает в силу по истечении трех месяцев со дня его официального опубликования.</a:t>
            </a:r>
          </a:p>
          <a:p>
            <a:pPr algn="just"/>
            <a:r>
              <a:rPr lang="ru-RU" sz="1200" dirty="0">
                <a:solidFill>
                  <a:prstClr val="black"/>
                </a:solidFill>
              </a:rPr>
              <a:t> </a:t>
            </a:r>
          </a:p>
          <a:p>
            <a:pPr algn="r"/>
            <a:endParaRPr lang="ru-RU" sz="1200" dirty="0">
              <a:solidFill>
                <a:prstClr val="black"/>
              </a:solidFill>
            </a:endParaRPr>
          </a:p>
          <a:p>
            <a:pPr algn="r"/>
            <a:endParaRPr lang="ru-RU" sz="1200" dirty="0">
              <a:solidFill>
                <a:prstClr val="black"/>
              </a:solidFill>
            </a:endParaRPr>
          </a:p>
          <a:p>
            <a:pPr algn="r"/>
            <a:endParaRPr lang="ru-RU" sz="1200" dirty="0">
              <a:solidFill>
                <a:prstClr val="black"/>
              </a:solidFill>
            </a:endParaRPr>
          </a:p>
          <a:p>
            <a:pPr algn="r"/>
            <a:r>
              <a:rPr lang="ru-RU" sz="1200" dirty="0">
                <a:solidFill>
                  <a:prstClr val="black"/>
                </a:solidFill>
              </a:rPr>
              <a:t>Президент</a:t>
            </a:r>
          </a:p>
          <a:p>
            <a:pPr algn="r"/>
            <a:r>
              <a:rPr lang="ru-RU" sz="1200" dirty="0">
                <a:solidFill>
                  <a:prstClr val="black"/>
                </a:solidFill>
              </a:rPr>
              <a:t>Российской Федерации</a:t>
            </a:r>
          </a:p>
        </p:txBody>
      </p:sp>
    </p:spTree>
    <p:extLst>
      <p:ext uri="{BB962C8B-B14F-4D97-AF65-F5344CB8AC3E}">
        <p14:creationId xmlns:p14="http://schemas.microsoft.com/office/powerpoint/2010/main" xmlns="" val="2354285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235744" y="1082259"/>
            <a:ext cx="8658225" cy="4708981"/>
          </a:xfrm>
          <a:prstGeom prst="rect">
            <a:avLst/>
          </a:prstGeom>
        </p:spPr>
        <p:txBody>
          <a:bodyPr wrap="square">
            <a:spAutoFit/>
          </a:bodyPr>
          <a:lstStyle/>
          <a:p>
            <a:pPr algn="ctr"/>
            <a:r>
              <a:rPr lang="ru-RU" sz="1200" b="1" dirty="0">
                <a:solidFill>
                  <a:prstClr val="black"/>
                </a:solidFill>
              </a:rPr>
              <a:t>ПОЯСНИТЕЛЬНАЯ ЗАПИСКА</a:t>
            </a:r>
            <a:endParaRPr lang="ru-RU" sz="1200" dirty="0">
              <a:solidFill>
                <a:prstClr val="black"/>
              </a:solidFill>
            </a:endParaRPr>
          </a:p>
          <a:p>
            <a:pPr algn="ctr"/>
            <a:r>
              <a:rPr lang="ru-RU" sz="1200" b="1" dirty="0">
                <a:solidFill>
                  <a:prstClr val="black"/>
                </a:solidFill>
              </a:rPr>
              <a:t>К ПРОЕКТУ ФЕДЕРАЛЬНОГО ЗАКОНА "О ВНЕСЕНИИ ИЗМЕНЕНИЙ</a:t>
            </a:r>
            <a:endParaRPr lang="ru-RU" sz="1200" dirty="0">
              <a:solidFill>
                <a:prstClr val="black"/>
              </a:solidFill>
            </a:endParaRPr>
          </a:p>
          <a:p>
            <a:pPr algn="ctr"/>
            <a:r>
              <a:rPr lang="ru-RU" sz="1200" b="1" dirty="0">
                <a:solidFill>
                  <a:prstClr val="black"/>
                </a:solidFill>
              </a:rPr>
              <a:t>В СТАТЬИ 55.10 И 55.16 ГРАДОСТРОИТЕЛЬНОГО КОДЕКСА</a:t>
            </a:r>
            <a:endParaRPr lang="ru-RU" sz="1200" dirty="0">
              <a:solidFill>
                <a:prstClr val="black"/>
              </a:solidFill>
            </a:endParaRPr>
          </a:p>
          <a:p>
            <a:pPr algn="ctr"/>
            <a:r>
              <a:rPr lang="ru-RU" sz="1200" b="1" dirty="0">
                <a:solidFill>
                  <a:prstClr val="black"/>
                </a:solidFill>
              </a:rPr>
              <a:t>РОССИЙСКОЙ ФЕДЕРАЦИИ"</a:t>
            </a:r>
            <a:endParaRPr lang="ru-RU" sz="1200" dirty="0">
              <a:solidFill>
                <a:prstClr val="black"/>
              </a:solidFill>
            </a:endParaRPr>
          </a:p>
          <a:p>
            <a:r>
              <a:rPr lang="ru-RU" sz="1200" dirty="0">
                <a:solidFill>
                  <a:prstClr val="black"/>
                </a:solidFill>
              </a:rPr>
              <a:t> </a:t>
            </a:r>
          </a:p>
          <a:p>
            <a:pPr algn="just"/>
            <a:r>
              <a:rPr lang="ru-RU" sz="1200" dirty="0">
                <a:solidFill>
                  <a:prstClr val="black"/>
                </a:solidFill>
              </a:rPr>
              <a:t>Подготовленный </a:t>
            </a:r>
            <a:r>
              <a:rPr lang="ru-RU" sz="1200" dirty="0">
                <a:solidFill>
                  <a:prstClr val="black"/>
                </a:solidFill>
                <a:hlinkClick r:id="" action="ppaction://hlinkfile" tooltip="Ссылка на текущий документ"/>
              </a:rPr>
              <a:t>законопроект</a:t>
            </a:r>
            <a:r>
              <a:rPr lang="ru-RU" sz="1200" dirty="0">
                <a:solidFill>
                  <a:prstClr val="black"/>
                </a:solidFill>
              </a:rPr>
              <a:t> предусматривает внесение изменений в статьи 55.10 и 55.16 Градостроительного кодекса Российской Федерации в части наделения Правительства Российской Федерации полномочиями по установлению требований к размещению и (или) инвестированию средств компенсационных фондов саморегулируемых организаций в области инженерных изысканий, архитектурно-строительного проектирования, строительства, реконструкции, капитального ремонта объектов капитального строительства (далее - саморегулируемые организации).</a:t>
            </a:r>
          </a:p>
          <a:p>
            <a:pPr algn="just"/>
            <a:endParaRPr lang="ru-RU" sz="1200" dirty="0">
              <a:solidFill>
                <a:prstClr val="black"/>
              </a:solidFill>
            </a:endParaRPr>
          </a:p>
          <a:p>
            <a:pPr algn="just"/>
            <a:r>
              <a:rPr lang="ru-RU" sz="1200" dirty="0">
                <a:solidFill>
                  <a:prstClr val="black"/>
                </a:solidFill>
              </a:rPr>
              <a:t>В соответствии с Градостроительным кодексом Российской Федерации фактически единственным рабочим механизмом для сохранения и увеличения средств компенсационного фонда саморегулируемой организации указан депозит. Это предоставляет возможность саморегулируемой организации самостоятельно выбирать условия для размещения средств, как в части доходности, так и в части выбора самой кредитной организации. Вместе с тем, саморегулируемая организация не обладает опытом квалифицированного инвестора. Без должной осмотрительности средства компенсационного фонда могут размещаться </a:t>
            </a:r>
            <a:r>
              <a:rPr lang="ru-RU" sz="1200" b="1" dirty="0">
                <a:solidFill>
                  <a:prstClr val="black"/>
                </a:solidFill>
              </a:rPr>
              <a:t>без соблюдения принципа разумной доходности (не ниже инфляции) или размещаться в кредитной организации, которая не отвечает признакам надежности сохранения средств.</a:t>
            </a:r>
            <a:r>
              <a:rPr lang="ru-RU" sz="1200" dirty="0">
                <a:solidFill>
                  <a:prstClr val="black"/>
                </a:solidFill>
              </a:rPr>
              <a:t> Как показывает практика, есть случаи потери всех или части размещенных таким образом средств компенсационных фондов саморегулируемых организаций.</a:t>
            </a:r>
          </a:p>
          <a:p>
            <a:pPr algn="just"/>
            <a:endParaRPr lang="ru-RU" sz="1200" dirty="0">
              <a:solidFill>
                <a:prstClr val="black"/>
              </a:solidFill>
            </a:endParaRPr>
          </a:p>
          <a:p>
            <a:pPr algn="just"/>
            <a:r>
              <a:rPr lang="ru-RU" sz="1200" dirty="0">
                <a:solidFill>
                  <a:prstClr val="black"/>
                </a:solidFill>
              </a:rPr>
              <a:t>Кроме того, размещение средств компенсационных фондов саморегулируемых организаций только в депозиты не дает дополнительного положительного эффекта для строительной отрасли в целом.</a:t>
            </a:r>
          </a:p>
          <a:p>
            <a:endParaRPr lang="ru-RU" sz="1200" dirty="0">
              <a:solidFill>
                <a:prstClr val="black"/>
              </a:solidFill>
            </a:endParaRPr>
          </a:p>
        </p:txBody>
      </p:sp>
    </p:spTree>
    <p:extLst>
      <p:ext uri="{BB962C8B-B14F-4D97-AF65-F5344CB8AC3E}">
        <p14:creationId xmlns:p14="http://schemas.microsoft.com/office/powerpoint/2010/main" xmlns="" val="1657593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214313" y="1133666"/>
            <a:ext cx="8701088" cy="4708981"/>
          </a:xfrm>
          <a:prstGeom prst="rect">
            <a:avLst/>
          </a:prstGeom>
        </p:spPr>
        <p:txBody>
          <a:bodyPr wrap="square">
            <a:spAutoFit/>
          </a:bodyPr>
          <a:lstStyle/>
          <a:p>
            <a:pPr algn="just"/>
            <a:r>
              <a:rPr lang="ru-RU" sz="1200" dirty="0">
                <a:solidFill>
                  <a:prstClr val="black"/>
                </a:solidFill>
              </a:rPr>
              <a:t>Постановлением Правительства Российской Федерации от 5 мая 2014 г. N 404 "О некоторых вопросах реализации программы "Жилье для российской семьи" в рамках государственной программы Российской Федерации "Обеспечение доступным и комфортным жильем и коммунальными услугами граждан Российской Федерации" Министерству строительства и жилищно-коммунального хозяйства Российской Федерации дано поручение (подпункт "б" пункта 2 Постановления) подготовить и представить в Правительство Российской Федерации проект нормативного правового акта, предусматривающего внесение изменений в законодательство о градостроительной деятельности в части установления возможности приобретения саморегулируемыми организациями за счет средств компенсационных фондов таких организаций облигаций </a:t>
            </a:r>
            <a:r>
              <a:rPr lang="ru-RU" sz="1200" b="1" dirty="0">
                <a:solidFill>
                  <a:prstClr val="black"/>
                </a:solidFill>
              </a:rPr>
              <a:t>ОАО "Агентство по ипотечному жилищному кредитованию"</a:t>
            </a:r>
            <a:r>
              <a:rPr lang="ru-RU" sz="1200" dirty="0">
                <a:solidFill>
                  <a:prstClr val="black"/>
                </a:solidFill>
              </a:rPr>
              <a:t> и облигаций с залоговым обеспечением, выпущенных в целях финансирования приобретения построенных в рамках программы "Жилье для российской семьи" объектов инженерно-технического обеспечения.</a:t>
            </a:r>
          </a:p>
          <a:p>
            <a:pPr algn="just"/>
            <a:endParaRPr lang="ru-RU" sz="1200" dirty="0">
              <a:solidFill>
                <a:prstClr val="black"/>
              </a:solidFill>
            </a:endParaRPr>
          </a:p>
          <a:p>
            <a:pPr algn="just"/>
            <a:r>
              <a:rPr lang="ru-RU" sz="1200" dirty="0">
                <a:solidFill>
                  <a:prstClr val="black"/>
                </a:solidFill>
              </a:rPr>
              <a:t>Принимая во внимание, что указанные в Постановлении Правительства Российской Федерации от 5 мая 2014 г. N 404 "О некоторых вопросах реализации программы "Жилье для российской семьи" в рамках государственной программы Российской Федерации "Обеспечение доступным и комфортным жильем и коммунальными услугами граждан Российской Федерации" виды ценных бумаг (облигации) являются лишь одним из видов активов, в которые могут быть с достаточной долей надежности и эффективности инвестированы средства компенсационных фондов, наделение Правительства Российской Федерации правом установления требований к размещению и (или) инвестированию средств компенсационного фонда саморегулируемой организации позволит сформировать такие требования с учетом экономической ситуации.</a:t>
            </a:r>
          </a:p>
          <a:p>
            <a:pPr algn="just"/>
            <a:endParaRPr lang="ru-RU" sz="1200" dirty="0">
              <a:solidFill>
                <a:prstClr val="black"/>
              </a:solidFill>
            </a:endParaRPr>
          </a:p>
          <a:p>
            <a:pPr algn="just"/>
            <a:r>
              <a:rPr lang="ru-RU" sz="1200" dirty="0">
                <a:solidFill>
                  <a:prstClr val="black"/>
                </a:solidFill>
              </a:rPr>
              <a:t>Кроме того, Правительством Российской Федерации </a:t>
            </a:r>
            <a:r>
              <a:rPr lang="ru-RU" sz="1200" b="1" dirty="0">
                <a:solidFill>
                  <a:prstClr val="black"/>
                </a:solidFill>
              </a:rPr>
              <a:t>могут быть </a:t>
            </a:r>
            <a:r>
              <a:rPr lang="ru-RU" sz="1200" dirty="0">
                <a:solidFill>
                  <a:prstClr val="black"/>
                </a:solidFill>
              </a:rPr>
              <a:t>установлены случаи, когда средства компенсационных фондов должны быть переданы в доверительное управление профессиональным управляющим компаниям (например в случаях достижения установленного размера таких фондов и (или) инвестирования средств в ценные бумаги).</a:t>
            </a:r>
          </a:p>
          <a:p>
            <a:pPr algn="just"/>
            <a:endParaRPr lang="ru-RU" sz="1200" dirty="0">
              <a:solidFill>
                <a:prstClr val="black"/>
              </a:solidFill>
            </a:endParaRPr>
          </a:p>
        </p:txBody>
      </p:sp>
    </p:spTree>
    <p:extLst>
      <p:ext uri="{BB962C8B-B14F-4D97-AF65-F5344CB8AC3E}">
        <p14:creationId xmlns:p14="http://schemas.microsoft.com/office/powerpoint/2010/main" xmlns="" val="1753097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214312" y="1136803"/>
            <a:ext cx="8701088" cy="4154984"/>
          </a:xfrm>
          <a:prstGeom prst="rect">
            <a:avLst/>
          </a:prstGeom>
        </p:spPr>
        <p:txBody>
          <a:bodyPr wrap="square">
            <a:spAutoFit/>
          </a:bodyPr>
          <a:lstStyle/>
          <a:p>
            <a:pPr algn="just"/>
            <a:r>
              <a:rPr lang="ru-RU" sz="1200" dirty="0">
                <a:solidFill>
                  <a:prstClr val="black"/>
                </a:solidFill>
                <a:hlinkClick r:id="" action="ppaction://hlinkfile" tooltip="Ссылка на текущий документ"/>
              </a:rPr>
              <a:t>Законопроектом</a:t>
            </a:r>
            <a:r>
              <a:rPr lang="ru-RU" sz="1200" dirty="0">
                <a:solidFill>
                  <a:prstClr val="black"/>
                </a:solidFill>
              </a:rPr>
              <a:t> предусматривается, что размещение и инвестирование средств компенсационных фондов саморегулируемых организаций должно осуществляться с учетом возможности исполнения саморегулируемой организацией в пределах средств компенсационного фонда обязательств по солидарной ответственности по обязательствам своих членов в предусмотренных Градостроительным кодексом Российской Федерации случаях. Такое исполнение будет обеспечиваться, в первую очередь, за счет установления Правительством Российской Федерации </a:t>
            </a:r>
            <a:r>
              <a:rPr lang="ru-RU" sz="1200" b="1" dirty="0">
                <a:solidFill>
                  <a:prstClr val="black"/>
                </a:solidFill>
              </a:rPr>
              <a:t>минимальной доли </a:t>
            </a:r>
            <a:r>
              <a:rPr lang="ru-RU" sz="1200" dirty="0">
                <a:solidFill>
                  <a:prstClr val="black"/>
                </a:solidFill>
              </a:rPr>
              <a:t>средств компенсационных фондов, размещенных на банковских счетах и (или) в банковские депозиты различной срочности в российских кредитных организациях, и во вторую очередь, за счет реализации на организованном рынке ценных бумаг разрешенных активов, в которые можно будет инвестировать средства компенсационных фондов.</a:t>
            </a:r>
          </a:p>
          <a:p>
            <a:pPr algn="just"/>
            <a:endParaRPr lang="ru-RU" sz="1200" dirty="0">
              <a:solidFill>
                <a:prstClr val="black"/>
              </a:solidFill>
            </a:endParaRPr>
          </a:p>
          <a:p>
            <a:pPr algn="just"/>
            <a:r>
              <a:rPr lang="ru-RU" sz="1200" dirty="0">
                <a:solidFill>
                  <a:prstClr val="black"/>
                </a:solidFill>
              </a:rPr>
              <a:t>В целях реализации </a:t>
            </a:r>
            <a:r>
              <a:rPr lang="ru-RU" sz="1200" dirty="0">
                <a:solidFill>
                  <a:prstClr val="black"/>
                </a:solidFill>
                <a:hlinkClick r:id="" action="ppaction://hlinkfile" tooltip="Ссылка на текущий документ"/>
              </a:rPr>
              <a:t>законопроекта</a:t>
            </a:r>
            <a:r>
              <a:rPr lang="ru-RU" sz="1200" dirty="0">
                <a:solidFill>
                  <a:prstClr val="black"/>
                </a:solidFill>
              </a:rPr>
              <a:t> предлагается Правительством Российской Федерации установить требования к размещению и инвестированию средств компенсационных фондов саморегулируемых организаций и определить в качестве основных активов инвестирования средств:</a:t>
            </a:r>
          </a:p>
          <a:p>
            <a:pPr algn="just"/>
            <a:endParaRPr lang="ru-RU" sz="1200" dirty="0">
              <a:solidFill>
                <a:prstClr val="black"/>
              </a:solidFill>
            </a:endParaRPr>
          </a:p>
          <a:p>
            <a:pPr algn="just"/>
            <a:r>
              <a:rPr lang="ru-RU" sz="1200" dirty="0">
                <a:solidFill>
                  <a:prstClr val="black"/>
                </a:solidFill>
              </a:rPr>
              <a:t>а) государственные ценные бумаги Российской Федерации, обращающиеся на рынке ценных бумаг или специально выпущенные для размещения средств институциональных инвесторов, а также при их первичном размещении, если условиями выпуска ценных бумаг предусмотрено обращение на организованном рынке ценных бумаг или они специально выпущены для размещения средств институциональных инвесторов, обязательства по которым выражены в валюте Российской Федерации и иностранной валюте;</a:t>
            </a:r>
          </a:p>
          <a:p>
            <a:pPr algn="just"/>
            <a:endParaRPr lang="ru-RU" sz="1200" dirty="0">
              <a:solidFill>
                <a:prstClr val="black"/>
              </a:solidFill>
            </a:endParaRPr>
          </a:p>
          <a:p>
            <a:pPr algn="just"/>
            <a:r>
              <a:rPr lang="ru-RU" sz="1200" dirty="0">
                <a:solidFill>
                  <a:prstClr val="black"/>
                </a:solidFill>
              </a:rPr>
              <a:t>б) государственные ценные бумаги субъектов Российской Федерации, обращающиеся на организованном рынке ценных бумаг, а также при их первичном размещении;</a:t>
            </a:r>
          </a:p>
        </p:txBody>
      </p:sp>
    </p:spTree>
    <p:extLst>
      <p:ext uri="{BB962C8B-B14F-4D97-AF65-F5344CB8AC3E}">
        <p14:creationId xmlns:p14="http://schemas.microsoft.com/office/powerpoint/2010/main" xmlns="" val="2674852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214313" y="1111058"/>
            <a:ext cx="8743950" cy="4708981"/>
          </a:xfrm>
          <a:prstGeom prst="rect">
            <a:avLst/>
          </a:prstGeom>
        </p:spPr>
        <p:txBody>
          <a:bodyPr wrap="square">
            <a:spAutoFit/>
          </a:bodyPr>
          <a:lstStyle/>
          <a:p>
            <a:pPr algn="just"/>
            <a:r>
              <a:rPr lang="ru-RU" sz="1200" dirty="0">
                <a:solidFill>
                  <a:prstClr val="black"/>
                </a:solidFill>
              </a:rPr>
              <a:t>в) облигации российских эмитентов, исполнение обязательств по выплате номинальной стоимости либо по выплате номинальной стоимости и частично или полностью купонного дохода по которым обеспечено государственной гарантией Российской Федерации либо исполнение обязательств по которым обеспечено солидарным поручительством юридического лица, которому рейтинговыми агентствами, аккредитованными в порядке, установленном законодательством Российской Федерации, присвоен рейтинг долгосрочной кредитоспособности по обязательствам в валюте Российской Федерации или в иностранной валюте не ниже суверенного рейтинга Российской Федерации по обязательствам в валюте Российской Федерации или в иностранной валюте. Соответствующий рейтинг должен быть присвоен хотя бы одним из указанных агентств;</a:t>
            </a:r>
          </a:p>
          <a:p>
            <a:pPr algn="just"/>
            <a:endParaRPr lang="ru-RU" sz="1200" dirty="0">
              <a:solidFill>
                <a:prstClr val="black"/>
              </a:solidFill>
            </a:endParaRPr>
          </a:p>
          <a:p>
            <a:pPr algn="just"/>
            <a:r>
              <a:rPr lang="ru-RU" sz="1200" dirty="0">
                <a:solidFill>
                  <a:prstClr val="black"/>
                </a:solidFill>
              </a:rPr>
              <a:t>г) облигации российских эмитентов, обращающиеся на организованном рынке ценных бумаг, а также при их размещении, за исключением ценных бумаг, указанных в </a:t>
            </a:r>
            <a:r>
              <a:rPr lang="ru-RU" sz="1200" dirty="0">
                <a:solidFill>
                  <a:prstClr val="black"/>
                </a:solidFill>
                <a:hlinkClick r:id="" action="ppaction://hlinkfile" tooltip="Ссылка на текущий документ"/>
              </a:rPr>
              <a:t>пунктах "а"</a:t>
            </a:r>
            <a:r>
              <a:rPr lang="ru-RU" sz="1200" dirty="0">
                <a:solidFill>
                  <a:prstClr val="black"/>
                </a:solidFill>
              </a:rPr>
              <a:t>, </a:t>
            </a:r>
            <a:r>
              <a:rPr lang="ru-RU" sz="1200" dirty="0">
                <a:solidFill>
                  <a:prstClr val="black"/>
                </a:solidFill>
                <a:hlinkClick r:id="" action="ppaction://hlinkfile" tooltip="Ссылка на текущий документ"/>
              </a:rPr>
              <a:t>"б"</a:t>
            </a:r>
            <a:r>
              <a:rPr lang="ru-RU" sz="1200" dirty="0">
                <a:solidFill>
                  <a:prstClr val="black"/>
                </a:solidFill>
              </a:rPr>
              <a:t>, </a:t>
            </a:r>
            <a:r>
              <a:rPr lang="ru-RU" sz="1200" dirty="0">
                <a:solidFill>
                  <a:prstClr val="black"/>
                </a:solidFill>
                <a:hlinkClick r:id="" action="ppaction://hlinkfile" tooltip="Ссылка на текущий документ"/>
              </a:rPr>
              <a:t>"в"</a:t>
            </a:r>
            <a:r>
              <a:rPr lang="ru-RU" sz="1200" dirty="0">
                <a:solidFill>
                  <a:prstClr val="black"/>
                </a:solidFill>
              </a:rPr>
              <a:t>, </a:t>
            </a:r>
            <a:r>
              <a:rPr lang="ru-RU" sz="1200" dirty="0">
                <a:solidFill>
                  <a:prstClr val="black"/>
                </a:solidFill>
                <a:hlinkClick r:id="" action="ppaction://hlinkfile" tooltip="Ссылка на текущий документ"/>
              </a:rPr>
              <a:t>"д"</a:t>
            </a:r>
            <a:r>
              <a:rPr lang="ru-RU" sz="1200" dirty="0">
                <a:solidFill>
                  <a:prstClr val="black"/>
                </a:solidFill>
              </a:rPr>
              <a:t> и </a:t>
            </a:r>
            <a:r>
              <a:rPr lang="ru-RU" sz="1200" dirty="0">
                <a:solidFill>
                  <a:prstClr val="black"/>
                </a:solidFill>
                <a:hlinkClick r:id="" action="ppaction://hlinkfile" tooltip="Ссылка на текущий документ"/>
              </a:rPr>
              <a:t>"и"</a:t>
            </a:r>
            <a:r>
              <a:rPr lang="ru-RU" sz="1200" dirty="0">
                <a:solidFill>
                  <a:prstClr val="black"/>
                </a:solidFill>
              </a:rPr>
              <a:t>;</a:t>
            </a:r>
          </a:p>
          <a:p>
            <a:pPr algn="just"/>
            <a:endParaRPr lang="ru-RU" sz="1200" dirty="0">
              <a:solidFill>
                <a:prstClr val="black"/>
              </a:solidFill>
            </a:endParaRPr>
          </a:p>
          <a:p>
            <a:pPr algn="just"/>
            <a:r>
              <a:rPr lang="ru-RU" sz="1200" dirty="0">
                <a:solidFill>
                  <a:prstClr val="black"/>
                </a:solidFill>
              </a:rPr>
              <a:t>д) ипотечные ценные бумаги, выпущенные в соответствии с законодательством Российской Федерации, обращающиеся на организованном рынке ценных бумаг, а также при их первичном размещении;</a:t>
            </a:r>
          </a:p>
          <a:p>
            <a:pPr algn="just"/>
            <a:endParaRPr lang="ru-RU" sz="1200" dirty="0">
              <a:solidFill>
                <a:prstClr val="black"/>
              </a:solidFill>
            </a:endParaRPr>
          </a:p>
          <a:p>
            <a:pPr algn="just"/>
            <a:r>
              <a:rPr lang="ru-RU" sz="1200" dirty="0">
                <a:solidFill>
                  <a:prstClr val="black"/>
                </a:solidFill>
              </a:rPr>
              <a:t>е) средства в валюте Российской Федерации и иностранной валюте (доллары США, евро, фунты стерлингов, японские йены) на счетах в российских кредитных организациях;</a:t>
            </a:r>
          </a:p>
          <a:p>
            <a:pPr algn="just"/>
            <a:endParaRPr lang="ru-RU" sz="1200" dirty="0">
              <a:solidFill>
                <a:prstClr val="black"/>
              </a:solidFill>
            </a:endParaRPr>
          </a:p>
          <a:p>
            <a:pPr algn="just"/>
            <a:r>
              <a:rPr lang="ru-RU" sz="1200" dirty="0">
                <a:solidFill>
                  <a:prstClr val="black"/>
                </a:solidFill>
              </a:rPr>
              <a:t>ж) депозиты в валюте Российской Федерации и в иностранной валюте (доллары США, евро, фунты стерлингов, японские йены) в кредитных организациях при условии соблюдения требований, которые установлены законодательством Российской Федерации к кредитным организациям - участникам системы обязательного страхования вкладов физических лиц в банках Российской Федерации, а также требованиям, установленным Центральным банком Российской Федерации;</a:t>
            </a:r>
          </a:p>
          <a:p>
            <a:pPr algn="just"/>
            <a:endParaRPr lang="ru-RU" sz="1200" dirty="0">
              <a:solidFill>
                <a:prstClr val="black"/>
              </a:solidFill>
            </a:endParaRPr>
          </a:p>
          <a:p>
            <a:endParaRPr lang="ru-RU" sz="1200" dirty="0">
              <a:solidFill>
                <a:prstClr val="black"/>
              </a:solidFill>
            </a:endParaRPr>
          </a:p>
        </p:txBody>
      </p:sp>
    </p:spTree>
    <p:extLst>
      <p:ext uri="{BB962C8B-B14F-4D97-AF65-F5344CB8AC3E}">
        <p14:creationId xmlns:p14="http://schemas.microsoft.com/office/powerpoint/2010/main" xmlns="" val="2762123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214312" y="1124242"/>
            <a:ext cx="8701088" cy="4524315"/>
          </a:xfrm>
          <a:prstGeom prst="rect">
            <a:avLst/>
          </a:prstGeom>
        </p:spPr>
        <p:txBody>
          <a:bodyPr wrap="square">
            <a:spAutoFit/>
          </a:bodyPr>
          <a:lstStyle/>
          <a:p>
            <a:pPr algn="just"/>
            <a:r>
              <a:rPr lang="ru-RU" sz="1200" dirty="0">
                <a:solidFill>
                  <a:prstClr val="black"/>
                </a:solidFill>
              </a:rPr>
              <a:t>з) ценные бумаги международных финансовых организаций, допущенные к размещению и (или) публичному обращению в Российской Федерации в соответствии с законодательством Российской Федерации, при условии соответствия требованиям, установленным Инвестиционной декларацией государственной управляющей компании средствами компенсационных фондов саморегулируемых организаций в области инженерных изысканий, архитектурно-строительного проектирования, строительства, реконструкции, капитального ремонта объектов капитального строительства, утвержденной Правительством Российской Федерации;</a:t>
            </a:r>
          </a:p>
          <a:p>
            <a:pPr algn="just"/>
            <a:endParaRPr lang="ru-RU" sz="1200" dirty="0">
              <a:solidFill>
                <a:prstClr val="black"/>
              </a:solidFill>
            </a:endParaRPr>
          </a:p>
          <a:p>
            <a:pPr algn="just"/>
            <a:endParaRPr lang="ru-RU" sz="1200" dirty="0">
              <a:solidFill>
                <a:prstClr val="black"/>
              </a:solidFill>
            </a:endParaRPr>
          </a:p>
          <a:p>
            <a:pPr algn="just"/>
            <a:r>
              <a:rPr lang="ru-RU" sz="1200" dirty="0">
                <a:solidFill>
                  <a:prstClr val="black"/>
                </a:solidFill>
              </a:rPr>
              <a:t>и) облигации с залоговым обеспечением, в состав обеспечения которых входят объекты инженерно-технического обеспечения; жилые помещения; права требования по договорам аренды (лизинга) объектов инженерно-технического обеспечения, аренды (найма) жилых помещений.</a:t>
            </a:r>
          </a:p>
          <a:p>
            <a:pPr algn="just"/>
            <a:endParaRPr lang="ru-RU" sz="1200" dirty="0">
              <a:solidFill>
                <a:prstClr val="black"/>
              </a:solidFill>
            </a:endParaRPr>
          </a:p>
          <a:p>
            <a:pPr algn="just"/>
            <a:endParaRPr lang="ru-RU" sz="1200" dirty="0">
              <a:solidFill>
                <a:prstClr val="black"/>
              </a:solidFill>
            </a:endParaRPr>
          </a:p>
          <a:p>
            <a:pPr algn="just"/>
            <a:r>
              <a:rPr lang="ru-RU" sz="1200" dirty="0">
                <a:solidFill>
                  <a:prstClr val="black"/>
                </a:solidFill>
              </a:rPr>
              <a:t>Государственные ценные бумаги субъектов Российской Федерации и облигации российских эмитентов, в которые предлагается разрешить инвестировать средства компенсационных фондов, должны будут соответствовать хотя бы одному из следующих требований:</a:t>
            </a:r>
          </a:p>
          <a:p>
            <a:pPr algn="just"/>
            <a:endParaRPr lang="ru-RU" sz="1200" dirty="0">
              <a:solidFill>
                <a:prstClr val="black"/>
              </a:solidFill>
            </a:endParaRPr>
          </a:p>
          <a:p>
            <a:pPr algn="just"/>
            <a:endParaRPr lang="ru-RU" sz="1200" dirty="0">
              <a:solidFill>
                <a:prstClr val="black"/>
              </a:solidFill>
            </a:endParaRPr>
          </a:p>
          <a:p>
            <a:pPr algn="just"/>
            <a:r>
              <a:rPr lang="ru-RU" sz="1200" dirty="0">
                <a:solidFill>
                  <a:prstClr val="black"/>
                </a:solidFill>
              </a:rPr>
              <a:t>а) эмитенту (выпуску) ценных бумаг рейтинговыми агентствами, аккредитованными в порядке, установленном законодательством Российской Федерации, присвоен рейтинг долгосрочной кредитоспособности по обязательствам в валюте Российской Федерации или в иностранной валюте не ниже суверенного рейтинга Российской Федерации по обязательствам в валюте Российской Федерации или в иностранной валюте. Соответствующий рейтинг должен быть присвоен хотя бы одним из указанных рейтинговых агентств;</a:t>
            </a:r>
          </a:p>
          <a:p>
            <a:pPr algn="just"/>
            <a:endParaRPr lang="ru-RU" sz="1200" dirty="0">
              <a:solidFill>
                <a:prstClr val="black"/>
              </a:solidFill>
            </a:endParaRPr>
          </a:p>
        </p:txBody>
      </p:sp>
    </p:spTree>
    <p:extLst>
      <p:ext uri="{BB962C8B-B14F-4D97-AF65-F5344CB8AC3E}">
        <p14:creationId xmlns:p14="http://schemas.microsoft.com/office/powerpoint/2010/main" xmlns="" val="1479221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87791" y="1167544"/>
            <a:ext cx="8560253" cy="4154984"/>
          </a:xfrm>
          <a:prstGeom prst="rect">
            <a:avLst/>
          </a:prstGeom>
        </p:spPr>
        <p:txBody>
          <a:bodyPr wrap="square">
            <a:spAutoFit/>
          </a:bodyPr>
          <a:lstStyle/>
          <a:p>
            <a:pPr algn="just"/>
            <a:r>
              <a:rPr lang="ru-RU" sz="1200" dirty="0">
                <a:solidFill>
                  <a:prstClr val="black"/>
                </a:solidFill>
              </a:rPr>
              <a:t>б) исполнение обязательств по выплате номинальной стоимости облигаций либо по выплате номинальной стоимости облигаций и частично или полностью купонного дохода по ним обеспечено государственной гарантией Российской Федерации либо исполнение обязательств по ним обеспечено солидарным поручительством юридического лица, которому рейтинговыми агентствами, аккредитованными в порядке, установленном законодательством Российской Федерации, присвоен рейтинг долгосрочной кредитоспособности по обязательствам в валюте Российской Федерации или в иностранной валюте не ниже 2 (двух) ступеней от суверенного рейтинга Российской Федерации по обязательствам в валюте Российской Федерации или в иностранной валюте. Соответствующий рейтинг должен быть присвоен хотя бы одним из указанных рейтинговых агентств;</a:t>
            </a:r>
          </a:p>
          <a:p>
            <a:pPr algn="just"/>
            <a:endParaRPr lang="ru-RU" sz="1200" dirty="0">
              <a:solidFill>
                <a:prstClr val="black"/>
              </a:solidFill>
            </a:endParaRPr>
          </a:p>
          <a:p>
            <a:pPr algn="just"/>
            <a:endParaRPr lang="ru-RU" sz="1200" dirty="0">
              <a:solidFill>
                <a:prstClr val="black"/>
              </a:solidFill>
            </a:endParaRPr>
          </a:p>
          <a:p>
            <a:pPr algn="just"/>
            <a:r>
              <a:rPr lang="ru-RU" sz="1200" dirty="0">
                <a:solidFill>
                  <a:prstClr val="black"/>
                </a:solidFill>
              </a:rPr>
              <a:t>в) по облигациям предоставлено залоговое обеспечение, предметом залога по которому являются права требования на арендные платежи, платежи за жилищно-коммунальные услуги и/или жилые помещения.</a:t>
            </a:r>
          </a:p>
          <a:p>
            <a:pPr algn="just"/>
            <a:endParaRPr lang="ru-RU" sz="1200" dirty="0">
              <a:solidFill>
                <a:prstClr val="black"/>
              </a:solidFill>
            </a:endParaRPr>
          </a:p>
          <a:p>
            <a:pPr algn="just"/>
            <a:endParaRPr lang="ru-RU" sz="1200" dirty="0">
              <a:solidFill>
                <a:prstClr val="black"/>
              </a:solidFill>
            </a:endParaRPr>
          </a:p>
          <a:p>
            <a:pPr algn="just"/>
            <a:r>
              <a:rPr lang="ru-RU" sz="1200" b="1" dirty="0">
                <a:solidFill>
                  <a:prstClr val="black"/>
                </a:solidFill>
              </a:rPr>
              <a:t>Предельные объемы инвестирования </a:t>
            </a:r>
            <a:r>
              <a:rPr lang="ru-RU" sz="1200" dirty="0">
                <a:solidFill>
                  <a:prstClr val="black"/>
                </a:solidFill>
              </a:rPr>
              <a:t>в облигации российских эмитентов будут устанавливаться Правительством Российской Федерации, например на уровне </a:t>
            </a:r>
            <a:r>
              <a:rPr lang="ru-RU" sz="1200" b="1" dirty="0">
                <a:solidFill>
                  <a:prstClr val="black"/>
                </a:solidFill>
              </a:rPr>
              <a:t>двадцати процентов</a:t>
            </a:r>
            <a:r>
              <a:rPr lang="ru-RU" sz="1200" dirty="0">
                <a:solidFill>
                  <a:prstClr val="black"/>
                </a:solidFill>
              </a:rPr>
              <a:t> средств компенсационного фонда саморегулируемой организации.</a:t>
            </a:r>
          </a:p>
          <a:p>
            <a:pPr algn="just"/>
            <a:endParaRPr lang="ru-RU" sz="1200" dirty="0">
              <a:solidFill>
                <a:prstClr val="black"/>
              </a:solidFill>
            </a:endParaRPr>
          </a:p>
          <a:p>
            <a:pPr algn="just"/>
            <a:endParaRPr lang="ru-RU" sz="1200" dirty="0">
              <a:solidFill>
                <a:prstClr val="black"/>
              </a:solidFill>
            </a:endParaRPr>
          </a:p>
          <a:p>
            <a:pPr algn="just"/>
            <a:r>
              <a:rPr lang="ru-RU" sz="1200" dirty="0">
                <a:solidFill>
                  <a:prstClr val="black"/>
                </a:solidFill>
              </a:rPr>
              <a:t>Кроме того, Правительством Российской Федерации предлагается утвердить основные принципы инвестиционной политики управляющих компаний, в доверительное управление которых будут передаваться средства компенсационных фондов саморегулируемых организаций.</a:t>
            </a:r>
          </a:p>
        </p:txBody>
      </p:sp>
    </p:spTree>
    <p:extLst>
      <p:ext uri="{BB962C8B-B14F-4D97-AF65-F5344CB8AC3E}">
        <p14:creationId xmlns:p14="http://schemas.microsoft.com/office/powerpoint/2010/main" xmlns="" val="3547585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04664"/>
            <a:ext cx="6445224" cy="3554819"/>
          </a:xfrm>
          <a:prstGeom prst="rect">
            <a:avLst/>
          </a:prstGeom>
        </p:spPr>
        <p:txBody>
          <a:bodyPr wrap="square">
            <a:spAutoFit/>
          </a:bodyPr>
          <a:lstStyle/>
          <a:p>
            <a:r>
              <a:rPr lang="ru-RU" sz="50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         </a:t>
            </a:r>
            <a:r>
              <a:rPr lang="ru-RU" sz="5000" dirty="0" err="1" smtClean="0">
                <a:solidFill>
                  <a:schemeClr val="tx1">
                    <a:lumMod val="85000"/>
                    <a:lumOff val="15000"/>
                  </a:schemeClr>
                </a:solidFill>
                <a:effectLst>
                  <a:outerShdw blurRad="38100" dist="38100" dir="2700000" algn="tl">
                    <a:srgbClr val="000000">
                      <a:alpha val="43137"/>
                    </a:srgbClr>
                  </a:outerShdw>
                </a:effectLst>
                <a:latin typeface="Cambria" pitchFamily="18" charset="0"/>
              </a:rPr>
              <a:t>Загускин</a:t>
            </a:r>
            <a:r>
              <a:rPr lang="ru-RU" sz="50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 </a:t>
            </a:r>
          </a:p>
          <a:p>
            <a:r>
              <a:rPr lang="ru-RU" sz="47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Никита Николаевич</a:t>
            </a:r>
          </a:p>
          <a:p>
            <a:endParaRPr lang="ru-RU" dirty="0">
              <a:solidFill>
                <a:schemeClr val="tx1">
                  <a:lumMod val="85000"/>
                  <a:lumOff val="15000"/>
                </a:schemeClr>
              </a:solidFill>
              <a:latin typeface="Cambria" pitchFamily="18" charset="0"/>
            </a:endParaRPr>
          </a:p>
          <a:p>
            <a:r>
              <a:rPr lang="ru-RU" sz="2200" dirty="0" smtClean="0">
                <a:solidFill>
                  <a:schemeClr val="tx1">
                    <a:lumMod val="85000"/>
                    <a:lumOff val="15000"/>
                  </a:schemeClr>
                </a:solidFill>
                <a:effectLst>
                  <a:outerShdw blurRad="38100" dist="38100" dir="2700000" algn="tl">
                    <a:srgbClr val="000000">
                      <a:alpha val="43137"/>
                    </a:srgbClr>
                  </a:outerShdw>
                </a:effectLst>
                <a:latin typeface="+mj-lt"/>
              </a:rPr>
              <a:t>Председатель </a:t>
            </a:r>
            <a:r>
              <a:rPr lang="ru-RU" sz="2200" dirty="0" smtClean="0">
                <a:solidFill>
                  <a:schemeClr val="tx1">
                    <a:lumMod val="85000"/>
                    <a:lumOff val="15000"/>
                  </a:schemeClr>
                </a:solidFill>
                <a:effectLst>
                  <a:outerShdw blurRad="38100" dist="38100" dir="2700000" algn="tl">
                    <a:srgbClr val="000000">
                      <a:alpha val="43137"/>
                    </a:srgbClr>
                  </a:outerShdw>
                </a:effectLst>
                <a:latin typeface="+mj-lt"/>
              </a:rPr>
              <a:t>Совета СРО НП «БСК», </a:t>
            </a:r>
            <a:endParaRPr lang="en-US" sz="2200" dirty="0" smtClean="0">
              <a:solidFill>
                <a:schemeClr val="tx1">
                  <a:lumMod val="85000"/>
                  <a:lumOff val="15000"/>
                </a:schemeClr>
              </a:solidFill>
              <a:effectLst>
                <a:outerShdw blurRad="38100" dist="38100" dir="2700000" algn="tl">
                  <a:srgbClr val="000000">
                    <a:alpha val="43137"/>
                  </a:srgbClr>
                </a:outerShdw>
              </a:effectLst>
              <a:latin typeface="+mj-lt"/>
            </a:endParaRPr>
          </a:p>
          <a:p>
            <a:r>
              <a:rPr lang="ru-RU" sz="2200" dirty="0" smtClean="0">
                <a:solidFill>
                  <a:schemeClr val="tx1">
                    <a:lumMod val="85000"/>
                    <a:lumOff val="15000"/>
                  </a:schemeClr>
                </a:solidFill>
                <a:effectLst>
                  <a:outerShdw blurRad="38100" dist="38100" dir="2700000" algn="tl">
                    <a:srgbClr val="000000">
                      <a:alpha val="43137"/>
                    </a:srgbClr>
                  </a:outerShdw>
                </a:effectLst>
                <a:latin typeface="+mj-lt"/>
              </a:rPr>
              <a:t>заместитель председателя Комитета </a:t>
            </a:r>
            <a:endParaRPr lang="ru-RU" sz="2200" dirty="0" smtClean="0">
              <a:solidFill>
                <a:schemeClr val="tx1">
                  <a:lumMod val="85000"/>
                  <a:lumOff val="15000"/>
                </a:schemeClr>
              </a:solidFill>
              <a:effectLst>
                <a:outerShdw blurRad="38100" dist="38100" dir="2700000" algn="tl">
                  <a:srgbClr val="000000">
                    <a:alpha val="43137"/>
                  </a:srgbClr>
                </a:outerShdw>
              </a:effectLst>
              <a:latin typeface="+mj-lt"/>
            </a:endParaRPr>
          </a:p>
          <a:p>
            <a:r>
              <a:rPr lang="ru-RU" sz="2200" dirty="0" smtClean="0">
                <a:solidFill>
                  <a:schemeClr val="tx1">
                    <a:lumMod val="85000"/>
                    <a:lumOff val="15000"/>
                  </a:schemeClr>
                </a:solidFill>
                <a:effectLst>
                  <a:outerShdw blurRad="38100" dist="38100" dir="2700000" algn="tl">
                    <a:srgbClr val="000000">
                      <a:alpha val="43137"/>
                    </a:srgbClr>
                  </a:outerShdw>
                </a:effectLst>
                <a:latin typeface="+mj-lt"/>
              </a:rPr>
              <a:t>по </a:t>
            </a:r>
            <a:r>
              <a:rPr lang="ru-RU" sz="2200" dirty="0" smtClean="0">
                <a:solidFill>
                  <a:schemeClr val="tx1">
                    <a:lumMod val="85000"/>
                    <a:lumOff val="15000"/>
                  </a:schemeClr>
                </a:solidFill>
                <a:effectLst>
                  <a:outerShdw blurRad="38100" dist="38100" dir="2700000" algn="tl">
                    <a:srgbClr val="000000">
                      <a:alpha val="43137"/>
                    </a:srgbClr>
                  </a:outerShdw>
                </a:effectLst>
                <a:latin typeface="+mj-lt"/>
              </a:rPr>
              <a:t>страхованию и финансовым рискам  НОСТРОЙ</a:t>
            </a:r>
          </a:p>
          <a:p>
            <a:endParaRPr lang="ru-RU" sz="2200" dirty="0" smtClean="0">
              <a:solidFill>
                <a:schemeClr val="tx1">
                  <a:lumMod val="85000"/>
                  <a:lumOff val="15000"/>
                </a:schemeClr>
              </a:solidFill>
              <a:effectLst>
                <a:outerShdw blurRad="38100" dist="38100" dir="2700000" algn="tl">
                  <a:srgbClr val="000000">
                    <a:alpha val="43137"/>
                  </a:srgbClr>
                </a:outerShdw>
              </a:effectLst>
              <a:latin typeface="+mj-lt"/>
            </a:endParaRPr>
          </a:p>
        </p:txBody>
      </p:sp>
      <p:sp>
        <p:nvSpPr>
          <p:cNvPr id="1028" name="Rectangle 4"/>
          <p:cNvSpPr>
            <a:spLocks noChangeArrowheads="1"/>
          </p:cNvSpPr>
          <p:nvPr/>
        </p:nvSpPr>
        <p:spPr bwMode="auto">
          <a:xfrm>
            <a:off x="-252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Picture 48" descr="C:\Users\123\Desktop\Безимени-1.png"/>
          <p:cNvPicPr>
            <a:picLocks noChangeAspect="1" noChangeArrowheads="1"/>
          </p:cNvPicPr>
          <p:nvPr/>
        </p:nvPicPr>
        <p:blipFill>
          <a:blip r:embed="rId2" cstate="print"/>
          <a:srcRect/>
          <a:stretch>
            <a:fillRect/>
          </a:stretch>
        </p:blipFill>
        <p:spPr bwMode="auto">
          <a:xfrm>
            <a:off x="1403647" y="5858637"/>
            <a:ext cx="1440161" cy="882731"/>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cstate="print"/>
          <a:srcRect l="30162" t="5201" r="24469" b="5201"/>
          <a:stretch>
            <a:fillRect/>
          </a:stretch>
        </p:blipFill>
        <p:spPr bwMode="auto">
          <a:xfrm>
            <a:off x="6804248" y="620688"/>
            <a:ext cx="1890210" cy="2520280"/>
          </a:xfrm>
          <a:prstGeom prst="rect">
            <a:avLst/>
          </a:prstGeom>
          <a:ln>
            <a:noFill/>
          </a:ln>
          <a:effectLst>
            <a:outerShdw blurRad="292100" dist="139700" dir="2700000" algn="tl" rotWithShape="0">
              <a:schemeClr val="tx1">
                <a:alpha val="15000"/>
              </a:schemeClr>
            </a:outerShdw>
          </a:effectLst>
        </p:spPr>
      </p:pic>
      <p:sp>
        <p:nvSpPr>
          <p:cNvPr id="7" name="TextBox 6"/>
          <p:cNvSpPr txBox="1"/>
          <p:nvPr/>
        </p:nvSpPr>
        <p:spPr>
          <a:xfrm>
            <a:off x="3563888" y="6237312"/>
            <a:ext cx="1872208" cy="292388"/>
          </a:xfrm>
          <a:prstGeom prst="rect">
            <a:avLst/>
          </a:prstGeom>
          <a:noFill/>
        </p:spPr>
        <p:txBody>
          <a:bodyPr wrap="square" rtlCol="0">
            <a:spAutoFit/>
          </a:bodyPr>
          <a:lstStyle/>
          <a:p>
            <a:r>
              <a:rPr lang="ru-RU" sz="1300" dirty="0" smtClean="0">
                <a:latin typeface="+mj-lt"/>
              </a:rPr>
              <a:t>В рамках </a:t>
            </a:r>
            <a:endParaRPr lang="ru-RU" sz="1300" dirty="0">
              <a:latin typeface="+mj-lt"/>
            </a:endParaRPr>
          </a:p>
        </p:txBody>
      </p:sp>
      <p:pic>
        <p:nvPicPr>
          <p:cNvPr id="2058" name="Picture 10" descr="http://totalexpo.ru/i/8589507532771045653.jpg"/>
          <p:cNvPicPr>
            <a:picLocks noChangeAspect="1" noChangeArrowheads="1"/>
          </p:cNvPicPr>
          <p:nvPr/>
        </p:nvPicPr>
        <p:blipFill>
          <a:blip r:embed="rId4" cstate="print"/>
          <a:srcRect t="22680" b="24401"/>
          <a:stretch>
            <a:fillRect/>
          </a:stretch>
        </p:blipFill>
        <p:spPr bwMode="auto">
          <a:xfrm>
            <a:off x="4716016" y="6093296"/>
            <a:ext cx="1428750" cy="504056"/>
          </a:xfrm>
          <a:prstGeom prst="rect">
            <a:avLst/>
          </a:prstGeom>
          <a:noFill/>
        </p:spPr>
      </p:pic>
      <p:pic>
        <p:nvPicPr>
          <p:cNvPr id="2060" name="Picture 12" descr="http://stroysoyuz.ru/upload/medialibrary/123/123e08f865eb48b1a4ff8c6925a246fe.jpg"/>
          <p:cNvPicPr>
            <a:picLocks noChangeAspect="1" noChangeArrowheads="1"/>
          </p:cNvPicPr>
          <p:nvPr/>
        </p:nvPicPr>
        <p:blipFill>
          <a:blip r:embed="rId5" cstate="print"/>
          <a:srcRect/>
          <a:stretch>
            <a:fillRect/>
          </a:stretch>
        </p:blipFill>
        <p:spPr bwMode="auto">
          <a:xfrm>
            <a:off x="6444208" y="6093296"/>
            <a:ext cx="2182396" cy="506628"/>
          </a:xfrm>
          <a:prstGeom prst="rect">
            <a:avLst/>
          </a:prstGeom>
          <a:noFill/>
        </p:spPr>
      </p:pic>
      <p:sp>
        <p:nvSpPr>
          <p:cNvPr id="13" name="TextBox 12"/>
          <p:cNvSpPr txBox="1"/>
          <p:nvPr/>
        </p:nvSpPr>
        <p:spPr>
          <a:xfrm>
            <a:off x="323528" y="6237312"/>
            <a:ext cx="1872208" cy="292388"/>
          </a:xfrm>
          <a:prstGeom prst="rect">
            <a:avLst/>
          </a:prstGeom>
          <a:noFill/>
        </p:spPr>
        <p:txBody>
          <a:bodyPr wrap="square" rtlCol="0">
            <a:spAutoFit/>
          </a:bodyPr>
          <a:lstStyle/>
          <a:p>
            <a:r>
              <a:rPr lang="ru-RU" sz="1300" dirty="0" smtClean="0">
                <a:latin typeface="+mj-lt"/>
              </a:rPr>
              <a:t>Организатор</a:t>
            </a:r>
            <a:endParaRPr lang="ru-RU" sz="1300" dirty="0">
              <a:latin typeface="+mj-lt"/>
            </a:endParaRPr>
          </a:p>
        </p:txBody>
      </p:sp>
    </p:spTree>
    <p:extLst>
      <p:ext uri="{BB962C8B-B14F-4D97-AF65-F5344CB8AC3E}">
        <p14:creationId xmlns:p14="http://schemas.microsoft.com/office/powerpoint/2010/main" xmlns="" val="7142825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75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26557" y="992657"/>
            <a:ext cx="8682718" cy="830997"/>
          </a:xfrm>
          <a:prstGeom prst="rect">
            <a:avLst/>
          </a:prstGeom>
          <a:solidFill>
            <a:schemeClr val="bg1"/>
          </a:solidFill>
          <a:scene3d>
            <a:camera prst="orthographicFront"/>
            <a:lightRig rig="threePt" dir="t"/>
          </a:scene3d>
          <a:sp3d>
            <a:bevelT/>
          </a:sp3d>
        </p:spPr>
        <p:txBody>
          <a:bodyPr wrap="square">
            <a:spAutoFit/>
          </a:bodyPr>
          <a:lstStyle/>
          <a:p>
            <a:pPr algn="ctr"/>
            <a:r>
              <a:rPr lang="ru-RU" sz="2400" dirty="0">
                <a:solidFill>
                  <a:srgbClr val="D19049">
                    <a:lumMod val="50000"/>
                  </a:srgbClr>
                </a:solidFill>
                <a:effectLst>
                  <a:outerShdw blurRad="38100" dist="38100" dir="2700000" algn="tl">
                    <a:srgbClr val="000000">
                      <a:alpha val="43137"/>
                    </a:srgbClr>
                  </a:outerShdw>
                </a:effectLst>
              </a:rPr>
              <a:t>Возражения по законопроекту о личном </a:t>
            </a:r>
          </a:p>
          <a:p>
            <a:pPr algn="ctr"/>
            <a:r>
              <a:rPr lang="ru-RU" sz="2400" dirty="0">
                <a:solidFill>
                  <a:srgbClr val="D19049">
                    <a:lumMod val="50000"/>
                  </a:srgbClr>
                </a:solidFill>
                <a:effectLst>
                  <a:outerShdw blurRad="38100" dist="38100" dir="2700000" algn="tl">
                    <a:srgbClr val="000000">
                      <a:alpha val="43137"/>
                    </a:srgbClr>
                  </a:outerShdw>
                </a:effectLst>
              </a:rPr>
              <a:t>и коллективном страховании</a:t>
            </a:r>
          </a:p>
        </p:txBody>
      </p:sp>
      <p:sp>
        <p:nvSpPr>
          <p:cNvPr id="5" name="Прямоугольник 4"/>
          <p:cNvSpPr/>
          <p:nvPr/>
        </p:nvSpPr>
        <p:spPr>
          <a:xfrm>
            <a:off x="226558" y="1784889"/>
            <a:ext cx="8682718" cy="461665"/>
          </a:xfrm>
          <a:prstGeom prst="rect">
            <a:avLst/>
          </a:prstGeom>
        </p:spPr>
        <p:txBody>
          <a:bodyPr wrap="square">
            <a:spAutoFit/>
          </a:bodyPr>
          <a:lstStyle/>
          <a:p>
            <a:pPr algn="just"/>
            <a:endParaRPr lang="ru-RU" sz="1200" dirty="0">
              <a:solidFill>
                <a:prstClr val="black"/>
              </a:solidFill>
            </a:endParaRPr>
          </a:p>
          <a:p>
            <a:pPr algn="just"/>
            <a:r>
              <a:rPr lang="ru-RU" sz="1200" dirty="0">
                <a:solidFill>
                  <a:prstClr val="black"/>
                </a:solidFill>
              </a:rPr>
              <a:t> </a:t>
            </a:r>
          </a:p>
        </p:txBody>
      </p:sp>
      <p:sp>
        <p:nvSpPr>
          <p:cNvPr id="3" name="Прямоугольник 2"/>
          <p:cNvSpPr/>
          <p:nvPr/>
        </p:nvSpPr>
        <p:spPr>
          <a:xfrm>
            <a:off x="226557" y="1800570"/>
            <a:ext cx="8682717" cy="3901068"/>
          </a:xfrm>
          <a:prstGeom prst="rect">
            <a:avLst/>
          </a:prstGeom>
        </p:spPr>
        <p:txBody>
          <a:bodyPr wrap="square">
            <a:spAutoFit/>
          </a:bodyPr>
          <a:lstStyle/>
          <a:p>
            <a:pPr algn="just"/>
            <a:r>
              <a:rPr lang="ru-RU" sz="1125" dirty="0">
                <a:solidFill>
                  <a:prstClr val="black"/>
                </a:solidFill>
              </a:rPr>
              <a:t>1)      Возможность исключения из Градостроительного Кодекса такой формы обеспечения имущественной ответственности, как формирование компенсационного фонда, требует дополнительной проработки следующих вопросов:</a:t>
            </a:r>
          </a:p>
          <a:p>
            <a:pPr algn="just"/>
            <a:r>
              <a:rPr lang="ru-RU" sz="1125" dirty="0">
                <a:solidFill>
                  <a:prstClr val="black"/>
                </a:solidFill>
              </a:rPr>
              <a:t>- что планируется сделать с уже сформированными компенсационными фондами в тех случаях, когда СРО решит выбрать систему личного или коллективного страхования для своих членов?</a:t>
            </a:r>
          </a:p>
          <a:p>
            <a:pPr algn="just"/>
            <a:r>
              <a:rPr lang="ru-RU" sz="1125" dirty="0">
                <a:solidFill>
                  <a:prstClr val="black"/>
                </a:solidFill>
              </a:rPr>
              <a:t>- каким образом будут урегулированы вопросы возмещения вреда третьим лицам в случаях, когда вред не будет покрываться по договору страхования ответственности в силу исключений из страхового покрытия?</a:t>
            </a:r>
          </a:p>
          <a:p>
            <a:pPr algn="just"/>
            <a:r>
              <a:rPr lang="ru-RU" sz="1125" dirty="0">
                <a:solidFill>
                  <a:prstClr val="black"/>
                </a:solidFill>
              </a:rPr>
              <a:t>- целесообразность такого решения, учитывая что на текущий момент все СРО сформировали компенсационные фонды?  </a:t>
            </a:r>
          </a:p>
          <a:p>
            <a:pPr algn="just"/>
            <a:r>
              <a:rPr lang="ru-RU" sz="1125" dirty="0">
                <a:solidFill>
                  <a:prstClr val="black"/>
                </a:solidFill>
              </a:rPr>
              <a:t>2)  Нелогичность параллельного использования механизмов обеспечения имущественной ответственности путем формирования компенсационного фонда и требований по страхованию гражданской ответственности, которые позволят уменьшить взносы в компенсационный фонд, и только системы личного или коллективного страхования, которая может позволить полностью отказаться от необходимости формирования компенсационного фонда. </a:t>
            </a:r>
          </a:p>
          <a:p>
            <a:pPr algn="just"/>
            <a:r>
              <a:rPr lang="ru-RU" sz="1125" dirty="0">
                <a:solidFill>
                  <a:prstClr val="black"/>
                </a:solidFill>
              </a:rPr>
              <a:t>При этом в случае использования системы личного или коллективного страхования законопроект предусматривает дополнительные требования к членам СРО, а в случае установления требований по страхованию гражданской ответственности такие требования к страхованию не являются обязательными, хотя чем отличаются «установление требований по страхованию гражданской ответственности членов» от «системы личного или коллективного страхования» законопроект не определяет.</a:t>
            </a:r>
          </a:p>
          <a:p>
            <a:pPr algn="just"/>
            <a:r>
              <a:rPr lang="ru-RU" sz="1125" dirty="0">
                <a:solidFill>
                  <a:prstClr val="black"/>
                </a:solidFill>
              </a:rPr>
              <a:t>3)      Порядок установления страховых сумм по договорам личного или коллективного страхования на каждого члена СРО в зависимости от общего количества членов СРО ставит в неравное положения членов СРО с разным количеством членов (чем больше членов СРО, тем больше должен быть размер страховой суммы на каждого члена СРО, хотя зависимость размера причиненного вреда третьим лицам от количества членов СРО не установлена и не подтверждена никакими расчетами), кроме того это приводит к ситуации, когда в случае изменения количества членов СРО страховые суммы для каждого члена СРО должны меняться с периодом времени. </a:t>
            </a:r>
          </a:p>
        </p:txBody>
      </p:sp>
    </p:spTree>
    <p:extLst>
      <p:ext uri="{BB962C8B-B14F-4D97-AF65-F5344CB8AC3E}">
        <p14:creationId xmlns:p14="http://schemas.microsoft.com/office/powerpoint/2010/main" xmlns="" val="1335741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054" y="404664"/>
            <a:ext cx="8534400" cy="605954"/>
          </a:xfrm>
        </p:spPr>
        <p:txBody>
          <a:bodyPr>
            <a:normAutofit fontScale="90000"/>
          </a:bodyPr>
          <a:lstStyle/>
          <a:p>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700" dirty="0">
                <a:solidFill>
                  <a:schemeClr val="accent6">
                    <a:lumMod val="50000"/>
                  </a:schemeClr>
                </a:solidFill>
                <a:effectLst>
                  <a:outerShdw blurRad="38100" dist="38100" dir="2700000" algn="tl">
                    <a:srgbClr val="000000">
                      <a:alpha val="43137"/>
                    </a:srgbClr>
                  </a:outerShdw>
                </a:effectLst>
              </a:rPr>
              <a:t/>
            </a:r>
            <a:br>
              <a:rPr lang="ru-RU" sz="2700" dirty="0">
                <a:solidFill>
                  <a:schemeClr val="accent6">
                    <a:lumMod val="50000"/>
                  </a:schemeClr>
                </a:solidFill>
                <a:effectLst>
                  <a:outerShdw blurRad="38100" dist="38100" dir="2700000" algn="tl">
                    <a:srgbClr val="000000">
                      <a:alpha val="43137"/>
                    </a:srgbClr>
                  </a:outerShdw>
                </a:effectLst>
              </a:rPr>
            </a:br>
            <a:r>
              <a:rPr lang="ru-RU" sz="2325" dirty="0">
                <a:solidFill>
                  <a:schemeClr val="accent6">
                    <a:lumMod val="50000"/>
                  </a:schemeClr>
                </a:solidFill>
                <a:effectLst>
                  <a:outerShdw blurRad="38100" dist="38100" dir="2700000" algn="tl">
                    <a:srgbClr val="000000">
                      <a:alpha val="43137"/>
                    </a:srgbClr>
                  </a:outerShdw>
                </a:effectLst>
              </a:rPr>
              <a:t>Анализ и практика урегулирования убытков </a:t>
            </a:r>
            <a:br>
              <a:rPr lang="ru-RU" sz="2325" dirty="0">
                <a:solidFill>
                  <a:schemeClr val="accent6">
                    <a:lumMod val="50000"/>
                  </a:schemeClr>
                </a:solidFill>
                <a:effectLst>
                  <a:outerShdw blurRad="38100" dist="38100" dir="2700000" algn="tl">
                    <a:srgbClr val="000000">
                      <a:alpha val="43137"/>
                    </a:srgbClr>
                  </a:outerShdw>
                </a:effectLst>
              </a:rPr>
            </a:br>
            <a:r>
              <a:rPr lang="ru-RU" sz="2325" dirty="0">
                <a:solidFill>
                  <a:schemeClr val="accent6">
                    <a:lumMod val="50000"/>
                  </a:schemeClr>
                </a:solidFill>
                <a:effectLst>
                  <a:outerShdw blurRad="38100" dist="38100" dir="2700000" algn="tl">
                    <a:srgbClr val="000000">
                      <a:alpha val="43137"/>
                    </a:srgbClr>
                  </a:outerShdw>
                </a:effectLst>
              </a:rPr>
              <a:t>с учетом изменений ст.60 </a:t>
            </a:r>
            <a:r>
              <a:rPr lang="ru-RU" sz="2325" dirty="0" err="1">
                <a:solidFill>
                  <a:schemeClr val="accent6">
                    <a:lumMod val="50000"/>
                  </a:schemeClr>
                </a:solidFill>
                <a:effectLst>
                  <a:outerShdw blurRad="38100" dist="38100" dir="2700000" algn="tl">
                    <a:srgbClr val="000000">
                      <a:alpha val="43137"/>
                    </a:srgbClr>
                  </a:outerShdw>
                </a:effectLst>
              </a:rPr>
              <a:t>ГсК</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14313" y="2149249"/>
            <a:ext cx="4292373" cy="3220811"/>
          </a:xfrm>
          <a:scene3d>
            <a:camera prst="orthographicFront"/>
            <a:lightRig rig="threePt" dir="t"/>
          </a:scene3d>
          <a:sp3d>
            <a:bevelT/>
          </a:sp3d>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53643" y="2155372"/>
            <a:ext cx="4261757" cy="3214688"/>
          </a:xfrm>
          <a:scene3d>
            <a:camera prst="orthographicFront"/>
            <a:lightRig rig="threePt" dir="t"/>
          </a:scene3d>
          <a:sp3d>
            <a:bevelT/>
          </a:sp3d>
        </p:spPr>
      </p:pic>
    </p:spTree>
    <p:extLst>
      <p:ext uri="{BB962C8B-B14F-4D97-AF65-F5344CB8AC3E}">
        <p14:creationId xmlns:p14="http://schemas.microsoft.com/office/powerpoint/2010/main" xmlns="" val="3208554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pic>
        <p:nvPicPr>
          <p:cNvPr id="1027" name="Picture 3" descr="Z:\ОТДЕЛ ЮРИДИЧЕСКИЙ\БАННОВА Е.А\КОМИТЕТ\Круглый стол-комп.фонд\111\СРО РИСФ 12.05_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749" y="1102178"/>
            <a:ext cx="8258908" cy="4425044"/>
          </a:xfrm>
          <a:prstGeom prst="rect">
            <a:avLst/>
          </a:prstGeom>
          <a:noFill/>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17704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pic>
        <p:nvPicPr>
          <p:cNvPr id="2050" name="Picture 2" descr="Z:\ОТДЕЛ ЮРИДИЧЕСКИЙ\БАННОВА Е.А\КОМИТЕТ\Круглый стол-комп.фонд\111\СРО РИСФ 12.05_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7536" y="1130584"/>
            <a:ext cx="8077200" cy="4355816"/>
          </a:xfrm>
          <a:prstGeom prst="rect">
            <a:avLst/>
          </a:prstGeom>
          <a:noFill/>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72591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pic>
        <p:nvPicPr>
          <p:cNvPr id="3074" name="Picture 2" descr="Z:\ОТДЕЛ ЮРИДИЧЕСКИЙ\БАННОВА Е.А\КОМИТЕТ\Круглый стол-комп.фонд\111\СРО РИСФ 12.05_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117" y="1178845"/>
            <a:ext cx="8367870" cy="4282576"/>
          </a:xfrm>
          <a:prstGeom prst="rect">
            <a:avLst/>
          </a:prstGeom>
          <a:noFill/>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26009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99652" y="2843506"/>
            <a:ext cx="8744702" cy="7848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ru-RU" sz="4500" b="1" dirty="0">
                <a:ln w="10541" cmpd="sng">
                  <a:solidFill>
                    <a:srgbClr val="D16349">
                      <a:shade val="88000"/>
                      <a:satMod val="110000"/>
                    </a:srgbClr>
                  </a:solidFill>
                  <a:prstDash val="solid"/>
                </a:ln>
                <a:solidFill>
                  <a:srgbClr val="C5D1D7">
                    <a:lumMod val="50000"/>
                  </a:srgbClr>
                </a:solidFill>
                <a:effectLst>
                  <a:outerShdw blurRad="38100" dist="38100" dir="2700000" algn="tl">
                    <a:srgbClr val="000000">
                      <a:alpha val="43137"/>
                    </a:srgbClr>
                  </a:outerShdw>
                </a:effectLst>
              </a:rPr>
              <a:t>СПАСИБО ЗА ВНИМАНИЕ!</a:t>
            </a:r>
          </a:p>
        </p:txBody>
      </p:sp>
    </p:spTree>
    <p:extLst>
      <p:ext uri="{BB962C8B-B14F-4D97-AF65-F5344CB8AC3E}">
        <p14:creationId xmlns:p14="http://schemas.microsoft.com/office/powerpoint/2010/main" xmlns="" val="32193395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252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Picture 48" descr="C:\Users\123\Desktop\Безимени-1.png"/>
          <p:cNvPicPr>
            <a:picLocks noChangeAspect="1" noChangeArrowheads="1"/>
          </p:cNvPicPr>
          <p:nvPr/>
        </p:nvPicPr>
        <p:blipFill>
          <a:blip r:embed="rId2" cstate="print"/>
          <a:srcRect/>
          <a:stretch>
            <a:fillRect/>
          </a:stretch>
        </p:blipFill>
        <p:spPr bwMode="auto">
          <a:xfrm>
            <a:off x="2915816" y="5877272"/>
            <a:ext cx="1440161" cy="8827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283968" y="6237312"/>
            <a:ext cx="1872208" cy="292388"/>
          </a:xfrm>
          <a:prstGeom prst="rect">
            <a:avLst/>
          </a:prstGeom>
          <a:noFill/>
        </p:spPr>
        <p:txBody>
          <a:bodyPr wrap="square" rtlCol="0">
            <a:spAutoFit/>
          </a:bodyPr>
          <a:lstStyle/>
          <a:p>
            <a:r>
              <a:rPr lang="ru-RU" sz="1300" dirty="0" smtClean="0">
                <a:latin typeface="+mj-lt"/>
              </a:rPr>
              <a:t>В рамках </a:t>
            </a:r>
            <a:endParaRPr lang="ru-RU" sz="1300" dirty="0">
              <a:latin typeface="+mj-lt"/>
            </a:endParaRPr>
          </a:p>
        </p:txBody>
      </p:sp>
      <p:pic>
        <p:nvPicPr>
          <p:cNvPr id="2058" name="Picture 10" descr="http://totalexpo.ru/i/8589507532771045653.jpg"/>
          <p:cNvPicPr>
            <a:picLocks noChangeAspect="1" noChangeArrowheads="1"/>
          </p:cNvPicPr>
          <p:nvPr/>
        </p:nvPicPr>
        <p:blipFill>
          <a:blip r:embed="rId3" cstate="print"/>
          <a:srcRect t="22680" b="24401"/>
          <a:stretch>
            <a:fillRect/>
          </a:stretch>
        </p:blipFill>
        <p:spPr bwMode="auto">
          <a:xfrm>
            <a:off x="5220072" y="6093296"/>
            <a:ext cx="1428750" cy="504056"/>
          </a:xfrm>
          <a:prstGeom prst="rect">
            <a:avLst/>
          </a:prstGeom>
          <a:noFill/>
        </p:spPr>
      </p:pic>
      <p:pic>
        <p:nvPicPr>
          <p:cNvPr id="2060" name="Picture 12" descr="http://stroysoyuz.ru/upload/medialibrary/123/123e08f865eb48b1a4ff8c6925a246fe.jpg"/>
          <p:cNvPicPr>
            <a:picLocks noChangeAspect="1" noChangeArrowheads="1"/>
          </p:cNvPicPr>
          <p:nvPr/>
        </p:nvPicPr>
        <p:blipFill>
          <a:blip r:embed="rId4" cstate="print"/>
          <a:srcRect/>
          <a:stretch>
            <a:fillRect/>
          </a:stretch>
        </p:blipFill>
        <p:spPr bwMode="auto">
          <a:xfrm>
            <a:off x="6804248" y="6093296"/>
            <a:ext cx="2182396" cy="506628"/>
          </a:xfrm>
          <a:prstGeom prst="rect">
            <a:avLst/>
          </a:prstGeom>
          <a:noFill/>
        </p:spPr>
      </p:pic>
      <p:sp>
        <p:nvSpPr>
          <p:cNvPr id="13" name="TextBox 12"/>
          <p:cNvSpPr txBox="1"/>
          <p:nvPr/>
        </p:nvSpPr>
        <p:spPr>
          <a:xfrm>
            <a:off x="2051720" y="6237312"/>
            <a:ext cx="1872208" cy="292388"/>
          </a:xfrm>
          <a:prstGeom prst="rect">
            <a:avLst/>
          </a:prstGeom>
          <a:noFill/>
        </p:spPr>
        <p:txBody>
          <a:bodyPr wrap="square" rtlCol="0">
            <a:spAutoFit/>
          </a:bodyPr>
          <a:lstStyle/>
          <a:p>
            <a:r>
              <a:rPr lang="ru-RU" sz="1300" dirty="0" smtClean="0">
                <a:latin typeface="+mj-lt"/>
              </a:rPr>
              <a:t>Организатор</a:t>
            </a:r>
            <a:endParaRPr lang="ru-RU" sz="1300" dirty="0">
              <a:latin typeface="+mj-lt"/>
            </a:endParaRPr>
          </a:p>
        </p:txBody>
      </p:sp>
      <p:sp>
        <p:nvSpPr>
          <p:cNvPr id="10" name="Прямоугольник 9"/>
          <p:cNvSpPr/>
          <p:nvPr/>
        </p:nvSpPr>
        <p:spPr>
          <a:xfrm>
            <a:off x="233264" y="180925"/>
            <a:ext cx="6624736" cy="1338828"/>
          </a:xfrm>
          <a:prstGeom prst="rect">
            <a:avLst/>
          </a:prstGeom>
        </p:spPr>
        <p:txBody>
          <a:bodyPr wrap="square">
            <a:spAutoFit/>
          </a:bodyPr>
          <a:lstStyle/>
          <a:p>
            <a:r>
              <a:rPr lang="ru-RU" sz="35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Айрапетова Ольга Евгеньевна</a:t>
            </a: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Руководитель Департамента по работе </a:t>
            </a: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с </a:t>
            </a:r>
            <a:r>
              <a:rPr lang="ru-RU" sz="2300" dirty="0" err="1" smtClean="0">
                <a:solidFill>
                  <a:schemeClr val="tx1">
                    <a:lumMod val="85000"/>
                    <a:lumOff val="15000"/>
                  </a:schemeClr>
                </a:solidFill>
                <a:effectLst>
                  <a:outerShdw blurRad="38100" dist="38100" dir="2700000" algn="tl">
                    <a:srgbClr val="000000">
                      <a:alpha val="43137"/>
                    </a:srgbClr>
                  </a:outerShdw>
                </a:effectLst>
                <a:latin typeface="Cambria" pitchFamily="18" charset="0"/>
              </a:rPr>
              <a:t>саморегулируемыми</a:t>
            </a:r>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 организациями НОП</a:t>
            </a:r>
          </a:p>
        </p:txBody>
      </p:sp>
      <p:pic>
        <p:nvPicPr>
          <p:cNvPr id="11" name="Picture 2" descr="C:\Documents and Settings\ASU\Рабочий стол\Айрапетова О.Е..jpg"/>
          <p:cNvPicPr>
            <a:picLocks noChangeAspect="1" noChangeArrowheads="1"/>
          </p:cNvPicPr>
          <p:nvPr/>
        </p:nvPicPr>
        <p:blipFill rotWithShape="1">
          <a:blip r:embed="rId5" cstate="print"/>
          <a:srcRect t="5121" b="10041"/>
          <a:stretch/>
        </p:blipFill>
        <p:spPr bwMode="auto">
          <a:xfrm>
            <a:off x="7114756" y="228601"/>
            <a:ext cx="1776708" cy="2264296"/>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250626" y="3004788"/>
            <a:ext cx="8658200" cy="1938992"/>
          </a:xfrm>
          <a:prstGeom prst="rect">
            <a:avLst/>
          </a:prstGeom>
        </p:spPr>
        <p:txBody>
          <a:bodyPr wrap="square">
            <a:spAutoFit/>
          </a:bodyPr>
          <a:lstStyle/>
          <a:p>
            <a:pPr algn="ctr"/>
            <a:r>
              <a:rPr lang="ru-RU" sz="4000" dirty="0">
                <a:effectLst>
                  <a:outerShdw blurRad="38100" dist="38100" dir="2700000" algn="tl">
                    <a:srgbClr val="000000">
                      <a:alpha val="43137"/>
                    </a:srgbClr>
                  </a:outerShdw>
                </a:effectLst>
                <a:latin typeface="+mj-lt"/>
              </a:rPr>
              <a:t>Актуальные вопросы страхования гражданской </a:t>
            </a:r>
            <a:r>
              <a:rPr lang="ru-RU" sz="4000" dirty="0" smtClean="0">
                <a:effectLst>
                  <a:outerShdw blurRad="38100" dist="38100" dir="2700000" algn="tl">
                    <a:srgbClr val="000000">
                      <a:alpha val="43137"/>
                    </a:srgbClr>
                  </a:outerShdw>
                </a:effectLst>
                <a:latin typeface="+mj-lt"/>
              </a:rPr>
              <a:t>ответственности</a:t>
            </a:r>
          </a:p>
          <a:p>
            <a:pPr algn="ctr"/>
            <a:r>
              <a:rPr lang="ru-RU" sz="4000" dirty="0" smtClean="0">
                <a:effectLst>
                  <a:outerShdw blurRad="38100" dist="38100" dir="2700000" algn="tl">
                    <a:srgbClr val="000000">
                      <a:alpha val="43137"/>
                    </a:srgbClr>
                  </a:outerShdw>
                </a:effectLst>
                <a:latin typeface="+mj-lt"/>
              </a:rPr>
              <a:t> </a:t>
            </a:r>
            <a:r>
              <a:rPr lang="ru-RU" sz="4000" dirty="0">
                <a:effectLst>
                  <a:outerShdw blurRad="38100" dist="38100" dir="2700000" algn="tl">
                    <a:srgbClr val="000000">
                      <a:alpha val="43137"/>
                    </a:srgbClr>
                  </a:outerShdw>
                </a:effectLst>
                <a:latin typeface="+mj-lt"/>
              </a:rPr>
              <a:t>в рамках СРО   </a:t>
            </a:r>
          </a:p>
        </p:txBody>
      </p:sp>
    </p:spTree>
    <p:extLst>
      <p:ext uri="{BB962C8B-B14F-4D97-AF65-F5344CB8AC3E}">
        <p14:creationId xmlns:p14="http://schemas.microsoft.com/office/powerpoint/2010/main" xmlns="" val="714282576"/>
      </p:ext>
    </p:extLst>
  </p:cSld>
  <p:clrMapOvr>
    <a:masterClrMapping/>
  </p:clrMapOvr>
  <mc:AlternateContent xmlns:mc="http://schemas.openxmlformats.org/markup-compatibility/2006">
    <mc:Choice xmlns:p14="http://schemas.microsoft.com/office/powerpoint/2010/main" xmlns="" Requires="p14">
      <p:transition spd="slow" p14:dur="2000">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pic>
        <p:nvPicPr>
          <p:cNvPr id="2" name="Picture 5" descr="sro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3407" y="1628800"/>
            <a:ext cx="7309035" cy="3716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7"/>
          <p:cNvSpPr>
            <a:spLocks noChangeArrowheads="1"/>
          </p:cNvSpPr>
          <p:nvPr/>
        </p:nvSpPr>
        <p:spPr bwMode="auto">
          <a:xfrm>
            <a:off x="873407" y="1017998"/>
            <a:ext cx="5273278" cy="302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en-US" altLang="ru-RU" sz="2100" b="1" dirty="0">
              <a:solidFill>
                <a:srgbClr val="0A50A0"/>
              </a:solidFill>
              <a:latin typeface="Arial" panose="020B0604020202020204" pitchFamily="34" charset="0"/>
            </a:endParaRPr>
          </a:p>
        </p:txBody>
      </p:sp>
      <p:sp>
        <p:nvSpPr>
          <p:cNvPr id="4" name="Rectangle 4"/>
          <p:cNvSpPr>
            <a:spLocks noChangeArrowheads="1"/>
          </p:cNvSpPr>
          <p:nvPr/>
        </p:nvSpPr>
        <p:spPr bwMode="auto">
          <a:xfrm>
            <a:off x="1092879" y="339665"/>
            <a:ext cx="7089563" cy="524141"/>
          </a:xfrm>
          <a:prstGeom prst="rect">
            <a:avLst/>
          </a:prstGeom>
          <a:noFill/>
          <a:ln>
            <a:noFill/>
          </a:ln>
          <a:effectLs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defRPr/>
            </a:pPr>
            <a:r>
              <a:rPr lang="ru-RU" altLang="ru-RU" sz="1500" dirty="0">
                <a:solidFill>
                  <a:srgbClr val="FF0000"/>
                </a:solidFill>
                <a:effectLst>
                  <a:outerShdw blurRad="38100" dist="38100" dir="2700000" algn="tl">
                    <a:srgbClr val="000000">
                      <a:alpha val="43137"/>
                    </a:srgbClr>
                  </a:outerShdw>
                </a:effectLst>
                <a:latin typeface="Arial Black" panose="020B0A04020102020204" pitchFamily="34" charset="0"/>
              </a:rPr>
              <a:t>От экономии при оплате взносов в компенсационный фонд до полноценного инструмента защиты </a:t>
            </a:r>
            <a:r>
              <a:rPr lang="ru-RU" altLang="ru-RU" sz="1500" dirty="0" smtClean="0">
                <a:solidFill>
                  <a:srgbClr val="FF0000"/>
                </a:solidFill>
                <a:effectLst>
                  <a:outerShdw blurRad="38100" dist="38100" dir="2700000" algn="tl">
                    <a:srgbClr val="000000">
                      <a:alpha val="43137"/>
                    </a:srgbClr>
                  </a:outerShdw>
                </a:effectLst>
                <a:latin typeface="Arial Black" panose="020B0A04020102020204" pitchFamily="34" charset="0"/>
              </a:rPr>
              <a:t>имущественных</a:t>
            </a:r>
          </a:p>
          <a:p>
            <a:pPr algn="ctr">
              <a:defRPr/>
            </a:pPr>
            <a:r>
              <a:rPr lang="ru-RU" altLang="ru-RU" sz="1500" dirty="0" smtClean="0">
                <a:solidFill>
                  <a:srgbClr val="FF0000"/>
                </a:solidFill>
                <a:effectLst>
                  <a:outerShdw blurRad="38100" dist="38100" dir="2700000" algn="tl">
                    <a:srgbClr val="000000">
                      <a:alpha val="43137"/>
                    </a:srgbClr>
                  </a:outerShdw>
                </a:effectLst>
                <a:latin typeface="Arial Black" panose="020B0A04020102020204" pitchFamily="34" charset="0"/>
              </a:rPr>
              <a:t> </a:t>
            </a:r>
            <a:r>
              <a:rPr lang="ru-RU" altLang="ru-RU" sz="1500" dirty="0">
                <a:solidFill>
                  <a:srgbClr val="FF0000"/>
                </a:solidFill>
                <a:effectLst>
                  <a:outerShdw blurRad="38100" dist="38100" dir="2700000" algn="tl">
                    <a:srgbClr val="000000">
                      <a:alpha val="43137"/>
                    </a:srgbClr>
                  </a:outerShdw>
                </a:effectLst>
                <a:latin typeface="Arial Black" panose="020B0A04020102020204" pitchFamily="34" charset="0"/>
              </a:rPr>
              <a:t>интересов членов СРО </a:t>
            </a:r>
          </a:p>
        </p:txBody>
      </p:sp>
    </p:spTree>
    <p:extLst>
      <p:ext uri="{BB962C8B-B14F-4D97-AF65-F5344CB8AC3E}">
        <p14:creationId xmlns:p14="http://schemas.microsoft.com/office/powerpoint/2010/main" xmlns="" val="937560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675085" y="998935"/>
            <a:ext cx="5273278" cy="302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en-US" altLang="ru-RU" sz="2100" b="1" dirty="0">
              <a:solidFill>
                <a:srgbClr val="0A50A0"/>
              </a:solidFill>
              <a:latin typeface="Arial" panose="020B0604020202020204" pitchFamily="34" charset="0"/>
            </a:endParaRPr>
          </a:p>
        </p:txBody>
      </p:sp>
      <p:sp>
        <p:nvSpPr>
          <p:cNvPr id="3" name="Rectangle 4"/>
          <p:cNvSpPr>
            <a:spLocks noChangeArrowheads="1"/>
          </p:cNvSpPr>
          <p:nvPr/>
        </p:nvSpPr>
        <p:spPr bwMode="auto">
          <a:xfrm>
            <a:off x="827584" y="548680"/>
            <a:ext cx="6791416" cy="3678654"/>
          </a:xfrm>
          <a:prstGeom prst="rect">
            <a:avLst/>
          </a:prstGeom>
          <a:noFill/>
          <a:ln>
            <a:noFill/>
          </a:ln>
          <a:extLst/>
        </p:spPr>
        <p:txBody>
          <a:bodyPr/>
          <a:lstStyle/>
          <a:p>
            <a:pPr indent="272654" algn="just">
              <a:spcBef>
                <a:spcPct val="20000"/>
              </a:spcBef>
              <a:defRPr/>
            </a:pPr>
            <a:r>
              <a:rPr lang="ru-RU" dirty="0">
                <a:solidFill>
                  <a:srgbClr val="ED7D31"/>
                </a:solidFill>
                <a:latin typeface="Times New Roman" pitchFamily="18" charset="0"/>
              </a:rPr>
              <a:t>     </a:t>
            </a:r>
          </a:p>
          <a:p>
            <a:pPr indent="272654" algn="just">
              <a:spcBef>
                <a:spcPct val="20000"/>
              </a:spcBef>
              <a:buFont typeface="Wingdings" pitchFamily="2" charset="2"/>
              <a:buChar char="ü"/>
              <a:defRPr/>
            </a:pPr>
            <a:r>
              <a:rPr lang="ru-RU" b="1" dirty="0">
                <a:solidFill>
                  <a:srgbClr val="4472C4">
                    <a:lumMod val="75000"/>
                  </a:srgbClr>
                </a:solidFill>
                <a:effectLst>
                  <a:outerShdw blurRad="38100" dist="38100" dir="2700000" algn="tl">
                    <a:srgbClr val="000000">
                      <a:alpha val="43137"/>
                    </a:srgbClr>
                  </a:outerShdw>
                </a:effectLst>
                <a:latin typeface="Times New Roman" pitchFamily="18" charset="0"/>
              </a:rPr>
              <a:t>Коллективная</a:t>
            </a:r>
            <a:r>
              <a:rPr lang="ru-RU" dirty="0">
                <a:solidFill>
                  <a:srgbClr val="4472C4">
                    <a:lumMod val="75000"/>
                  </a:srgbClr>
                </a:solidFill>
                <a:latin typeface="Times New Roman" pitchFamily="18" charset="0"/>
              </a:rPr>
              <a:t> или </a:t>
            </a:r>
            <a:r>
              <a:rPr lang="ru-RU" b="1" dirty="0">
                <a:solidFill>
                  <a:srgbClr val="4472C4">
                    <a:lumMod val="75000"/>
                  </a:srgbClr>
                </a:solidFill>
                <a:effectLst>
                  <a:outerShdw blurRad="38100" dist="38100" dir="2700000" algn="tl">
                    <a:srgbClr val="000000">
                      <a:alpha val="43137"/>
                    </a:srgbClr>
                  </a:outerShdw>
                </a:effectLst>
                <a:latin typeface="Times New Roman" pitchFamily="18" charset="0"/>
              </a:rPr>
              <a:t>индивидуальная</a:t>
            </a:r>
            <a:r>
              <a:rPr lang="ru-RU" dirty="0">
                <a:solidFill>
                  <a:srgbClr val="4472C4">
                    <a:lumMod val="75000"/>
                  </a:srgbClr>
                </a:solidFill>
                <a:latin typeface="Times New Roman" pitchFamily="18" charset="0"/>
              </a:rPr>
              <a:t> системы страхования: выбор оптимальной страховой защиты и антимонопольное законодательство;</a:t>
            </a:r>
          </a:p>
          <a:p>
            <a:pPr indent="272654" algn="just">
              <a:spcBef>
                <a:spcPct val="20000"/>
              </a:spcBef>
              <a:buFont typeface="Wingdings" pitchFamily="2" charset="2"/>
              <a:buChar char="ü"/>
              <a:defRPr/>
            </a:pPr>
            <a:endParaRPr lang="ru-RU" dirty="0">
              <a:solidFill>
                <a:srgbClr val="4472C4">
                  <a:lumMod val="75000"/>
                </a:srgbClr>
              </a:solidFill>
              <a:latin typeface="Times New Roman" pitchFamily="18" charset="0"/>
            </a:endParaRPr>
          </a:p>
          <a:p>
            <a:pPr indent="272654" algn="just">
              <a:spcBef>
                <a:spcPct val="20000"/>
              </a:spcBef>
              <a:buFont typeface="Wingdings" pitchFamily="2" charset="2"/>
              <a:buChar char="ü"/>
              <a:defRPr/>
            </a:pPr>
            <a:r>
              <a:rPr lang="ru-RU" b="1" dirty="0">
                <a:solidFill>
                  <a:srgbClr val="4472C4">
                    <a:lumMod val="75000"/>
                  </a:srgbClr>
                </a:solidFill>
                <a:effectLst>
                  <a:outerShdw blurRad="38100" dist="38100" dir="2700000" algn="tl">
                    <a:srgbClr val="000000">
                      <a:alpha val="43137"/>
                    </a:srgbClr>
                  </a:outerShdw>
                </a:effectLst>
                <a:latin typeface="Times New Roman" pitchFamily="18" charset="0"/>
              </a:rPr>
              <a:t>Стандартизация условий страхования: </a:t>
            </a:r>
            <a:r>
              <a:rPr lang="ru-RU" dirty="0">
                <a:solidFill>
                  <a:srgbClr val="4472C4">
                    <a:lumMod val="75000"/>
                  </a:srgbClr>
                </a:solidFill>
                <a:latin typeface="Times New Roman" pitchFamily="18" charset="0"/>
              </a:rPr>
              <a:t>разработка Методических рекомендаций по страхованию, страхование на «годовой базе» и «объектное страхование»;</a:t>
            </a:r>
          </a:p>
          <a:p>
            <a:pPr algn="just">
              <a:spcBef>
                <a:spcPct val="20000"/>
              </a:spcBef>
              <a:defRPr/>
            </a:pPr>
            <a:endParaRPr lang="ru-RU" dirty="0">
              <a:solidFill>
                <a:srgbClr val="4472C4">
                  <a:lumMod val="75000"/>
                </a:srgbClr>
              </a:solidFill>
              <a:latin typeface="Times New Roman" pitchFamily="18" charset="0"/>
            </a:endParaRPr>
          </a:p>
          <a:p>
            <a:pPr indent="272654" algn="just">
              <a:spcBef>
                <a:spcPct val="20000"/>
              </a:spcBef>
              <a:buFont typeface="Wingdings" pitchFamily="2" charset="2"/>
              <a:buChar char="ü"/>
              <a:defRPr/>
            </a:pPr>
            <a:r>
              <a:rPr lang="ru-RU" dirty="0">
                <a:solidFill>
                  <a:srgbClr val="4472C4">
                    <a:lumMod val="75000"/>
                  </a:srgbClr>
                </a:solidFill>
                <a:latin typeface="Times New Roman" pitchFamily="18" charset="0"/>
              </a:rPr>
              <a:t>Формирование практики </a:t>
            </a:r>
            <a:r>
              <a:rPr lang="ru-RU" b="1" dirty="0">
                <a:solidFill>
                  <a:srgbClr val="4472C4">
                    <a:lumMod val="75000"/>
                  </a:srgbClr>
                </a:solidFill>
                <a:effectLst>
                  <a:outerShdw blurRad="38100" dist="38100" dir="2700000" algn="tl">
                    <a:srgbClr val="000000">
                      <a:alpha val="43137"/>
                    </a:srgbClr>
                  </a:outerShdw>
                </a:effectLst>
                <a:latin typeface="Times New Roman" pitchFamily="18" charset="0"/>
              </a:rPr>
              <a:t>урегулирования убытков: </a:t>
            </a:r>
            <a:r>
              <a:rPr lang="ru-RU" dirty="0">
                <a:solidFill>
                  <a:srgbClr val="4472C4">
                    <a:lumMod val="75000"/>
                  </a:srgbClr>
                </a:solidFill>
                <a:latin typeface="Times New Roman" pitchFamily="18" charset="0"/>
              </a:rPr>
              <a:t>спорные вопросы в связи с правоприменительной практикой приказов №274 и 624, возможность возмещения вреда заказчикам работ и корректное определение «недостатков работ, которые оказывают влияние на безопасность объектов капитального строительства (ст.55.4)».</a:t>
            </a:r>
          </a:p>
        </p:txBody>
      </p:sp>
    </p:spTree>
    <p:extLst>
      <p:ext uri="{BB962C8B-B14F-4D97-AF65-F5344CB8AC3E}">
        <p14:creationId xmlns:p14="http://schemas.microsoft.com/office/powerpoint/2010/main" xmlns="" val="3632665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675085" y="998935"/>
            <a:ext cx="5273278" cy="302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en-US" altLang="ru-RU" sz="2100" b="1" dirty="0">
              <a:solidFill>
                <a:srgbClr val="0A50A0"/>
              </a:solidFill>
              <a:latin typeface="Arial" panose="020B0604020202020204" pitchFamily="34" charset="0"/>
            </a:endParaRPr>
          </a:p>
        </p:txBody>
      </p:sp>
      <p:sp>
        <p:nvSpPr>
          <p:cNvPr id="3" name="Rectangle 4"/>
          <p:cNvSpPr>
            <a:spLocks noChangeArrowheads="1"/>
          </p:cNvSpPr>
          <p:nvPr/>
        </p:nvSpPr>
        <p:spPr bwMode="auto">
          <a:xfrm>
            <a:off x="-238124" y="506774"/>
            <a:ext cx="6696075" cy="270272"/>
          </a:xfrm>
          <a:prstGeom prst="rect">
            <a:avLst/>
          </a:prstGeom>
          <a:noFill/>
          <a:ln>
            <a:noFill/>
          </a:ln>
          <a:effectLs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defRPr/>
            </a:pPr>
            <a:r>
              <a:rPr lang="ru-RU" altLang="ru-RU" sz="1200" dirty="0">
                <a:solidFill>
                  <a:srgbClr val="FF0000"/>
                </a:solidFill>
                <a:effectLst>
                  <a:outerShdw blurRad="38100" dist="38100" dir="2700000" algn="tl">
                    <a:srgbClr val="000000">
                      <a:alpha val="43137"/>
                    </a:srgbClr>
                  </a:outerShdw>
                </a:effectLst>
                <a:latin typeface="Arial Black" pitchFamily="34" charset="0"/>
              </a:rPr>
              <a:t>Изменения порядка возмещения вреда в рамках </a:t>
            </a:r>
          </a:p>
          <a:p>
            <a:pPr algn="ctr">
              <a:defRPr/>
            </a:pPr>
            <a:r>
              <a:rPr lang="ru-RU" altLang="ru-RU" sz="1200" dirty="0">
                <a:solidFill>
                  <a:srgbClr val="FF0000"/>
                </a:solidFill>
                <a:effectLst>
                  <a:outerShdw blurRad="38100" dist="38100" dir="2700000" algn="tl">
                    <a:srgbClr val="000000">
                      <a:alpha val="43137"/>
                    </a:srgbClr>
                  </a:outerShdw>
                </a:effectLst>
                <a:latin typeface="Arial Black" pitchFamily="34" charset="0"/>
              </a:rPr>
              <a:t>ст.60 Градостроительного Кодекса с 01.07.2013г.</a:t>
            </a:r>
          </a:p>
        </p:txBody>
      </p:sp>
      <p:pic>
        <p:nvPicPr>
          <p:cNvPr id="4" name="Picture 5" descr="j024034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5085" y="2554931"/>
            <a:ext cx="1200150" cy="940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Скругленный прямоугольник 13"/>
          <p:cNvSpPr>
            <a:spLocks noChangeArrowheads="1"/>
          </p:cNvSpPr>
          <p:nvPr/>
        </p:nvSpPr>
        <p:spPr bwMode="auto">
          <a:xfrm>
            <a:off x="756048" y="3603871"/>
            <a:ext cx="1188244" cy="271463"/>
          </a:xfrm>
          <a:prstGeom prst="roundRect">
            <a:avLst>
              <a:gd name="adj" fmla="val 16667"/>
            </a:avLst>
          </a:prstGeom>
          <a:solidFill>
            <a:srgbClr val="0A50A0"/>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ru-RU" altLang="ru-RU" sz="1050">
                <a:solidFill>
                  <a:prstClr val="white"/>
                </a:solidFill>
              </a:rPr>
              <a:t>Пострадавшие</a:t>
            </a:r>
          </a:p>
          <a:p>
            <a:endParaRPr lang="ru-RU" altLang="ru-RU" sz="1050">
              <a:solidFill>
                <a:prstClr val="black"/>
              </a:solidFill>
            </a:endParaRPr>
          </a:p>
        </p:txBody>
      </p:sp>
      <p:sp>
        <p:nvSpPr>
          <p:cNvPr id="6" name="Стрелка вправо 14"/>
          <p:cNvSpPr>
            <a:spLocks noChangeArrowheads="1"/>
          </p:cNvSpPr>
          <p:nvPr/>
        </p:nvSpPr>
        <p:spPr bwMode="auto">
          <a:xfrm>
            <a:off x="2159794" y="3106191"/>
            <a:ext cx="594122" cy="216694"/>
          </a:xfrm>
          <a:prstGeom prst="rightArrow">
            <a:avLst>
              <a:gd name="adj1" fmla="val 50000"/>
              <a:gd name="adj2" fmla="val 49847"/>
            </a:avLst>
          </a:prstGeom>
          <a:solidFill>
            <a:schemeClr val="accent1"/>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ru-RU" altLang="ru-RU" sz="1800">
              <a:solidFill>
                <a:prstClr val="black"/>
              </a:solidFill>
            </a:endParaRPr>
          </a:p>
        </p:txBody>
      </p:sp>
      <p:sp>
        <p:nvSpPr>
          <p:cNvPr id="7" name="Скругленный прямоугольник 15"/>
          <p:cNvSpPr>
            <a:spLocks noChangeArrowheads="1"/>
          </p:cNvSpPr>
          <p:nvPr/>
        </p:nvSpPr>
        <p:spPr bwMode="auto">
          <a:xfrm>
            <a:off x="2852739" y="2414437"/>
            <a:ext cx="1791890" cy="410766"/>
          </a:xfrm>
          <a:prstGeom prst="roundRect">
            <a:avLst>
              <a:gd name="adj" fmla="val 16667"/>
            </a:avLst>
          </a:prstGeom>
          <a:solidFill>
            <a:srgbClr val="0A50A0"/>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ru-RU" altLang="ru-RU" sz="1050">
                <a:solidFill>
                  <a:prstClr val="white"/>
                </a:solidFill>
              </a:rPr>
              <a:t>Собственник здания, сооружения</a:t>
            </a:r>
          </a:p>
          <a:p>
            <a:endParaRPr lang="ru-RU" altLang="ru-RU" sz="1050">
              <a:solidFill>
                <a:prstClr val="black"/>
              </a:solidFill>
            </a:endParaRPr>
          </a:p>
        </p:txBody>
      </p:sp>
      <p:sp>
        <p:nvSpPr>
          <p:cNvPr id="8" name="Стрелка вправо 16"/>
          <p:cNvSpPr>
            <a:spLocks noChangeArrowheads="1"/>
          </p:cNvSpPr>
          <p:nvPr/>
        </p:nvSpPr>
        <p:spPr bwMode="auto">
          <a:xfrm rot="-2407122">
            <a:off x="4752976" y="2666850"/>
            <a:ext cx="594122" cy="216694"/>
          </a:xfrm>
          <a:prstGeom prst="rightArrow">
            <a:avLst>
              <a:gd name="adj1" fmla="val 50000"/>
              <a:gd name="adj2" fmla="val 49847"/>
            </a:avLst>
          </a:prstGeom>
          <a:solidFill>
            <a:schemeClr val="accent1"/>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ru-RU" altLang="ru-RU" sz="1800">
              <a:solidFill>
                <a:prstClr val="black"/>
              </a:solidFill>
            </a:endParaRPr>
          </a:p>
        </p:txBody>
      </p:sp>
      <p:sp>
        <p:nvSpPr>
          <p:cNvPr id="9" name="Стрелка вправо 17"/>
          <p:cNvSpPr>
            <a:spLocks noChangeArrowheads="1"/>
          </p:cNvSpPr>
          <p:nvPr/>
        </p:nvSpPr>
        <p:spPr bwMode="auto">
          <a:xfrm>
            <a:off x="4806554" y="3085950"/>
            <a:ext cx="594122" cy="216694"/>
          </a:xfrm>
          <a:prstGeom prst="rightArrow">
            <a:avLst>
              <a:gd name="adj1" fmla="val 50000"/>
              <a:gd name="adj2" fmla="val 49847"/>
            </a:avLst>
          </a:prstGeom>
          <a:solidFill>
            <a:schemeClr val="accent1"/>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ru-RU" altLang="ru-RU" sz="1800">
              <a:solidFill>
                <a:prstClr val="black"/>
              </a:solidFill>
            </a:endParaRPr>
          </a:p>
        </p:txBody>
      </p:sp>
      <p:sp>
        <p:nvSpPr>
          <p:cNvPr id="10" name="Стрелка вправо 18"/>
          <p:cNvSpPr>
            <a:spLocks noChangeArrowheads="1"/>
          </p:cNvSpPr>
          <p:nvPr/>
        </p:nvSpPr>
        <p:spPr bwMode="auto">
          <a:xfrm rot="2198658">
            <a:off x="4758929" y="3512193"/>
            <a:ext cx="594122" cy="216694"/>
          </a:xfrm>
          <a:prstGeom prst="rightArrow">
            <a:avLst>
              <a:gd name="adj1" fmla="val 50000"/>
              <a:gd name="adj2" fmla="val 49847"/>
            </a:avLst>
          </a:prstGeom>
          <a:solidFill>
            <a:schemeClr val="accent1"/>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ru-RU" altLang="ru-RU" sz="1800">
              <a:solidFill>
                <a:prstClr val="black"/>
              </a:solidFill>
            </a:endParaRPr>
          </a:p>
        </p:txBody>
      </p:sp>
      <p:sp>
        <p:nvSpPr>
          <p:cNvPr id="11" name="Скругленный прямоугольник 15"/>
          <p:cNvSpPr>
            <a:spLocks noChangeArrowheads="1"/>
          </p:cNvSpPr>
          <p:nvPr/>
        </p:nvSpPr>
        <p:spPr bwMode="auto">
          <a:xfrm>
            <a:off x="2853929" y="3062137"/>
            <a:ext cx="1790700" cy="303610"/>
          </a:xfrm>
          <a:prstGeom prst="roundRect">
            <a:avLst>
              <a:gd name="adj" fmla="val 16667"/>
            </a:avLst>
          </a:prstGeom>
          <a:solidFill>
            <a:srgbClr val="0A50A0"/>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ru-RU" altLang="ru-RU" sz="1050">
                <a:solidFill>
                  <a:prstClr val="white"/>
                </a:solidFill>
              </a:rPr>
              <a:t>Концессионер</a:t>
            </a:r>
          </a:p>
        </p:txBody>
      </p:sp>
      <p:sp>
        <p:nvSpPr>
          <p:cNvPr id="12" name="Скругленный прямоугольник 15"/>
          <p:cNvSpPr>
            <a:spLocks noChangeArrowheads="1"/>
          </p:cNvSpPr>
          <p:nvPr/>
        </p:nvSpPr>
        <p:spPr bwMode="auto">
          <a:xfrm>
            <a:off x="2862264" y="3602681"/>
            <a:ext cx="1782365" cy="410766"/>
          </a:xfrm>
          <a:prstGeom prst="roundRect">
            <a:avLst>
              <a:gd name="adj" fmla="val 16667"/>
            </a:avLst>
          </a:prstGeom>
          <a:solidFill>
            <a:srgbClr val="0A50A0"/>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ru-RU" altLang="ru-RU" sz="1050">
                <a:solidFill>
                  <a:prstClr val="white"/>
                </a:solidFill>
              </a:rPr>
              <a:t>Застройщик, технический заказчик</a:t>
            </a:r>
          </a:p>
          <a:p>
            <a:endParaRPr lang="ru-RU" altLang="ru-RU" sz="1050">
              <a:solidFill>
                <a:prstClr val="black"/>
              </a:solidFill>
            </a:endParaRPr>
          </a:p>
        </p:txBody>
      </p:sp>
      <p:sp>
        <p:nvSpPr>
          <p:cNvPr id="13" name="Скругленный прямоугольник 15"/>
          <p:cNvSpPr>
            <a:spLocks noChangeArrowheads="1"/>
          </p:cNvSpPr>
          <p:nvPr/>
        </p:nvSpPr>
        <p:spPr bwMode="auto">
          <a:xfrm>
            <a:off x="5562601" y="2266799"/>
            <a:ext cx="1790700" cy="296466"/>
          </a:xfrm>
          <a:prstGeom prst="roundRect">
            <a:avLst>
              <a:gd name="adj" fmla="val 16667"/>
            </a:avLst>
          </a:prstGeom>
          <a:solidFill>
            <a:srgbClr val="0A50A0"/>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ru-RU" altLang="ru-RU" sz="1050">
                <a:solidFill>
                  <a:prstClr val="white"/>
                </a:solidFill>
              </a:rPr>
              <a:t>Член СРО</a:t>
            </a:r>
          </a:p>
          <a:p>
            <a:endParaRPr lang="ru-RU" altLang="ru-RU" sz="1050">
              <a:solidFill>
                <a:prstClr val="black"/>
              </a:solidFill>
            </a:endParaRPr>
          </a:p>
        </p:txBody>
      </p:sp>
      <p:sp>
        <p:nvSpPr>
          <p:cNvPr id="14" name="Скругленный прямоугольник 15"/>
          <p:cNvSpPr>
            <a:spLocks noChangeArrowheads="1"/>
          </p:cNvSpPr>
          <p:nvPr/>
        </p:nvSpPr>
        <p:spPr bwMode="auto">
          <a:xfrm>
            <a:off x="5562601" y="2671612"/>
            <a:ext cx="1797844" cy="532210"/>
          </a:xfrm>
          <a:prstGeom prst="roundRect">
            <a:avLst>
              <a:gd name="adj" fmla="val 16667"/>
            </a:avLst>
          </a:prstGeom>
          <a:solidFill>
            <a:srgbClr val="0A50A0"/>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ru-RU" altLang="ru-RU" sz="1050">
                <a:solidFill>
                  <a:prstClr val="white"/>
                </a:solidFill>
              </a:rPr>
              <a:t>СРО (средства компенсационного фонда)</a:t>
            </a:r>
          </a:p>
          <a:p>
            <a:endParaRPr lang="ru-RU" altLang="ru-RU" sz="1050">
              <a:solidFill>
                <a:prstClr val="black"/>
              </a:solidFill>
            </a:endParaRPr>
          </a:p>
        </p:txBody>
      </p:sp>
      <p:sp>
        <p:nvSpPr>
          <p:cNvPr id="15" name="Скругленный прямоугольник 15"/>
          <p:cNvSpPr>
            <a:spLocks noChangeArrowheads="1"/>
          </p:cNvSpPr>
          <p:nvPr/>
        </p:nvSpPr>
        <p:spPr bwMode="auto">
          <a:xfrm>
            <a:off x="5562601" y="3365746"/>
            <a:ext cx="1790700" cy="404813"/>
          </a:xfrm>
          <a:prstGeom prst="roundRect">
            <a:avLst>
              <a:gd name="adj" fmla="val 16667"/>
            </a:avLst>
          </a:prstGeom>
          <a:solidFill>
            <a:srgbClr val="0A50A0"/>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ru-RU" altLang="ru-RU" sz="1050" i="1">
                <a:solidFill>
                  <a:srgbClr val="FF0000"/>
                </a:solidFill>
              </a:rPr>
              <a:t>Экспертная организация</a:t>
            </a:r>
          </a:p>
        </p:txBody>
      </p:sp>
      <p:sp>
        <p:nvSpPr>
          <p:cNvPr id="16" name="Скругленный прямоугольник 15"/>
          <p:cNvSpPr>
            <a:spLocks noChangeArrowheads="1"/>
          </p:cNvSpPr>
          <p:nvPr/>
        </p:nvSpPr>
        <p:spPr bwMode="auto">
          <a:xfrm>
            <a:off x="5562601" y="3932485"/>
            <a:ext cx="1790700" cy="296465"/>
          </a:xfrm>
          <a:prstGeom prst="roundRect">
            <a:avLst>
              <a:gd name="adj" fmla="val 16667"/>
            </a:avLst>
          </a:prstGeom>
          <a:solidFill>
            <a:srgbClr val="0A50A0"/>
          </a:solidFill>
          <a:ln w="9525" algn="ctr">
            <a:solidFill>
              <a:schemeClr val="tx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ru-RU" altLang="ru-RU" sz="1050" i="1">
                <a:solidFill>
                  <a:srgbClr val="FF0000"/>
                </a:solidFill>
              </a:rPr>
              <a:t>Субъект РФ</a:t>
            </a:r>
          </a:p>
        </p:txBody>
      </p:sp>
      <p:sp>
        <p:nvSpPr>
          <p:cNvPr id="17" name="Rectangle 7"/>
          <p:cNvSpPr>
            <a:spLocks noChangeArrowheads="1"/>
          </p:cNvSpPr>
          <p:nvPr/>
        </p:nvSpPr>
        <p:spPr bwMode="auto">
          <a:xfrm>
            <a:off x="675085" y="4414181"/>
            <a:ext cx="6249244" cy="685800"/>
          </a:xfrm>
          <a:prstGeom prst="rect">
            <a:avLst/>
          </a:prstGeom>
          <a:noFill/>
          <a:ln>
            <a:noFill/>
          </a:ln>
          <a:effectLst/>
          <a:extLst/>
        </p:spPr>
        <p:txBody>
          <a:bodyPr/>
          <a:lstStyle/>
          <a:p>
            <a:pPr algn="just">
              <a:spcBef>
                <a:spcPct val="20000"/>
              </a:spcBef>
              <a:defRPr/>
            </a:pPr>
            <a:r>
              <a:rPr lang="ru-RU" sz="2100" dirty="0">
                <a:solidFill>
                  <a:srgbClr val="4472C4">
                    <a:lumMod val="75000"/>
                  </a:srgbClr>
                </a:solidFill>
                <a:latin typeface="Arial Black" pitchFamily="34" charset="0"/>
              </a:rPr>
              <a:t>+</a:t>
            </a:r>
          </a:p>
          <a:p>
            <a:pPr algn="just">
              <a:spcBef>
                <a:spcPct val="20000"/>
              </a:spcBef>
              <a:defRPr/>
            </a:pPr>
            <a:r>
              <a:rPr lang="ru-RU" sz="1200" dirty="0">
                <a:solidFill>
                  <a:srgbClr val="FF0000"/>
                </a:solidFill>
                <a:effectLst>
                  <a:outerShdw blurRad="38100" dist="38100" dir="2700000" algn="tl">
                    <a:srgbClr val="000000">
                      <a:alpha val="43137"/>
                    </a:srgbClr>
                  </a:outerShdw>
                </a:effectLst>
                <a:latin typeface="Arial Black" panose="020B0A04020102020204" pitchFamily="34" charset="0"/>
              </a:rPr>
              <a:t>Выплаты компенсаций сверх возмещения вреда: </a:t>
            </a:r>
          </a:p>
          <a:p>
            <a:pPr marL="214313" indent="-214313" algn="just">
              <a:spcBef>
                <a:spcPct val="20000"/>
              </a:spcBef>
              <a:buFontTx/>
              <a:buChar char="-"/>
              <a:defRPr/>
            </a:pPr>
            <a:r>
              <a:rPr lang="ru-RU" sz="1200" b="1" i="1" u="sng" dirty="0">
                <a:solidFill>
                  <a:srgbClr val="4472C4">
                    <a:lumMod val="75000"/>
                  </a:srgbClr>
                </a:solidFill>
                <a:latin typeface="Times New Roman" pitchFamily="18" charset="0"/>
              </a:rPr>
              <a:t>3 000 000 рублей </a:t>
            </a:r>
            <a:r>
              <a:rPr lang="ru-RU" sz="1200" i="1" dirty="0">
                <a:solidFill>
                  <a:srgbClr val="4472C4">
                    <a:lumMod val="75000"/>
                  </a:srgbClr>
                </a:solidFill>
                <a:latin typeface="Times New Roman" pitchFamily="18" charset="0"/>
              </a:rPr>
              <a:t>в случае смерти;</a:t>
            </a:r>
          </a:p>
          <a:p>
            <a:pPr marL="214313" indent="-214313" algn="just">
              <a:spcBef>
                <a:spcPct val="20000"/>
              </a:spcBef>
              <a:buFontTx/>
              <a:buChar char="-"/>
              <a:defRPr/>
            </a:pPr>
            <a:r>
              <a:rPr lang="ru-RU" sz="1200" b="1" i="1" u="sng" dirty="0">
                <a:solidFill>
                  <a:srgbClr val="4472C4">
                    <a:lumMod val="75000"/>
                  </a:srgbClr>
                </a:solidFill>
                <a:latin typeface="Times New Roman" pitchFamily="18" charset="0"/>
              </a:rPr>
              <a:t>2 000 000 / 1 000 000 рублей </a:t>
            </a:r>
            <a:r>
              <a:rPr lang="ru-RU" sz="1200" i="1" dirty="0">
                <a:solidFill>
                  <a:srgbClr val="4472C4">
                    <a:lumMod val="75000"/>
                  </a:srgbClr>
                </a:solidFill>
                <a:latin typeface="Times New Roman" pitchFamily="18" charset="0"/>
              </a:rPr>
              <a:t>в случае причинения тяжкого вреда здоровья / вреда средней тяжести</a:t>
            </a:r>
            <a:r>
              <a:rPr lang="ru-RU" sz="1200" dirty="0">
                <a:solidFill>
                  <a:srgbClr val="4472C4">
                    <a:lumMod val="75000"/>
                  </a:srgbClr>
                </a:solidFill>
                <a:latin typeface="Times New Roman" pitchFamily="18" charset="0"/>
              </a:rPr>
              <a:t>.</a:t>
            </a:r>
          </a:p>
          <a:p>
            <a:pPr algn="just">
              <a:spcBef>
                <a:spcPct val="20000"/>
              </a:spcBef>
              <a:defRPr/>
            </a:pPr>
            <a:endParaRPr lang="ru-RU" sz="1350" dirty="0">
              <a:solidFill>
                <a:srgbClr val="ED7D31"/>
              </a:solidFill>
              <a:latin typeface="Times New Roman" pitchFamily="18" charset="0"/>
            </a:endParaRPr>
          </a:p>
        </p:txBody>
      </p:sp>
    </p:spTree>
    <p:extLst>
      <p:ext uri="{BB962C8B-B14F-4D97-AF65-F5344CB8AC3E}">
        <p14:creationId xmlns:p14="http://schemas.microsoft.com/office/powerpoint/2010/main" xmlns="" val="411981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txBox="1">
            <a:spLocks/>
          </p:cNvSpPr>
          <p:nvPr/>
        </p:nvSpPr>
        <p:spPr bwMode="auto">
          <a:xfrm>
            <a:off x="1367260" y="1054547"/>
            <a:ext cx="6172200" cy="857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altLang="ru-RU" sz="2400" b="1" dirty="0">
                <a:solidFill>
                  <a:srgbClr val="F01E1E"/>
                </a:solidFill>
                <a:latin typeface="Arial Black" panose="020B0A04020102020204" pitchFamily="34" charset="0"/>
              </a:rPr>
              <a:t>Положения ГК по солидарной ответственности</a:t>
            </a:r>
            <a:endParaRPr lang="ru-RU" altLang="ru-RU" sz="2400" dirty="0">
              <a:solidFill>
                <a:prstClr val="black"/>
              </a:solidFill>
            </a:endParaRPr>
          </a:p>
        </p:txBody>
      </p:sp>
      <p:sp>
        <p:nvSpPr>
          <p:cNvPr id="3" name="Объект 2"/>
          <p:cNvSpPr txBox="1">
            <a:spLocks/>
          </p:cNvSpPr>
          <p:nvPr/>
        </p:nvSpPr>
        <p:spPr>
          <a:xfrm>
            <a:off x="1367259" y="2048719"/>
            <a:ext cx="6454333" cy="3394472"/>
          </a:xfrm>
          <a:prstGeom prst="rect">
            <a:avLst/>
          </a:prstGeom>
        </p:spPr>
        <p:txBody>
          <a:bodyPr vert="horz" lIns="68580" tIns="34290" rIns="68580" bIns="3429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72654" algn="just">
              <a:buFont typeface="Wingdings" pitchFamily="2" charset="2"/>
              <a:buChar char="ü"/>
              <a:defRPr/>
            </a:pPr>
            <a:r>
              <a:rPr lang="ru-RU" sz="2000" dirty="0">
                <a:solidFill>
                  <a:srgbClr val="4472C4">
                    <a:lumMod val="75000"/>
                  </a:srgbClr>
                </a:solidFill>
                <a:latin typeface="Times New Roman" pitchFamily="18" charset="0"/>
              </a:rPr>
              <a:t>Кредитор вправе требовать исполнения как от всех должников совместно, </a:t>
            </a:r>
            <a:r>
              <a:rPr lang="ru-RU" sz="2000" b="1" dirty="0">
                <a:solidFill>
                  <a:srgbClr val="4472C4">
                    <a:lumMod val="75000"/>
                  </a:srgbClr>
                </a:solidFill>
                <a:effectLst>
                  <a:outerShdw blurRad="38100" dist="38100" dir="2700000" algn="tl">
                    <a:srgbClr val="000000">
                      <a:alpha val="43137"/>
                    </a:srgbClr>
                  </a:outerShdw>
                </a:effectLst>
                <a:latin typeface="Times New Roman" pitchFamily="18" charset="0"/>
              </a:rPr>
              <a:t>так и любого из них в отдельности</a:t>
            </a:r>
            <a:r>
              <a:rPr lang="ru-RU" sz="2000" dirty="0">
                <a:solidFill>
                  <a:srgbClr val="4472C4">
                    <a:lumMod val="75000"/>
                  </a:srgbClr>
                </a:solidFill>
                <a:latin typeface="Times New Roman" pitchFamily="18" charset="0"/>
              </a:rPr>
              <a:t>, как в части долга, так и </a:t>
            </a:r>
            <a:r>
              <a:rPr lang="ru-RU" sz="2000" b="1" dirty="0">
                <a:solidFill>
                  <a:srgbClr val="4472C4">
                    <a:lumMod val="75000"/>
                  </a:srgbClr>
                </a:solidFill>
                <a:effectLst>
                  <a:outerShdw blurRad="38100" dist="38100" dir="2700000" algn="tl">
                    <a:srgbClr val="000000">
                      <a:alpha val="43137"/>
                    </a:srgbClr>
                  </a:outerShdw>
                </a:effectLst>
                <a:latin typeface="Times New Roman" pitchFamily="18" charset="0"/>
              </a:rPr>
              <a:t>в полном размере обязательства</a:t>
            </a:r>
            <a:r>
              <a:rPr lang="ru-RU" sz="2000" dirty="0">
                <a:solidFill>
                  <a:srgbClr val="4472C4">
                    <a:lumMod val="75000"/>
                  </a:srgbClr>
                </a:solidFill>
                <a:latin typeface="Times New Roman" pitchFamily="18" charset="0"/>
              </a:rPr>
              <a:t>; </a:t>
            </a:r>
          </a:p>
          <a:p>
            <a:pPr indent="272654" algn="just">
              <a:buFont typeface="Wingdings" pitchFamily="2" charset="2"/>
              <a:buChar char="ü"/>
              <a:defRPr/>
            </a:pPr>
            <a:endParaRPr lang="ru-RU" sz="2000" dirty="0">
              <a:solidFill>
                <a:srgbClr val="4472C4">
                  <a:lumMod val="75000"/>
                </a:srgbClr>
              </a:solidFill>
              <a:latin typeface="Times New Roman" pitchFamily="18" charset="0"/>
            </a:endParaRPr>
          </a:p>
          <a:p>
            <a:pPr indent="272654" algn="just">
              <a:buFont typeface="Wingdings" pitchFamily="2" charset="2"/>
              <a:buChar char="ü"/>
              <a:defRPr/>
            </a:pPr>
            <a:endParaRPr lang="ru-RU" sz="2000" dirty="0">
              <a:solidFill>
                <a:srgbClr val="4472C4">
                  <a:lumMod val="75000"/>
                </a:srgbClr>
              </a:solidFill>
              <a:latin typeface="Times New Roman" pitchFamily="18" charset="0"/>
            </a:endParaRPr>
          </a:p>
          <a:p>
            <a:pPr indent="272654" algn="just">
              <a:buFont typeface="Wingdings" pitchFamily="2" charset="2"/>
              <a:buChar char="ü"/>
              <a:defRPr/>
            </a:pPr>
            <a:r>
              <a:rPr lang="ru-RU" sz="2000" dirty="0">
                <a:solidFill>
                  <a:srgbClr val="4472C4">
                    <a:lumMod val="75000"/>
                  </a:srgbClr>
                </a:solidFill>
                <a:latin typeface="Times New Roman" pitchFamily="18" charset="0"/>
              </a:rPr>
              <a:t>Солидарные должники остаются обязанными до тех пор, пока солидарное обязательство </a:t>
            </a:r>
            <a:r>
              <a:rPr lang="ru-RU" sz="2000" b="1" dirty="0">
                <a:solidFill>
                  <a:srgbClr val="4472C4">
                    <a:lumMod val="75000"/>
                  </a:srgbClr>
                </a:solidFill>
                <a:effectLst>
                  <a:outerShdw blurRad="38100" dist="38100" dir="2700000" algn="tl">
                    <a:srgbClr val="000000">
                      <a:alpha val="43137"/>
                    </a:srgbClr>
                  </a:outerShdw>
                </a:effectLst>
                <a:latin typeface="Times New Roman" pitchFamily="18" charset="0"/>
              </a:rPr>
              <a:t>не исполнено полностью</a:t>
            </a:r>
            <a:r>
              <a:rPr lang="ru-RU" sz="2000" dirty="0">
                <a:solidFill>
                  <a:srgbClr val="4472C4">
                    <a:lumMod val="75000"/>
                  </a:srgbClr>
                </a:solidFill>
                <a:latin typeface="Times New Roman" pitchFamily="18" charset="0"/>
              </a:rPr>
              <a:t>;</a:t>
            </a:r>
          </a:p>
          <a:p>
            <a:pPr indent="272654" algn="just">
              <a:buFont typeface="Wingdings" pitchFamily="2" charset="2"/>
              <a:buChar char="ü"/>
              <a:defRPr/>
            </a:pPr>
            <a:endParaRPr lang="ru-RU" sz="2000" dirty="0">
              <a:solidFill>
                <a:srgbClr val="4472C4">
                  <a:lumMod val="75000"/>
                </a:srgbClr>
              </a:solidFill>
              <a:latin typeface="Times New Roman" pitchFamily="18" charset="0"/>
            </a:endParaRPr>
          </a:p>
          <a:p>
            <a:pPr indent="272654" algn="just">
              <a:buFont typeface="Wingdings" pitchFamily="2" charset="2"/>
              <a:buChar char="ü"/>
              <a:defRPr/>
            </a:pPr>
            <a:endParaRPr lang="ru-RU" sz="2000" dirty="0">
              <a:solidFill>
                <a:srgbClr val="4472C4">
                  <a:lumMod val="75000"/>
                </a:srgbClr>
              </a:solidFill>
              <a:latin typeface="Times New Roman" pitchFamily="18" charset="0"/>
            </a:endParaRPr>
          </a:p>
          <a:p>
            <a:pPr indent="272654" algn="just">
              <a:buFont typeface="Wingdings" pitchFamily="2" charset="2"/>
              <a:buChar char="ü"/>
              <a:defRPr/>
            </a:pPr>
            <a:r>
              <a:rPr lang="ru-RU" sz="2000" dirty="0">
                <a:solidFill>
                  <a:srgbClr val="4472C4">
                    <a:lumMod val="75000"/>
                  </a:srgbClr>
                </a:solidFill>
                <a:latin typeface="Times New Roman" pitchFamily="18" charset="0"/>
              </a:rPr>
              <a:t>Должник, исполнивший солидарную обязанность, имеет право обратного (регрессного) требования к остальным должникам в равных долях </a:t>
            </a:r>
            <a:r>
              <a:rPr lang="ru-RU" sz="2000" b="1" dirty="0">
                <a:solidFill>
                  <a:srgbClr val="4472C4">
                    <a:lumMod val="75000"/>
                  </a:srgbClr>
                </a:solidFill>
                <a:effectLst>
                  <a:outerShdw blurRad="38100" dist="38100" dir="2700000" algn="tl">
                    <a:srgbClr val="000000">
                      <a:alpha val="43137"/>
                    </a:srgbClr>
                  </a:outerShdw>
                </a:effectLst>
                <a:latin typeface="Times New Roman" pitchFamily="18" charset="0"/>
              </a:rPr>
              <a:t>за вычетом доли, падающей на него.</a:t>
            </a:r>
            <a:endParaRPr lang="ru-RU" sz="2000" dirty="0">
              <a:solidFill>
                <a:srgbClr val="4472C4">
                  <a:lumMod val="75000"/>
                </a:srgbClr>
              </a:solidFill>
              <a:latin typeface="Times New Roman" pitchFamily="18" charset="0"/>
            </a:endParaRPr>
          </a:p>
          <a:p>
            <a:pPr>
              <a:defRPr/>
            </a:pPr>
            <a:endParaRPr lang="ru-RU" sz="1350" dirty="0">
              <a:solidFill>
                <a:prstClr val="black"/>
              </a:solidFill>
            </a:endParaRPr>
          </a:p>
        </p:txBody>
      </p:sp>
    </p:spTree>
    <p:extLst>
      <p:ext uri="{BB962C8B-B14F-4D97-AF65-F5344CB8AC3E}">
        <p14:creationId xmlns:p14="http://schemas.microsoft.com/office/powerpoint/2010/main" xmlns="" val="1858237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221989" y="1016297"/>
            <a:ext cx="5273278" cy="302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en-US" altLang="ru-RU" sz="2100" b="1" dirty="0">
              <a:solidFill>
                <a:srgbClr val="0A50A0"/>
              </a:solidFill>
              <a:latin typeface="Arial" panose="020B0604020202020204" pitchFamily="34" charset="0"/>
            </a:endParaRPr>
          </a:p>
        </p:txBody>
      </p:sp>
      <p:sp>
        <p:nvSpPr>
          <p:cNvPr id="3" name="Rectangle 4"/>
          <p:cNvSpPr>
            <a:spLocks noChangeArrowheads="1"/>
          </p:cNvSpPr>
          <p:nvPr/>
        </p:nvSpPr>
        <p:spPr bwMode="auto">
          <a:xfrm>
            <a:off x="395536" y="620688"/>
            <a:ext cx="8208912" cy="3456384"/>
          </a:xfrm>
          <a:prstGeom prst="rect">
            <a:avLst/>
          </a:prstGeom>
          <a:noFill/>
          <a:ln>
            <a:noFill/>
          </a:ln>
          <a:extLst/>
        </p:spPr>
        <p:txBody>
          <a:bodyPr/>
          <a:lstStyle/>
          <a:p>
            <a:pPr indent="272654" algn="just">
              <a:spcBef>
                <a:spcPct val="20000"/>
              </a:spcBef>
              <a:buFont typeface="Wingdings" pitchFamily="2" charset="2"/>
              <a:buChar char="ü"/>
              <a:defRPr/>
            </a:pPr>
            <a:r>
              <a:rPr lang="ru-RU" sz="1900" b="1" dirty="0">
                <a:solidFill>
                  <a:srgbClr val="4472C4">
                    <a:lumMod val="75000"/>
                  </a:srgbClr>
                </a:solidFill>
                <a:effectLst>
                  <a:outerShdw blurRad="38100" dist="38100" dir="2700000" algn="tl">
                    <a:srgbClr val="000000">
                      <a:alpha val="43137"/>
                    </a:srgbClr>
                  </a:outerShdw>
                </a:effectLst>
                <a:latin typeface="Times New Roman" pitchFamily="18" charset="0"/>
              </a:rPr>
              <a:t>Дискуссия об определении вида страхования </a:t>
            </a:r>
            <a:r>
              <a:rPr lang="ru-RU" sz="1900" dirty="0">
                <a:solidFill>
                  <a:srgbClr val="4472C4">
                    <a:lumMod val="75000"/>
                  </a:srgbClr>
                </a:solidFill>
                <a:latin typeface="Times New Roman" pitchFamily="18" charset="0"/>
              </a:rPr>
              <a:t>(страхование ответственности или страхование финансовых рисков) для возможности предоставления страховой защиты в отношении регрессных требований; </a:t>
            </a:r>
          </a:p>
          <a:p>
            <a:pPr indent="272654" algn="just">
              <a:spcBef>
                <a:spcPct val="20000"/>
              </a:spcBef>
              <a:buFont typeface="Wingdings" pitchFamily="2" charset="2"/>
              <a:buChar char="ü"/>
              <a:defRPr/>
            </a:pPr>
            <a:endParaRPr lang="ru-RU" sz="1900" dirty="0">
              <a:solidFill>
                <a:srgbClr val="4472C4">
                  <a:lumMod val="75000"/>
                </a:srgbClr>
              </a:solidFill>
              <a:latin typeface="Times New Roman" pitchFamily="18" charset="0"/>
            </a:endParaRPr>
          </a:p>
          <a:p>
            <a:pPr indent="272654" algn="just">
              <a:spcBef>
                <a:spcPct val="20000"/>
              </a:spcBef>
              <a:buFont typeface="Wingdings" pitchFamily="2" charset="2"/>
              <a:buChar char="ü"/>
              <a:defRPr/>
            </a:pPr>
            <a:endParaRPr lang="ru-RU" sz="1900" dirty="0">
              <a:solidFill>
                <a:srgbClr val="4472C4">
                  <a:lumMod val="75000"/>
                </a:srgbClr>
              </a:solidFill>
              <a:latin typeface="Times New Roman" pitchFamily="18" charset="0"/>
            </a:endParaRPr>
          </a:p>
          <a:p>
            <a:pPr indent="272654" algn="just">
              <a:spcBef>
                <a:spcPct val="20000"/>
              </a:spcBef>
              <a:buFont typeface="Wingdings" pitchFamily="2" charset="2"/>
              <a:buChar char="ü"/>
              <a:defRPr/>
            </a:pPr>
            <a:r>
              <a:rPr lang="ru-RU" sz="1900" b="1" dirty="0">
                <a:solidFill>
                  <a:srgbClr val="4472C4">
                    <a:lumMod val="75000"/>
                  </a:srgbClr>
                </a:solidFill>
                <a:effectLst>
                  <a:outerShdw blurRad="38100" dist="38100" dir="2700000" algn="tl">
                    <a:srgbClr val="000000">
                      <a:alpha val="43137"/>
                    </a:srgbClr>
                  </a:outerShdw>
                </a:effectLst>
                <a:latin typeface="Times New Roman" pitchFamily="18" charset="0"/>
              </a:rPr>
              <a:t>Необходимость корректировки стандартных условий страхования </a:t>
            </a:r>
            <a:r>
              <a:rPr lang="ru-RU" sz="1900" dirty="0">
                <a:solidFill>
                  <a:srgbClr val="4472C4">
                    <a:lumMod val="75000"/>
                  </a:srgbClr>
                </a:solidFill>
                <a:latin typeface="Times New Roman" pitchFamily="18" charset="0"/>
              </a:rPr>
              <a:t>в части распространения страхового покрытия на регрессные требования, отказа от суброгации к СРО, включения СРО в качестве дополнительного застрахованного лица по договорам коллективного и индивидуального страхования; </a:t>
            </a:r>
          </a:p>
          <a:p>
            <a:pPr indent="272654" algn="just">
              <a:spcBef>
                <a:spcPct val="20000"/>
              </a:spcBef>
              <a:buFont typeface="Wingdings" pitchFamily="2" charset="2"/>
              <a:buChar char="ü"/>
              <a:defRPr/>
            </a:pPr>
            <a:endParaRPr lang="ru-RU" sz="1900" dirty="0">
              <a:solidFill>
                <a:srgbClr val="4472C4">
                  <a:lumMod val="75000"/>
                </a:srgbClr>
              </a:solidFill>
              <a:latin typeface="Times New Roman" pitchFamily="18" charset="0"/>
            </a:endParaRPr>
          </a:p>
          <a:p>
            <a:pPr indent="272654" algn="just">
              <a:spcBef>
                <a:spcPct val="20000"/>
              </a:spcBef>
              <a:buFont typeface="Wingdings" pitchFamily="2" charset="2"/>
              <a:buChar char="ü"/>
              <a:defRPr/>
            </a:pPr>
            <a:endParaRPr lang="ru-RU" sz="1900" dirty="0">
              <a:solidFill>
                <a:srgbClr val="4472C4">
                  <a:lumMod val="75000"/>
                </a:srgbClr>
              </a:solidFill>
              <a:latin typeface="Times New Roman" pitchFamily="18" charset="0"/>
            </a:endParaRPr>
          </a:p>
          <a:p>
            <a:pPr indent="272654" algn="just">
              <a:spcBef>
                <a:spcPct val="20000"/>
              </a:spcBef>
              <a:buFont typeface="Wingdings" pitchFamily="2" charset="2"/>
              <a:buChar char="ü"/>
              <a:defRPr/>
            </a:pPr>
            <a:r>
              <a:rPr lang="ru-RU" sz="1900" b="1" dirty="0">
                <a:solidFill>
                  <a:srgbClr val="4472C4">
                    <a:lumMod val="75000"/>
                  </a:srgbClr>
                </a:solidFill>
                <a:effectLst>
                  <a:outerShdw blurRad="38100" dist="38100" dir="2700000" algn="tl">
                    <a:srgbClr val="000000">
                      <a:alpha val="43137"/>
                    </a:srgbClr>
                  </a:outerShdw>
                </a:effectLst>
                <a:latin typeface="Times New Roman" pitchFamily="18" charset="0"/>
              </a:rPr>
              <a:t>Расширение объема страховой защиты </a:t>
            </a:r>
            <a:r>
              <a:rPr lang="ru-RU" sz="1900" dirty="0">
                <a:solidFill>
                  <a:srgbClr val="4472C4">
                    <a:lumMod val="75000"/>
                  </a:srgbClr>
                </a:solidFill>
                <a:latin typeface="Times New Roman" pitchFamily="18" charset="0"/>
              </a:rPr>
              <a:t>в части включения в перечень застрахованных рисков причинения вреда и выплаты компенсаций работникам, находящимся на строительной площадке вследствие нарушения требования по обеспечению безопасности на строительной площадке. </a:t>
            </a:r>
          </a:p>
          <a:p>
            <a:pPr indent="272654" algn="just">
              <a:spcBef>
                <a:spcPct val="20000"/>
              </a:spcBef>
              <a:buFont typeface="Wingdings" pitchFamily="2" charset="2"/>
              <a:buChar char="ü"/>
              <a:defRPr/>
            </a:pPr>
            <a:endParaRPr lang="ru-RU" sz="1900" dirty="0">
              <a:solidFill>
                <a:srgbClr val="ED7D31"/>
              </a:solidFill>
              <a:latin typeface="Times New Roman" pitchFamily="18" charset="0"/>
            </a:endParaRPr>
          </a:p>
        </p:txBody>
      </p:sp>
    </p:spTree>
    <p:extLst>
      <p:ext uri="{BB962C8B-B14F-4D97-AF65-F5344CB8AC3E}">
        <p14:creationId xmlns:p14="http://schemas.microsoft.com/office/powerpoint/2010/main" xmlns="" val="1757183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txBox="1">
            <a:spLocks/>
          </p:cNvSpPr>
          <p:nvPr/>
        </p:nvSpPr>
        <p:spPr bwMode="auto">
          <a:xfrm>
            <a:off x="1403648" y="14920"/>
            <a:ext cx="6172200" cy="6381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altLang="ru-RU" sz="1800" b="1" dirty="0">
                <a:solidFill>
                  <a:srgbClr val="4472C4">
                    <a:lumMod val="75000"/>
                  </a:srgbClr>
                </a:solidFill>
                <a:cs typeface="Times New Roman" panose="02020603050405020304" pitchFamily="18" charset="0"/>
              </a:rPr>
              <a:t>Мониторинг аварий и происшествий</a:t>
            </a:r>
            <a:br>
              <a:rPr lang="ru-RU" altLang="ru-RU" sz="1800" b="1" dirty="0">
                <a:solidFill>
                  <a:srgbClr val="4472C4">
                    <a:lumMod val="75000"/>
                  </a:srgbClr>
                </a:solidFill>
                <a:cs typeface="Times New Roman" panose="02020603050405020304" pitchFamily="18" charset="0"/>
              </a:rPr>
            </a:br>
            <a:r>
              <a:rPr lang="ru-RU" altLang="ru-RU" sz="1800" b="1" dirty="0">
                <a:solidFill>
                  <a:srgbClr val="4472C4">
                    <a:lumMod val="75000"/>
                  </a:srgbClr>
                </a:solidFill>
                <a:cs typeface="Times New Roman" panose="02020603050405020304" pitchFamily="18" charset="0"/>
              </a:rPr>
              <a:t>(статистика НОСТРОЙ)</a:t>
            </a:r>
            <a:endParaRPr lang="ru-RU" altLang="ru-RU" sz="1800" dirty="0">
              <a:solidFill>
                <a:srgbClr val="4472C4">
                  <a:lumMod val="75000"/>
                </a:srgbClr>
              </a:solidFill>
              <a:cs typeface="Times New Roman" panose="02020603050405020304" pitchFamily="18" charset="0"/>
            </a:endParaRPr>
          </a:p>
        </p:txBody>
      </p:sp>
      <p:sp>
        <p:nvSpPr>
          <p:cNvPr id="3" name="Объект 2"/>
          <p:cNvSpPr txBox="1">
            <a:spLocks/>
          </p:cNvSpPr>
          <p:nvPr/>
        </p:nvSpPr>
        <p:spPr>
          <a:xfrm>
            <a:off x="395536" y="651743"/>
            <a:ext cx="8496943" cy="46805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ru-RU" sz="1900" b="1" i="1" dirty="0">
                <a:solidFill>
                  <a:srgbClr val="4472C4">
                    <a:lumMod val="75000"/>
                  </a:srgbClr>
                </a:solidFill>
                <a:latin typeface="Times New Roman" panose="02020603050405020304" pitchFamily="18" charset="0"/>
                <a:cs typeface="Times New Roman" panose="02020603050405020304" pitchFamily="18" charset="0"/>
              </a:rPr>
              <a:t>Аварии и происшествия</a:t>
            </a:r>
            <a:endParaRPr lang="ru-RU" sz="1900" i="1" dirty="0">
              <a:solidFill>
                <a:srgbClr val="4472C4">
                  <a:lumMod val="75000"/>
                </a:srgbClr>
              </a:solidFill>
              <a:latin typeface="Times New Roman" panose="02020603050405020304" pitchFamily="18" charset="0"/>
              <a:cs typeface="Times New Roman" panose="02020603050405020304" pitchFamily="18" charset="0"/>
            </a:endParaRPr>
          </a:p>
          <a:p>
            <a:pPr algn="l">
              <a:buFontTx/>
              <a:buNone/>
              <a:defRPr/>
            </a:pPr>
            <a:r>
              <a:rPr lang="ru-RU" sz="1900" dirty="0">
                <a:solidFill>
                  <a:srgbClr val="4472C4">
                    <a:lumMod val="75000"/>
                  </a:srgbClr>
                </a:solidFill>
                <a:latin typeface="Times New Roman" panose="02020603050405020304" pitchFamily="18" charset="0"/>
                <a:cs typeface="Times New Roman" panose="02020603050405020304" pitchFamily="18" charset="0"/>
              </a:rPr>
              <a:t>По информации из открытых источников, за исследуемый период (с 01.08.2010)  произошло 843 случая аварий и происшествий (за 5 мес. 2010 г. – 96, в 2011 г. – 187, в 2012 г. – 380, за 6 мес. 2013 г. - 180). </a:t>
            </a:r>
          </a:p>
          <a:p>
            <a:pPr algn="l">
              <a:buFontTx/>
              <a:buNone/>
              <a:defRPr/>
            </a:pPr>
            <a:r>
              <a:rPr lang="ru-RU" sz="1900" dirty="0">
                <a:solidFill>
                  <a:srgbClr val="4472C4">
                    <a:lumMod val="75000"/>
                  </a:srgbClr>
                </a:solidFill>
                <a:latin typeface="Times New Roman" panose="02020603050405020304" pitchFamily="18" charset="0"/>
                <a:cs typeface="Times New Roman" panose="02020603050405020304" pitchFamily="18" charset="0"/>
              </a:rPr>
              <a:t>За 2010 – 2014 </a:t>
            </a:r>
            <a:r>
              <a:rPr lang="ru-RU" sz="1900" dirty="0" err="1">
                <a:solidFill>
                  <a:srgbClr val="4472C4">
                    <a:lumMod val="75000"/>
                  </a:srgbClr>
                </a:solidFill>
                <a:latin typeface="Times New Roman" panose="02020603050405020304" pitchFamily="18" charset="0"/>
                <a:cs typeface="Times New Roman" panose="02020603050405020304" pitchFamily="18" charset="0"/>
              </a:rPr>
              <a:t>гг</a:t>
            </a:r>
            <a:r>
              <a:rPr lang="ru-RU" sz="1900" dirty="0">
                <a:solidFill>
                  <a:srgbClr val="4472C4">
                    <a:lumMod val="75000"/>
                  </a:srgbClr>
                </a:solidFill>
                <a:latin typeface="Times New Roman" panose="02020603050405020304" pitchFamily="18" charset="0"/>
                <a:cs typeface="Times New Roman" panose="02020603050405020304" pitchFamily="18" charset="0"/>
              </a:rPr>
              <a:t> выплаты в счёт возмещения имущественного вреда составили 100 млн руб.</a:t>
            </a:r>
          </a:p>
          <a:p>
            <a:pPr algn="l">
              <a:defRPr/>
            </a:pPr>
            <a:r>
              <a:rPr lang="ru-RU" sz="1900" b="1" i="1" dirty="0">
                <a:solidFill>
                  <a:srgbClr val="4472C4">
                    <a:lumMod val="75000"/>
                  </a:srgbClr>
                </a:solidFill>
                <a:latin typeface="Times New Roman" panose="02020603050405020304" pitchFamily="18" charset="0"/>
                <a:cs typeface="Times New Roman" panose="02020603050405020304" pitchFamily="18" charset="0"/>
              </a:rPr>
              <a:t>Травматизм</a:t>
            </a:r>
            <a:endParaRPr lang="ru-RU" sz="1900" i="1" dirty="0">
              <a:solidFill>
                <a:srgbClr val="4472C4">
                  <a:lumMod val="75000"/>
                </a:srgbClr>
              </a:solidFill>
              <a:latin typeface="Times New Roman" panose="02020603050405020304" pitchFamily="18" charset="0"/>
              <a:cs typeface="Times New Roman" panose="02020603050405020304" pitchFamily="18" charset="0"/>
            </a:endParaRPr>
          </a:p>
          <a:p>
            <a:pPr algn="l">
              <a:buFontTx/>
              <a:buNone/>
              <a:defRPr/>
            </a:pPr>
            <a:r>
              <a:rPr lang="ru-RU" sz="1900" dirty="0">
                <a:solidFill>
                  <a:srgbClr val="4472C4">
                    <a:lumMod val="75000"/>
                  </a:srgbClr>
                </a:solidFill>
                <a:latin typeface="Times New Roman" panose="02020603050405020304" pitchFamily="18" charset="0"/>
                <a:cs typeface="Times New Roman" panose="02020603050405020304" pitchFamily="18" charset="0"/>
              </a:rPr>
              <a:t>Всего по данным открытых источников за период наблюдения (с августа 2010 года по настоящее время) в авариях и происшествиях пострадало – 1978 человек (за 5 мес. 2010 г. – 127, в 2011 г. – 264, в 2012 г. – 509, 2013 г. – 587, 2014 - 491 ).</a:t>
            </a:r>
          </a:p>
          <a:p>
            <a:pPr algn="l">
              <a:buFontTx/>
              <a:buNone/>
              <a:defRPr/>
            </a:pPr>
            <a:r>
              <a:rPr lang="ru-RU" sz="1900" dirty="0">
                <a:solidFill>
                  <a:srgbClr val="4472C4">
                    <a:lumMod val="75000"/>
                  </a:srgbClr>
                </a:solidFill>
                <a:latin typeface="Times New Roman" panose="02020603050405020304" pitchFamily="18" charset="0"/>
                <a:cs typeface="Times New Roman" panose="02020603050405020304" pitchFamily="18" charset="0"/>
              </a:rPr>
              <a:t>Значительное количество аварий, происшествий и случаев травматизма при выполнении работ, на которые, в соответствии с приказом </a:t>
            </a:r>
            <a:r>
              <a:rPr lang="ru-RU" sz="1900" dirty="0" err="1">
                <a:solidFill>
                  <a:srgbClr val="4472C4">
                    <a:lumMod val="75000"/>
                  </a:srgbClr>
                </a:solidFill>
                <a:latin typeface="Times New Roman" panose="02020603050405020304" pitchFamily="18" charset="0"/>
                <a:cs typeface="Times New Roman" panose="02020603050405020304" pitchFamily="18" charset="0"/>
              </a:rPr>
              <a:t>Минрегиона</a:t>
            </a:r>
            <a:r>
              <a:rPr lang="ru-RU" sz="1900" dirty="0">
                <a:solidFill>
                  <a:srgbClr val="4472C4">
                    <a:lumMod val="75000"/>
                  </a:srgbClr>
                </a:solidFill>
                <a:latin typeface="Times New Roman" panose="02020603050405020304" pitchFamily="18" charset="0"/>
                <a:cs typeface="Times New Roman" panose="02020603050405020304" pitchFamily="18" charset="0"/>
              </a:rPr>
              <a:t> России от 30.12.2009 г. № 624 и обозначенными (*), свидетельство о допуске не требуется.</a:t>
            </a:r>
          </a:p>
          <a:p>
            <a:pPr algn="l">
              <a:buFontTx/>
              <a:buNone/>
              <a:defRPr/>
            </a:pPr>
            <a:r>
              <a:rPr lang="ru-RU" sz="1900" dirty="0">
                <a:solidFill>
                  <a:srgbClr val="4472C4">
                    <a:lumMod val="75000"/>
                  </a:srgbClr>
                </a:solidFill>
                <a:latin typeface="Times New Roman" panose="02020603050405020304" pitchFamily="18" charset="0"/>
                <a:cs typeface="Times New Roman" panose="02020603050405020304" pitchFamily="18" charset="0"/>
              </a:rPr>
              <a:t>Практически каждая пятая авария и происшествие происходят на обычных объектах при выполнении работ, которые приказом </a:t>
            </a:r>
            <a:r>
              <a:rPr lang="ru-RU" sz="1900" dirty="0" err="1">
                <a:solidFill>
                  <a:srgbClr val="4472C4">
                    <a:lumMod val="75000"/>
                  </a:srgbClr>
                </a:solidFill>
                <a:latin typeface="Times New Roman" panose="02020603050405020304" pitchFamily="18" charset="0"/>
                <a:cs typeface="Times New Roman" panose="02020603050405020304" pitchFamily="18" charset="0"/>
              </a:rPr>
              <a:t>Минрегиона</a:t>
            </a:r>
            <a:r>
              <a:rPr lang="ru-RU" sz="1900" dirty="0">
                <a:solidFill>
                  <a:srgbClr val="4472C4">
                    <a:lumMod val="75000"/>
                  </a:srgbClr>
                </a:solidFill>
                <a:latin typeface="Times New Roman" panose="02020603050405020304" pitchFamily="18" charset="0"/>
                <a:cs typeface="Times New Roman" panose="02020603050405020304" pitchFamily="18" charset="0"/>
              </a:rPr>
              <a:t> России от 30.12.2009 г. № 624 отнесены к работам, свидетельство о допуске к которым требуется только на особо опасных и технически сложных объектах.</a:t>
            </a:r>
          </a:p>
          <a:p>
            <a:pPr>
              <a:defRPr/>
            </a:pPr>
            <a:endParaRPr lang="ru-RU" sz="1900" dirty="0">
              <a:solidFill>
                <a:prstClr val="black"/>
              </a:solidFill>
            </a:endParaRPr>
          </a:p>
        </p:txBody>
      </p:sp>
    </p:spTree>
    <p:extLst>
      <p:ext uri="{BB962C8B-B14F-4D97-AF65-F5344CB8AC3E}">
        <p14:creationId xmlns:p14="http://schemas.microsoft.com/office/powerpoint/2010/main" xmlns="" val="18174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txBox="1">
            <a:spLocks/>
          </p:cNvSpPr>
          <p:nvPr/>
        </p:nvSpPr>
        <p:spPr bwMode="auto">
          <a:xfrm>
            <a:off x="840658" y="188640"/>
            <a:ext cx="7499555" cy="47505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altLang="ru-RU" sz="2100" b="1" dirty="0">
                <a:solidFill>
                  <a:srgbClr val="4472C4">
                    <a:lumMod val="75000"/>
                  </a:srgbClr>
                </a:solidFill>
                <a:cs typeface="Times New Roman" panose="02020603050405020304" pitchFamily="18" charset="0"/>
              </a:rPr>
              <a:t>Примеры страховых случаев из российской практики</a:t>
            </a:r>
          </a:p>
        </p:txBody>
      </p:sp>
      <p:sp>
        <p:nvSpPr>
          <p:cNvPr id="3" name="Объект 2"/>
          <p:cNvSpPr txBox="1">
            <a:spLocks/>
          </p:cNvSpPr>
          <p:nvPr/>
        </p:nvSpPr>
        <p:spPr>
          <a:xfrm>
            <a:off x="840658" y="980728"/>
            <a:ext cx="7499555" cy="369689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defRPr/>
            </a:pPr>
            <a:r>
              <a:rPr lang="ru-RU" sz="1600" b="1" i="1" dirty="0">
                <a:solidFill>
                  <a:srgbClr val="4472C4">
                    <a:lumMod val="75000"/>
                  </a:srgbClr>
                </a:solidFill>
                <a:latin typeface="Times New Roman" panose="02020603050405020304" pitchFamily="18" charset="0"/>
                <a:cs typeface="Times New Roman" panose="02020603050405020304" pitchFamily="18" charset="0"/>
              </a:rPr>
              <a:t>Пример 1</a:t>
            </a:r>
          </a:p>
          <a:p>
            <a:pPr algn="l">
              <a:buFontTx/>
              <a:buNone/>
              <a:defRPr/>
            </a:pPr>
            <a:r>
              <a:rPr lang="ru-RU" sz="1600" b="1" dirty="0">
                <a:solidFill>
                  <a:srgbClr val="4472C4">
                    <a:lumMod val="75000"/>
                  </a:srgbClr>
                </a:solidFill>
                <a:latin typeface="Times New Roman" panose="02020603050405020304" pitchFamily="18" charset="0"/>
                <a:cs typeface="Times New Roman" panose="02020603050405020304" pitchFamily="18" charset="0"/>
              </a:rPr>
              <a:t>«Трансвааль Парк»</a:t>
            </a:r>
            <a:r>
              <a:rPr lang="ru-RU" sz="1600" dirty="0">
                <a:solidFill>
                  <a:srgbClr val="4472C4">
                    <a:lumMod val="75000"/>
                  </a:srgbClr>
                </a:solidFill>
                <a:latin typeface="Times New Roman" panose="02020603050405020304" pitchFamily="18" charset="0"/>
                <a:cs typeface="Times New Roman" panose="02020603050405020304" pitchFamily="18" charset="0"/>
              </a:rPr>
              <a:t> (г. Москва) (генеральный  проектировщик  – компания «Сергей Киселев и партнеры»; конструктор кровли – </a:t>
            </a:r>
            <a:r>
              <a:rPr lang="ru-RU" sz="1600" dirty="0" err="1">
                <a:solidFill>
                  <a:srgbClr val="4472C4">
                    <a:lumMod val="75000"/>
                  </a:srgbClr>
                </a:solidFill>
                <a:latin typeface="Times New Roman" panose="02020603050405020304" pitchFamily="18" charset="0"/>
                <a:cs typeface="Times New Roman" panose="02020603050405020304" pitchFamily="18" charset="0"/>
              </a:rPr>
              <a:t>Нодар</a:t>
            </a:r>
            <a:r>
              <a:rPr lang="ru-RU" sz="1600" dirty="0">
                <a:solidFill>
                  <a:srgbClr val="4472C4">
                    <a:lumMod val="75000"/>
                  </a:srgbClr>
                </a:solidFill>
                <a:latin typeface="Times New Roman" panose="02020603050405020304" pitchFamily="18" charset="0"/>
                <a:cs typeface="Times New Roman" panose="02020603050405020304" pitchFamily="18" charset="0"/>
              </a:rPr>
              <a:t> </a:t>
            </a:r>
            <a:r>
              <a:rPr lang="ru-RU" sz="1600" dirty="0" err="1">
                <a:solidFill>
                  <a:srgbClr val="4472C4">
                    <a:lumMod val="75000"/>
                  </a:srgbClr>
                </a:solidFill>
                <a:latin typeface="Times New Roman" panose="02020603050405020304" pitchFamily="18" charset="0"/>
                <a:cs typeface="Times New Roman" panose="02020603050405020304" pitchFamily="18" charset="0"/>
              </a:rPr>
              <a:t>Канчели</a:t>
            </a:r>
            <a:r>
              <a:rPr lang="ru-RU" sz="1600" dirty="0">
                <a:solidFill>
                  <a:srgbClr val="4472C4">
                    <a:lumMod val="75000"/>
                  </a:srgbClr>
                </a:solidFill>
                <a:latin typeface="Times New Roman" panose="02020603050405020304" pitchFamily="18" charset="0"/>
                <a:cs typeface="Times New Roman" panose="02020603050405020304" pitchFamily="18" charset="0"/>
              </a:rPr>
              <a:t>).</a:t>
            </a:r>
          </a:p>
          <a:p>
            <a:pPr algn="l">
              <a:defRPr/>
            </a:pPr>
            <a:r>
              <a:rPr lang="ru-RU" sz="1600" dirty="0">
                <a:solidFill>
                  <a:srgbClr val="4472C4">
                    <a:lumMod val="75000"/>
                  </a:srgbClr>
                </a:solidFill>
                <a:latin typeface="Times New Roman" panose="02020603050405020304" pitchFamily="18" charset="0"/>
                <a:cs typeface="Times New Roman" panose="02020603050405020304" pitchFamily="18" charset="0"/>
              </a:rPr>
              <a:t>Основные факты и даты:</a:t>
            </a:r>
          </a:p>
          <a:p>
            <a:pPr algn="l">
              <a:buFontTx/>
              <a:buNone/>
              <a:defRPr/>
            </a:pPr>
            <a:r>
              <a:rPr lang="ru-RU" sz="1600" dirty="0">
                <a:solidFill>
                  <a:srgbClr val="4472C4">
                    <a:lumMod val="75000"/>
                  </a:srgbClr>
                </a:solidFill>
                <a:latin typeface="Times New Roman" panose="02020603050405020304" pitchFamily="18" charset="0"/>
                <a:cs typeface="Times New Roman" panose="02020603050405020304" pitchFamily="18" charset="0"/>
              </a:rPr>
              <a:t>– строительство развлекательного центра началось в 2000 г.;</a:t>
            </a:r>
          </a:p>
          <a:p>
            <a:pPr algn="l">
              <a:buFontTx/>
              <a:buNone/>
              <a:defRPr/>
            </a:pPr>
            <a:r>
              <a:rPr lang="ru-RU" sz="1600" dirty="0">
                <a:solidFill>
                  <a:srgbClr val="4472C4">
                    <a:lumMod val="75000"/>
                  </a:srgbClr>
                </a:solidFill>
                <a:latin typeface="Times New Roman" panose="02020603050405020304" pitchFamily="18" charset="0"/>
                <a:cs typeface="Times New Roman" panose="02020603050405020304" pitchFamily="18" charset="0"/>
              </a:rPr>
              <a:t>– сдан в эксплуатацию в сентябре 2002 года (ко Дню города);</a:t>
            </a:r>
          </a:p>
          <a:p>
            <a:pPr algn="l">
              <a:buFontTx/>
              <a:buNone/>
              <a:defRPr/>
            </a:pPr>
            <a:r>
              <a:rPr lang="ru-RU" sz="1600" dirty="0">
                <a:solidFill>
                  <a:srgbClr val="4472C4">
                    <a:lumMod val="75000"/>
                  </a:srgbClr>
                </a:solidFill>
                <a:latin typeface="Times New Roman" panose="02020603050405020304" pitchFamily="18" charset="0"/>
                <a:cs typeface="Times New Roman" panose="02020603050405020304" pitchFamily="18" charset="0"/>
              </a:rPr>
              <a:t>– обрушение купола произошло 12 февраля 2004 года</a:t>
            </a:r>
          </a:p>
          <a:p>
            <a:pPr algn="l">
              <a:buFontTx/>
              <a:buNone/>
              <a:defRPr/>
            </a:pPr>
            <a:r>
              <a:rPr lang="ru-RU" sz="1600" dirty="0">
                <a:solidFill>
                  <a:srgbClr val="4472C4">
                    <a:lumMod val="75000"/>
                  </a:srgbClr>
                </a:solidFill>
                <a:latin typeface="Times New Roman" panose="02020603050405020304" pitchFamily="18" charset="0"/>
                <a:cs typeface="Times New Roman" panose="02020603050405020304" pitchFamily="18" charset="0"/>
              </a:rPr>
              <a:t>– 28 человек – погибло, более 100 пострадало;</a:t>
            </a:r>
          </a:p>
          <a:p>
            <a:pPr algn="l">
              <a:buFontTx/>
              <a:buNone/>
              <a:defRPr/>
            </a:pPr>
            <a:r>
              <a:rPr lang="ru-RU" sz="1600" dirty="0">
                <a:solidFill>
                  <a:srgbClr val="4472C4">
                    <a:lumMod val="75000"/>
                  </a:srgbClr>
                </a:solidFill>
                <a:latin typeface="Times New Roman" panose="02020603050405020304" pitchFamily="18" charset="0"/>
                <a:cs typeface="Times New Roman" panose="02020603050405020304" pitchFamily="18" charset="0"/>
              </a:rPr>
              <a:t>– причиной обрушения </a:t>
            </a:r>
            <a:r>
              <a:rPr lang="ru-RU" sz="1600" dirty="0" err="1">
                <a:solidFill>
                  <a:srgbClr val="4472C4">
                    <a:lumMod val="75000"/>
                  </a:srgbClr>
                </a:solidFill>
                <a:latin typeface="Times New Roman" panose="02020603050405020304" pitchFamily="18" charset="0"/>
                <a:cs typeface="Times New Roman" panose="02020603050405020304" pitchFamily="18" charset="0"/>
              </a:rPr>
              <a:t>Мосгорпрокуратура</a:t>
            </a:r>
            <a:r>
              <a:rPr lang="ru-RU" sz="1600" dirty="0">
                <a:solidFill>
                  <a:srgbClr val="4472C4">
                    <a:lumMod val="75000"/>
                  </a:srgbClr>
                </a:solidFill>
                <a:latin typeface="Times New Roman" panose="02020603050405020304" pitchFamily="18" charset="0"/>
                <a:cs typeface="Times New Roman" panose="02020603050405020304" pitchFamily="18" charset="0"/>
              </a:rPr>
              <a:t> признала неверные конструктивные решения и просчеты в проектировании;</a:t>
            </a:r>
          </a:p>
          <a:p>
            <a:pPr algn="l">
              <a:buFontTx/>
              <a:buNone/>
              <a:defRPr/>
            </a:pPr>
            <a:r>
              <a:rPr lang="ru-RU" sz="1600" dirty="0">
                <a:solidFill>
                  <a:srgbClr val="4472C4">
                    <a:lumMod val="75000"/>
                  </a:srgbClr>
                </a:solidFill>
                <a:latin typeface="Times New Roman" panose="02020603050405020304" pitchFamily="18" charset="0"/>
                <a:cs typeface="Times New Roman" panose="02020603050405020304" pitchFamily="18" charset="0"/>
              </a:rPr>
              <a:t>– было предъявлено обвинение </a:t>
            </a:r>
            <a:r>
              <a:rPr lang="ru-RU" sz="1600" dirty="0" err="1">
                <a:solidFill>
                  <a:srgbClr val="4472C4">
                    <a:lumMod val="75000"/>
                  </a:srgbClr>
                </a:solidFill>
                <a:latin typeface="Times New Roman" panose="02020603050405020304" pitchFamily="18" charset="0"/>
                <a:cs typeface="Times New Roman" panose="02020603050405020304" pitchFamily="18" charset="0"/>
              </a:rPr>
              <a:t>Нодару</a:t>
            </a:r>
            <a:r>
              <a:rPr lang="ru-RU" sz="1600" dirty="0">
                <a:solidFill>
                  <a:srgbClr val="4472C4">
                    <a:lumMod val="75000"/>
                  </a:srgbClr>
                </a:solidFill>
                <a:latin typeface="Times New Roman" panose="02020603050405020304" pitchFamily="18" charset="0"/>
                <a:cs typeface="Times New Roman" panose="02020603050405020304" pitchFamily="18" charset="0"/>
              </a:rPr>
              <a:t> </a:t>
            </a:r>
            <a:r>
              <a:rPr lang="ru-RU" sz="1600" dirty="0" err="1">
                <a:solidFill>
                  <a:srgbClr val="4472C4">
                    <a:lumMod val="75000"/>
                  </a:srgbClr>
                </a:solidFill>
                <a:latin typeface="Times New Roman" panose="02020603050405020304" pitchFamily="18" charset="0"/>
                <a:cs typeface="Times New Roman" panose="02020603050405020304" pitchFamily="18" charset="0"/>
              </a:rPr>
              <a:t>Канчели</a:t>
            </a:r>
            <a:r>
              <a:rPr lang="ru-RU" sz="1600" dirty="0">
                <a:solidFill>
                  <a:srgbClr val="4472C4">
                    <a:lumMod val="75000"/>
                  </a:srgbClr>
                </a:solidFill>
                <a:latin typeface="Times New Roman" panose="02020603050405020304" pitchFamily="18" charset="0"/>
                <a:cs typeface="Times New Roman" panose="02020603050405020304" pitchFamily="18" charset="0"/>
              </a:rPr>
              <a:t> (причинение смерти по неосторожности – впоследствии амнистирован) и главе </a:t>
            </a:r>
            <a:r>
              <a:rPr lang="ru-RU" sz="1600" dirty="0" err="1">
                <a:solidFill>
                  <a:srgbClr val="4472C4">
                    <a:lumMod val="75000"/>
                  </a:srgbClr>
                </a:solidFill>
                <a:latin typeface="Times New Roman" panose="02020603050405020304" pitchFamily="18" charset="0"/>
                <a:cs typeface="Times New Roman" panose="02020603050405020304" pitchFamily="18" charset="0"/>
              </a:rPr>
              <a:t>Мосгосэкспертизы</a:t>
            </a:r>
            <a:r>
              <a:rPr lang="ru-RU" sz="1600" dirty="0">
                <a:solidFill>
                  <a:srgbClr val="4472C4">
                    <a:lumMod val="75000"/>
                  </a:srgbClr>
                </a:solidFill>
                <a:latin typeface="Times New Roman" panose="02020603050405020304" pitchFamily="18" charset="0"/>
                <a:cs typeface="Times New Roman" panose="02020603050405020304" pitchFamily="18" charset="0"/>
              </a:rPr>
              <a:t> Анатолию Воронину (предъявлено обвинение в халатности – впоследствии суд признал в его действиях отсутствие состава преступления).</a:t>
            </a:r>
          </a:p>
          <a:p>
            <a:pPr algn="l">
              <a:buFontTx/>
              <a:buNone/>
              <a:defRPr/>
            </a:pPr>
            <a:r>
              <a:rPr lang="ru-RU" sz="1600" dirty="0">
                <a:solidFill>
                  <a:srgbClr val="4472C4">
                    <a:lumMod val="75000"/>
                  </a:srgbClr>
                </a:solidFill>
                <a:latin typeface="Times New Roman" panose="02020603050405020304" pitchFamily="18" charset="0"/>
                <a:cs typeface="Times New Roman" panose="02020603050405020304" pitchFamily="18" charset="0"/>
              </a:rPr>
              <a:t>Временной разрыв между окончанием проектирования и обрушением – около 4 лет.</a:t>
            </a:r>
          </a:p>
        </p:txBody>
      </p:sp>
    </p:spTree>
    <p:extLst>
      <p:ext uri="{BB962C8B-B14F-4D97-AF65-F5344CB8AC3E}">
        <p14:creationId xmlns:p14="http://schemas.microsoft.com/office/powerpoint/2010/main" xmlns="" val="1712028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txBox="1">
            <a:spLocks/>
          </p:cNvSpPr>
          <p:nvPr/>
        </p:nvSpPr>
        <p:spPr bwMode="auto">
          <a:xfrm>
            <a:off x="755576" y="188640"/>
            <a:ext cx="7720781" cy="42148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altLang="ru-RU" sz="1800" b="1" dirty="0">
                <a:solidFill>
                  <a:srgbClr val="4472C4">
                    <a:lumMod val="75000"/>
                  </a:srgbClr>
                </a:solidFill>
                <a:cs typeface="Times New Roman" panose="02020603050405020304" pitchFamily="18" charset="0"/>
              </a:rPr>
              <a:t>Примеры страховых случаев из российской практики</a:t>
            </a:r>
            <a:endParaRPr lang="ru-RU" altLang="ru-RU" sz="1800" dirty="0">
              <a:solidFill>
                <a:srgbClr val="4472C4">
                  <a:lumMod val="75000"/>
                </a:srgbClr>
              </a:solidFill>
            </a:endParaRPr>
          </a:p>
        </p:txBody>
      </p:sp>
      <p:sp>
        <p:nvSpPr>
          <p:cNvPr id="3" name="Объект 2"/>
          <p:cNvSpPr txBox="1">
            <a:spLocks/>
          </p:cNvSpPr>
          <p:nvPr/>
        </p:nvSpPr>
        <p:spPr bwMode="auto">
          <a:xfrm>
            <a:off x="586744" y="175388"/>
            <a:ext cx="8568952" cy="26748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endParaRPr lang="en-US" altLang="ru-RU" sz="1500" b="1" i="1" dirty="0">
              <a:solidFill>
                <a:srgbClr val="ED7D31"/>
              </a:solidFill>
              <a:latin typeface="Times New Roman" panose="02020603050405020304" pitchFamily="18" charset="0"/>
              <a:cs typeface="Times New Roman" panose="02020603050405020304" pitchFamily="18" charset="0"/>
            </a:endParaRPr>
          </a:p>
          <a:p>
            <a:pPr algn="l">
              <a:buFontTx/>
              <a:buNone/>
            </a:pPr>
            <a:r>
              <a:rPr lang="ru-RU" altLang="ru-RU" sz="1500" b="1" i="1" dirty="0">
                <a:solidFill>
                  <a:srgbClr val="4472C4">
                    <a:lumMod val="75000"/>
                  </a:srgbClr>
                </a:solidFill>
                <a:latin typeface="Times New Roman" panose="02020603050405020304" pitchFamily="18" charset="0"/>
                <a:cs typeface="Times New Roman" panose="02020603050405020304" pitchFamily="18" charset="0"/>
              </a:rPr>
              <a:t>Пример 2</a:t>
            </a:r>
          </a:p>
          <a:p>
            <a:pPr algn="l">
              <a:buFontTx/>
              <a:buNone/>
            </a:pPr>
            <a:r>
              <a:rPr lang="ru-RU" altLang="ru-RU" sz="1500" b="1" dirty="0" err="1">
                <a:solidFill>
                  <a:srgbClr val="4472C4">
                    <a:lumMod val="75000"/>
                  </a:srgbClr>
                </a:solidFill>
                <a:latin typeface="Times New Roman" panose="02020603050405020304" pitchFamily="18" charset="0"/>
                <a:cs typeface="Times New Roman" panose="02020603050405020304" pitchFamily="18" charset="0"/>
              </a:rPr>
              <a:t>Басманный</a:t>
            </a:r>
            <a:r>
              <a:rPr lang="ru-RU" altLang="ru-RU" sz="1500" b="1" dirty="0">
                <a:solidFill>
                  <a:srgbClr val="4472C4">
                    <a:lumMod val="75000"/>
                  </a:srgbClr>
                </a:solidFill>
                <a:latin typeface="Times New Roman" panose="02020603050405020304" pitchFamily="18" charset="0"/>
                <a:cs typeface="Times New Roman" panose="02020603050405020304" pitchFamily="18" charset="0"/>
              </a:rPr>
              <a:t> рынок</a:t>
            </a:r>
            <a:r>
              <a:rPr lang="ru-RU" altLang="ru-RU" sz="1500" dirty="0">
                <a:solidFill>
                  <a:srgbClr val="4472C4">
                    <a:lumMod val="75000"/>
                  </a:srgbClr>
                </a:solidFill>
                <a:latin typeface="Times New Roman" panose="02020603050405020304" pitchFamily="18" charset="0"/>
                <a:cs typeface="Times New Roman" panose="02020603050405020304" pitchFamily="18" charset="0"/>
              </a:rPr>
              <a:t> (г. Москва). Основные факты и даты:</a:t>
            </a:r>
          </a:p>
          <a:p>
            <a:pPr algn="l">
              <a:buFontTx/>
              <a:buNone/>
            </a:pPr>
            <a:r>
              <a:rPr lang="ru-RU" altLang="ru-RU" sz="1500" dirty="0">
                <a:solidFill>
                  <a:srgbClr val="4472C4">
                    <a:lumMod val="75000"/>
                  </a:srgbClr>
                </a:solidFill>
                <a:latin typeface="Times New Roman" panose="02020603050405020304" pitchFamily="18" charset="0"/>
                <a:cs typeface="Times New Roman" panose="02020603050405020304" pitchFamily="18" charset="0"/>
              </a:rPr>
              <a:t>– здание рынка построено в 1970-е годы (архитектор </a:t>
            </a:r>
            <a:r>
              <a:rPr lang="ru-RU" altLang="ru-RU" sz="1500" dirty="0" err="1">
                <a:solidFill>
                  <a:srgbClr val="4472C4">
                    <a:lumMod val="75000"/>
                  </a:srgbClr>
                </a:solidFill>
                <a:latin typeface="Times New Roman" panose="02020603050405020304" pitchFamily="18" charset="0"/>
                <a:cs typeface="Times New Roman" panose="02020603050405020304" pitchFamily="18" charset="0"/>
              </a:rPr>
              <a:t>Канчели</a:t>
            </a:r>
            <a:r>
              <a:rPr lang="ru-RU" altLang="ru-RU" sz="1500" dirty="0">
                <a:solidFill>
                  <a:srgbClr val="4472C4">
                    <a:lumMod val="75000"/>
                  </a:srgbClr>
                </a:solidFill>
                <a:latin typeface="Times New Roman" panose="02020603050405020304" pitchFamily="18" charset="0"/>
                <a:cs typeface="Times New Roman" panose="02020603050405020304" pitchFamily="18" charset="0"/>
              </a:rPr>
              <a:t>);</a:t>
            </a:r>
          </a:p>
          <a:p>
            <a:pPr algn="l">
              <a:buFontTx/>
              <a:buNone/>
            </a:pPr>
            <a:r>
              <a:rPr lang="ru-RU" altLang="ru-RU" sz="1500" dirty="0">
                <a:solidFill>
                  <a:srgbClr val="4472C4">
                    <a:lumMod val="75000"/>
                  </a:srgbClr>
                </a:solidFill>
                <a:latin typeface="Times New Roman" panose="02020603050405020304" pitchFamily="18" charset="0"/>
                <a:cs typeface="Times New Roman" panose="02020603050405020304" pitchFamily="18" charset="0"/>
              </a:rPr>
              <a:t>– обрушение крыши произошло 24 февраля 2006 года;</a:t>
            </a:r>
          </a:p>
          <a:p>
            <a:pPr algn="l">
              <a:buFontTx/>
              <a:buNone/>
            </a:pPr>
            <a:r>
              <a:rPr lang="ru-RU" altLang="ru-RU" sz="1500" dirty="0">
                <a:solidFill>
                  <a:srgbClr val="4472C4">
                    <a:lumMod val="75000"/>
                  </a:srgbClr>
                </a:solidFill>
                <a:latin typeface="Times New Roman" panose="02020603050405020304" pitchFamily="18" charset="0"/>
                <a:cs typeface="Times New Roman" panose="02020603050405020304" pitchFamily="18" charset="0"/>
              </a:rPr>
              <a:t>– 66 человек – погибло, 33 ранено;</a:t>
            </a:r>
          </a:p>
          <a:p>
            <a:pPr algn="l">
              <a:buFontTx/>
              <a:buNone/>
            </a:pPr>
            <a:r>
              <a:rPr lang="ru-RU" altLang="ru-RU" sz="1500" dirty="0">
                <a:solidFill>
                  <a:srgbClr val="4472C4">
                    <a:lumMod val="75000"/>
                  </a:srgbClr>
                </a:solidFill>
                <a:latin typeface="Times New Roman" panose="02020603050405020304" pitchFamily="18" charset="0"/>
                <a:cs typeface="Times New Roman" panose="02020603050405020304" pitchFamily="18" charset="0"/>
              </a:rPr>
              <a:t>– техническая комиссия пришла к выводу, что причинами обрушения явились изношенность здания и неудовлетворительная техническая эксплуатация рынка, однако версии об ошибках и недостатках, допущенных при проектировании этого объекта, также рассматривались и анализировались очень подробно.</a:t>
            </a:r>
          </a:p>
          <a:p>
            <a:pPr algn="l">
              <a:buFontTx/>
              <a:buNone/>
            </a:pPr>
            <a:r>
              <a:rPr lang="ru-RU" altLang="ru-RU" sz="1500" dirty="0">
                <a:solidFill>
                  <a:srgbClr val="4472C4">
                    <a:lumMod val="75000"/>
                  </a:srgbClr>
                </a:solidFill>
                <a:latin typeface="Times New Roman" panose="02020603050405020304" pitchFamily="18" charset="0"/>
                <a:cs typeface="Times New Roman" panose="02020603050405020304" pitchFamily="18" charset="0"/>
              </a:rPr>
              <a:t>Временной разрыв между окончанием проектирования и обрушением – около 30 лет.</a:t>
            </a:r>
          </a:p>
          <a:p>
            <a:pPr algn="l">
              <a:buFontTx/>
              <a:buNone/>
            </a:pPr>
            <a:endParaRPr lang="ru-RU" altLang="ru-RU" sz="1500" dirty="0">
              <a:solidFill>
                <a:srgbClr val="4472C4">
                  <a:lumMod val="75000"/>
                </a:srgbClr>
              </a:solidFill>
              <a:latin typeface="Times New Roman" panose="02020603050405020304" pitchFamily="18" charset="0"/>
              <a:cs typeface="Times New Roman" panose="02020603050405020304" pitchFamily="18" charset="0"/>
            </a:endParaRPr>
          </a:p>
          <a:p>
            <a:pPr algn="l">
              <a:buFontTx/>
              <a:buNone/>
            </a:pPr>
            <a:r>
              <a:rPr lang="ru-RU" altLang="ru-RU" sz="1500" b="1" i="1" dirty="0">
                <a:solidFill>
                  <a:srgbClr val="4472C4">
                    <a:lumMod val="75000"/>
                  </a:srgbClr>
                </a:solidFill>
                <a:latin typeface="Times New Roman" panose="02020603050405020304" pitchFamily="18" charset="0"/>
                <a:cs typeface="Times New Roman" panose="02020603050405020304" pitchFamily="18" charset="0"/>
              </a:rPr>
              <a:t>Пример 3</a:t>
            </a:r>
          </a:p>
          <a:p>
            <a:pPr algn="l">
              <a:buFontTx/>
              <a:buNone/>
            </a:pPr>
            <a:r>
              <a:rPr lang="ru-RU" altLang="ru-RU" sz="1500" b="1" dirty="0">
                <a:solidFill>
                  <a:srgbClr val="4472C4">
                    <a:lumMod val="75000"/>
                  </a:srgbClr>
                </a:solidFill>
                <a:latin typeface="Times New Roman" panose="02020603050405020304" pitchFamily="18" charset="0"/>
                <a:cs typeface="Times New Roman" panose="02020603050405020304" pitchFamily="18" charset="0"/>
              </a:rPr>
              <a:t>Бассейн «Дельфин»</a:t>
            </a:r>
            <a:r>
              <a:rPr lang="ru-RU" altLang="ru-RU" sz="1500" dirty="0">
                <a:solidFill>
                  <a:srgbClr val="4472C4">
                    <a:lumMod val="75000"/>
                  </a:srgbClr>
                </a:solidFill>
                <a:latin typeface="Times New Roman" panose="02020603050405020304" pitchFamily="18" charset="0"/>
                <a:cs typeface="Times New Roman" panose="02020603050405020304" pitchFamily="18" charset="0"/>
              </a:rPr>
              <a:t> (Пермский край). Основные факты и даты:</a:t>
            </a:r>
          </a:p>
          <a:p>
            <a:pPr algn="l">
              <a:buFontTx/>
              <a:buNone/>
            </a:pPr>
            <a:r>
              <a:rPr lang="ru-RU" altLang="ru-RU" sz="1500" dirty="0">
                <a:solidFill>
                  <a:srgbClr val="4472C4">
                    <a:lumMod val="75000"/>
                  </a:srgbClr>
                </a:solidFill>
                <a:latin typeface="Times New Roman" panose="02020603050405020304" pitchFamily="18" charset="0"/>
                <a:cs typeface="Times New Roman" panose="02020603050405020304" pitchFamily="18" charset="0"/>
              </a:rPr>
              <a:t>– Здание бассейна построено в 1993 году;</a:t>
            </a:r>
          </a:p>
          <a:p>
            <a:pPr algn="l">
              <a:buFontTx/>
              <a:buNone/>
            </a:pPr>
            <a:r>
              <a:rPr lang="ru-RU" altLang="ru-RU" sz="1500" dirty="0">
                <a:solidFill>
                  <a:srgbClr val="4472C4">
                    <a:lumMod val="75000"/>
                  </a:srgbClr>
                </a:solidFill>
                <a:latin typeface="Times New Roman" panose="02020603050405020304" pitchFamily="18" charset="0"/>
                <a:cs typeface="Times New Roman" panose="02020603050405020304" pitchFamily="18" charset="0"/>
              </a:rPr>
              <a:t>– обрушение произошло 4 декабря 2005 года;</a:t>
            </a:r>
          </a:p>
          <a:p>
            <a:pPr algn="l">
              <a:buFontTx/>
              <a:buNone/>
            </a:pPr>
            <a:r>
              <a:rPr lang="ru-RU" altLang="ru-RU" sz="1500" dirty="0">
                <a:solidFill>
                  <a:srgbClr val="4472C4">
                    <a:lumMod val="75000"/>
                  </a:srgbClr>
                </a:solidFill>
                <a:latin typeface="Times New Roman" panose="02020603050405020304" pitchFamily="18" charset="0"/>
                <a:cs typeface="Times New Roman" panose="02020603050405020304" pitchFamily="18" charset="0"/>
              </a:rPr>
              <a:t>– обрушились металлические конструкции и крыша бассейна (в чашу бассейна упали металлические фермы и 42 бетонные плиты);</a:t>
            </a:r>
          </a:p>
          <a:p>
            <a:pPr algn="l">
              <a:buFontTx/>
              <a:buNone/>
            </a:pPr>
            <a:r>
              <a:rPr lang="ru-RU" altLang="ru-RU" sz="1500" dirty="0">
                <a:solidFill>
                  <a:srgbClr val="4472C4">
                    <a:lumMod val="75000"/>
                  </a:srgbClr>
                </a:solidFill>
                <a:latin typeface="Times New Roman" panose="02020603050405020304" pitchFamily="18" charset="0"/>
                <a:cs typeface="Times New Roman" panose="02020603050405020304" pitchFamily="18" charset="0"/>
              </a:rPr>
              <a:t>– 14 человек – погибло, 11 – ранено.</a:t>
            </a:r>
          </a:p>
          <a:p>
            <a:pPr algn="l">
              <a:buFontTx/>
              <a:buNone/>
            </a:pPr>
            <a:r>
              <a:rPr lang="ru-RU" altLang="ru-RU" sz="1500" dirty="0">
                <a:solidFill>
                  <a:srgbClr val="4472C4">
                    <a:lumMod val="75000"/>
                  </a:srgbClr>
                </a:solidFill>
                <a:latin typeface="Times New Roman" panose="02020603050405020304" pitchFamily="18" charset="0"/>
                <a:cs typeface="Times New Roman" panose="02020603050405020304" pitchFamily="18" charset="0"/>
              </a:rPr>
              <a:t>Временной разрыв между окончанием проектирования и обрушением – около 13 лет.</a:t>
            </a:r>
          </a:p>
        </p:txBody>
      </p:sp>
    </p:spTree>
    <p:extLst>
      <p:ext uri="{BB962C8B-B14F-4D97-AF65-F5344CB8AC3E}">
        <p14:creationId xmlns:p14="http://schemas.microsoft.com/office/powerpoint/2010/main" xmlns="" val="421830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txBox="1">
            <a:spLocks/>
          </p:cNvSpPr>
          <p:nvPr/>
        </p:nvSpPr>
        <p:spPr bwMode="auto">
          <a:xfrm>
            <a:off x="1426907" y="116632"/>
            <a:ext cx="6172200" cy="52982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altLang="ru-RU" sz="1800" b="1" dirty="0">
                <a:solidFill>
                  <a:srgbClr val="4472C4">
                    <a:lumMod val="75000"/>
                  </a:srgbClr>
                </a:solidFill>
                <a:latin typeface="Times New Roman" panose="02020603050405020304" pitchFamily="18" charset="0"/>
                <a:cs typeface="Times New Roman" panose="02020603050405020304" pitchFamily="18" charset="0"/>
              </a:rPr>
              <a:t>Примеры страховых случаев из международной практики</a:t>
            </a:r>
            <a:endParaRPr lang="ru-RU" altLang="ru-RU" sz="1800" dirty="0">
              <a:solidFill>
                <a:srgbClr val="4472C4">
                  <a:lumMod val="75000"/>
                </a:srgbClr>
              </a:solidFill>
            </a:endParaRPr>
          </a:p>
        </p:txBody>
      </p:sp>
      <p:sp>
        <p:nvSpPr>
          <p:cNvPr id="3" name="Объект 2"/>
          <p:cNvSpPr txBox="1">
            <a:spLocks/>
          </p:cNvSpPr>
          <p:nvPr/>
        </p:nvSpPr>
        <p:spPr bwMode="auto">
          <a:xfrm>
            <a:off x="539552" y="646460"/>
            <a:ext cx="8334763" cy="38052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r>
              <a:rPr lang="ru-RU" altLang="ru-RU" sz="1600" b="1" i="1" dirty="0">
                <a:solidFill>
                  <a:srgbClr val="4472C4">
                    <a:lumMod val="75000"/>
                  </a:srgbClr>
                </a:solidFill>
                <a:latin typeface="Times New Roman" panose="02020603050405020304" pitchFamily="18" charset="0"/>
                <a:cs typeface="Times New Roman" panose="02020603050405020304" pitchFamily="18" charset="0"/>
              </a:rPr>
              <a:t>Пример 4</a:t>
            </a:r>
          </a:p>
          <a:p>
            <a:pPr algn="l">
              <a:buFontTx/>
              <a:buNone/>
            </a:pPr>
            <a:r>
              <a:rPr lang="ru-RU" altLang="ru-RU" sz="1600" b="1" dirty="0">
                <a:solidFill>
                  <a:srgbClr val="4472C4">
                    <a:lumMod val="75000"/>
                  </a:srgbClr>
                </a:solidFill>
                <a:latin typeface="Times New Roman" panose="02020603050405020304" pitchFamily="18" charset="0"/>
                <a:cs typeface="Times New Roman" panose="02020603050405020304" pitchFamily="18" charset="0"/>
              </a:rPr>
              <a:t>Выставочный центр</a:t>
            </a:r>
            <a:r>
              <a:rPr lang="ru-RU" altLang="ru-RU" sz="1600" dirty="0">
                <a:solidFill>
                  <a:srgbClr val="4472C4">
                    <a:lumMod val="75000"/>
                  </a:srgbClr>
                </a:solidFill>
                <a:latin typeface="Times New Roman" panose="02020603050405020304" pitchFamily="18" charset="0"/>
                <a:cs typeface="Times New Roman" panose="02020603050405020304" pitchFamily="18" charset="0"/>
              </a:rPr>
              <a:t> (г. Катовице, Польша).</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 Здание центра построено в 2000 году;</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 Обрушение крыши произошло в январе 2006 года;</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 65 человек – погибло, 141 – ранено;</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 причина обрушения: скопившийся на плоской крыше полуметровый слой снега. Временной разрыв между окончанием проектирования и обрушением – более 6 лет.</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 </a:t>
            </a:r>
            <a:r>
              <a:rPr lang="ru-RU" altLang="ru-RU" sz="1600" b="1" i="1" dirty="0">
                <a:solidFill>
                  <a:srgbClr val="4472C4">
                    <a:lumMod val="75000"/>
                  </a:srgbClr>
                </a:solidFill>
                <a:latin typeface="Times New Roman" panose="02020603050405020304" pitchFamily="18" charset="0"/>
                <a:cs typeface="Times New Roman" panose="02020603050405020304" pitchFamily="18" charset="0"/>
              </a:rPr>
              <a:t>Пример 5</a:t>
            </a:r>
          </a:p>
          <a:p>
            <a:pPr algn="l">
              <a:buFontTx/>
              <a:buNone/>
            </a:pPr>
            <a:r>
              <a:rPr lang="ru-RU" altLang="ru-RU" sz="1600" b="1" dirty="0">
                <a:solidFill>
                  <a:srgbClr val="4472C4">
                    <a:lumMod val="75000"/>
                  </a:srgbClr>
                </a:solidFill>
                <a:latin typeface="Times New Roman" panose="02020603050405020304" pitchFamily="18" charset="0"/>
                <a:cs typeface="Times New Roman" panose="02020603050405020304" pitchFamily="18" charset="0"/>
              </a:rPr>
              <a:t>Ледовый спортивный комплекс</a:t>
            </a:r>
            <a:r>
              <a:rPr lang="ru-RU" altLang="ru-RU" sz="1600" dirty="0">
                <a:solidFill>
                  <a:srgbClr val="4472C4">
                    <a:lumMod val="75000"/>
                  </a:srgbClr>
                </a:solidFill>
                <a:latin typeface="Times New Roman" panose="02020603050405020304" pitchFamily="18" charset="0"/>
                <a:cs typeface="Times New Roman" panose="02020603050405020304" pitchFamily="18" charset="0"/>
              </a:rPr>
              <a:t> (г. </a:t>
            </a:r>
            <a:r>
              <a:rPr lang="ru-RU" altLang="ru-RU" sz="1600" dirty="0" err="1">
                <a:solidFill>
                  <a:srgbClr val="4472C4">
                    <a:lumMod val="75000"/>
                  </a:srgbClr>
                </a:solidFill>
                <a:latin typeface="Times New Roman" panose="02020603050405020304" pitchFamily="18" charset="0"/>
                <a:cs typeface="Times New Roman" panose="02020603050405020304" pitchFamily="18" charset="0"/>
              </a:rPr>
              <a:t>Бад-Райхенхаль</a:t>
            </a:r>
            <a:r>
              <a:rPr lang="ru-RU" altLang="ru-RU" sz="1600" dirty="0">
                <a:solidFill>
                  <a:srgbClr val="4472C4">
                    <a:lumMod val="75000"/>
                  </a:srgbClr>
                </a:solidFill>
                <a:latin typeface="Times New Roman" panose="02020603050405020304" pitchFamily="18" charset="0"/>
                <a:cs typeface="Times New Roman" panose="02020603050405020304" pitchFamily="18" charset="0"/>
              </a:rPr>
              <a:t>, Германия)</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 Здание комплекса построено в начале 1970-х годов;</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 Обрушение крыши (под тяжестью снега) произошло 02 января 2006 года;</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 15 человек – погибло, 32 – ранено;</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 причина обрушения: ошибка, допущенная при проектировании крыши катка (конструкция свода крыши была выбрана нетипичной для того времени);</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 68-летний инженер-строитель Вальтер Гримм (находившийся к тому времени на пенсии) получил условный срок.</a:t>
            </a:r>
          </a:p>
          <a:p>
            <a:pPr algn="l">
              <a:buFontTx/>
              <a:buNone/>
            </a:pPr>
            <a:r>
              <a:rPr lang="ru-RU" altLang="ru-RU" sz="1600" dirty="0">
                <a:solidFill>
                  <a:srgbClr val="4472C4">
                    <a:lumMod val="75000"/>
                  </a:srgbClr>
                </a:solidFill>
                <a:latin typeface="Times New Roman" panose="02020603050405020304" pitchFamily="18" charset="0"/>
                <a:cs typeface="Times New Roman" panose="02020603050405020304" pitchFamily="18" charset="0"/>
              </a:rPr>
              <a:t>Временной разрыв между окончанием проектирования и обрушением – более 30 лет.</a:t>
            </a:r>
          </a:p>
        </p:txBody>
      </p:sp>
    </p:spTree>
    <p:extLst>
      <p:ext uri="{BB962C8B-B14F-4D97-AF65-F5344CB8AC3E}">
        <p14:creationId xmlns:p14="http://schemas.microsoft.com/office/powerpoint/2010/main" xmlns="" val="2389872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txBox="1">
            <a:spLocks/>
          </p:cNvSpPr>
          <p:nvPr/>
        </p:nvSpPr>
        <p:spPr bwMode="auto">
          <a:xfrm>
            <a:off x="755576" y="188640"/>
            <a:ext cx="7344697" cy="58340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altLang="ru-RU" sz="1500" b="1" dirty="0">
                <a:solidFill>
                  <a:srgbClr val="F01E1E"/>
                </a:solidFill>
                <a:latin typeface="Arial Black" panose="020B0A04020102020204" pitchFamily="34" charset="0"/>
              </a:rPr>
              <a:t>Для полноценной защиты имущественных интересов членов СРО необходимо, чтобы:</a:t>
            </a:r>
            <a:endParaRPr lang="ru-RU" altLang="ru-RU" sz="1500" dirty="0">
              <a:solidFill>
                <a:srgbClr val="ED7D31"/>
              </a:solidFill>
            </a:endParaRPr>
          </a:p>
        </p:txBody>
      </p:sp>
      <p:sp>
        <p:nvSpPr>
          <p:cNvPr id="3" name="Объект 2"/>
          <p:cNvSpPr txBox="1">
            <a:spLocks/>
          </p:cNvSpPr>
          <p:nvPr/>
        </p:nvSpPr>
        <p:spPr>
          <a:xfrm>
            <a:off x="683568" y="1124744"/>
            <a:ext cx="7344697" cy="380523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72654" algn="just">
              <a:buFont typeface="Wingdings" pitchFamily="2" charset="2"/>
              <a:buChar char="ü"/>
              <a:defRPr/>
            </a:pPr>
            <a:r>
              <a:rPr lang="ru-RU" sz="1800" b="1" dirty="0">
                <a:solidFill>
                  <a:srgbClr val="4472C4">
                    <a:lumMod val="75000"/>
                  </a:srgbClr>
                </a:solidFill>
                <a:latin typeface="Times New Roman" pitchFamily="18" charset="0"/>
              </a:rPr>
              <a:t>Начало</a:t>
            </a:r>
            <a:r>
              <a:rPr lang="ru-RU" sz="1800" dirty="0">
                <a:solidFill>
                  <a:srgbClr val="4472C4">
                    <a:lumMod val="75000"/>
                  </a:srgbClr>
                </a:solidFill>
                <a:latin typeface="Times New Roman" pitchFamily="18" charset="0"/>
              </a:rPr>
              <a:t> ретроактивного периода – с даты выдачи первого Свидетельства о допуске СРО;</a:t>
            </a:r>
          </a:p>
          <a:p>
            <a:pPr indent="272654" algn="just">
              <a:buFont typeface="Wingdings" pitchFamily="2" charset="2"/>
              <a:buChar char="ü"/>
              <a:defRPr/>
            </a:pPr>
            <a:r>
              <a:rPr lang="ru-RU" sz="1800" dirty="0">
                <a:solidFill>
                  <a:srgbClr val="4472C4">
                    <a:lumMod val="75000"/>
                  </a:srgbClr>
                </a:solidFill>
                <a:latin typeface="Times New Roman" pitchFamily="18" charset="0"/>
              </a:rPr>
              <a:t>По договору страхования возмещались регрессные требования </a:t>
            </a:r>
            <a:r>
              <a:rPr lang="ru-RU" sz="1800" b="1" dirty="0">
                <a:solidFill>
                  <a:srgbClr val="4472C4">
                    <a:lumMod val="75000"/>
                  </a:srgbClr>
                </a:solidFill>
                <a:effectLst>
                  <a:outerShdw blurRad="38100" dist="38100" dir="2700000" algn="tl">
                    <a:srgbClr val="000000">
                      <a:alpha val="43137"/>
                    </a:srgbClr>
                  </a:outerShdw>
                </a:effectLst>
                <a:latin typeface="Times New Roman" pitchFamily="18" charset="0"/>
              </a:rPr>
              <a:t>лиц (СРО, экспертные организации и субъект РФ)</a:t>
            </a:r>
            <a:r>
              <a:rPr lang="ru-RU" sz="1800" dirty="0">
                <a:solidFill>
                  <a:srgbClr val="4472C4">
                    <a:lumMod val="75000"/>
                  </a:srgbClr>
                </a:solidFill>
                <a:latin typeface="Times New Roman" pitchFamily="18" charset="0"/>
              </a:rPr>
              <a:t>, которые в рамках солидарного обязательства выплатили возмещение не только в своей доле, но и в части доли члена СРО;</a:t>
            </a:r>
          </a:p>
          <a:p>
            <a:pPr indent="272654" algn="just">
              <a:buFont typeface="Wingdings" pitchFamily="2" charset="2"/>
              <a:buChar char="ü"/>
              <a:defRPr/>
            </a:pPr>
            <a:r>
              <a:rPr lang="ru-RU" sz="1800" dirty="0">
                <a:solidFill>
                  <a:srgbClr val="4472C4">
                    <a:lumMod val="75000"/>
                  </a:srgbClr>
                </a:solidFill>
                <a:latin typeface="Times New Roman" pitchFamily="18" charset="0"/>
              </a:rPr>
              <a:t>Условия страхования предусматривали </a:t>
            </a:r>
            <a:r>
              <a:rPr lang="ru-RU" sz="1800" b="1" dirty="0">
                <a:solidFill>
                  <a:srgbClr val="4472C4">
                    <a:lumMod val="75000"/>
                  </a:srgbClr>
                </a:solidFill>
                <a:effectLst>
                  <a:outerShdw blurRad="38100" dist="38100" dir="2700000" algn="tl">
                    <a:srgbClr val="000000">
                      <a:alpha val="43137"/>
                    </a:srgbClr>
                  </a:outerShdw>
                </a:effectLst>
                <a:latin typeface="Times New Roman" pitchFamily="18" charset="0"/>
              </a:rPr>
              <a:t>отказ от суброгации к СРО</a:t>
            </a:r>
            <a:r>
              <a:rPr lang="ru-RU" sz="1800" dirty="0">
                <a:solidFill>
                  <a:srgbClr val="4472C4">
                    <a:lumMod val="75000"/>
                  </a:srgbClr>
                </a:solidFill>
                <a:latin typeface="Times New Roman" pitchFamily="18" charset="0"/>
              </a:rPr>
              <a:t>, как солидарному должнику, или возможность включения </a:t>
            </a:r>
            <a:r>
              <a:rPr lang="ru-RU" sz="1800" b="1" dirty="0">
                <a:solidFill>
                  <a:srgbClr val="4472C4">
                    <a:lumMod val="75000"/>
                  </a:srgbClr>
                </a:solidFill>
                <a:effectLst>
                  <a:outerShdw blurRad="38100" dist="38100" dir="2700000" algn="tl">
                    <a:srgbClr val="000000">
                      <a:alpha val="43137"/>
                    </a:srgbClr>
                  </a:outerShdw>
                </a:effectLst>
                <a:latin typeface="Times New Roman" pitchFamily="18" charset="0"/>
              </a:rPr>
              <a:t>СРО в качестве дополнительно застрахованного лица</a:t>
            </a:r>
            <a:r>
              <a:rPr lang="ru-RU" sz="1800" dirty="0">
                <a:solidFill>
                  <a:srgbClr val="4472C4">
                    <a:lumMod val="75000"/>
                  </a:srgbClr>
                </a:solidFill>
                <a:latin typeface="Times New Roman" pitchFamily="18" charset="0"/>
              </a:rPr>
              <a:t> в случае возникновения ответственности за недостатки члена СРО, являющего страхователем по договору страхования;</a:t>
            </a:r>
          </a:p>
          <a:p>
            <a:pPr indent="272654" algn="just">
              <a:buFont typeface="Wingdings" pitchFamily="2" charset="2"/>
              <a:buChar char="ü"/>
              <a:defRPr/>
            </a:pPr>
            <a:r>
              <a:rPr lang="ru-RU" sz="1800" dirty="0">
                <a:solidFill>
                  <a:srgbClr val="4472C4">
                    <a:lumMod val="75000"/>
                  </a:srgbClr>
                </a:solidFill>
                <a:latin typeface="Times New Roman" pitchFamily="18" charset="0"/>
              </a:rPr>
              <a:t>Условия страхования покрывали вред, причиненный </a:t>
            </a:r>
            <a:r>
              <a:rPr lang="ru-RU" sz="1800" b="1" dirty="0">
                <a:solidFill>
                  <a:srgbClr val="4472C4">
                    <a:lumMod val="75000"/>
                  </a:srgbClr>
                </a:solidFill>
                <a:effectLst>
                  <a:outerShdw blurRad="38100" dist="38100" dir="2700000" algn="tl">
                    <a:srgbClr val="000000">
                      <a:alpha val="43137"/>
                    </a:srgbClr>
                  </a:outerShdw>
                </a:effectLst>
                <a:latin typeface="Times New Roman" pitchFamily="18" charset="0"/>
              </a:rPr>
              <a:t>работникам строительных организаций</a:t>
            </a:r>
            <a:r>
              <a:rPr lang="ru-RU" sz="1800" dirty="0">
                <a:solidFill>
                  <a:srgbClr val="4472C4">
                    <a:lumMod val="75000"/>
                  </a:srgbClr>
                </a:solidFill>
                <a:latin typeface="Times New Roman" pitchFamily="18" charset="0"/>
              </a:rPr>
              <a:t>, задействованных в выполнении работ на строительной площадке; </a:t>
            </a:r>
          </a:p>
          <a:p>
            <a:pPr indent="272654" algn="just">
              <a:buFont typeface="Wingdings" pitchFamily="2" charset="2"/>
              <a:buChar char="ü"/>
              <a:defRPr/>
            </a:pPr>
            <a:r>
              <a:rPr lang="ru-RU" sz="1800" dirty="0">
                <a:solidFill>
                  <a:srgbClr val="4472C4">
                    <a:lumMod val="75000"/>
                  </a:srgbClr>
                </a:solidFill>
                <a:latin typeface="Times New Roman" pitchFamily="18" charset="0"/>
              </a:rPr>
              <a:t>Условия договоров страхования помимо возмещения вреда жизни и здоровью также предусматривали </a:t>
            </a:r>
            <a:r>
              <a:rPr lang="ru-RU" sz="1800" b="1" dirty="0">
                <a:solidFill>
                  <a:srgbClr val="4472C4">
                    <a:lumMod val="75000"/>
                  </a:srgbClr>
                </a:solidFill>
                <a:effectLst>
                  <a:outerShdw blurRad="38100" dist="38100" dir="2700000" algn="tl">
                    <a:srgbClr val="000000">
                      <a:alpha val="43137"/>
                    </a:srgbClr>
                  </a:outerShdw>
                </a:effectLst>
                <a:latin typeface="Times New Roman" pitchFamily="18" charset="0"/>
              </a:rPr>
              <a:t>выплаты компенсаций сверх возмещения вреда.</a:t>
            </a:r>
          </a:p>
          <a:p>
            <a:pPr indent="272654" algn="just">
              <a:buFont typeface="Wingdings" pitchFamily="2" charset="2"/>
              <a:buChar char="ü"/>
              <a:defRPr/>
            </a:pPr>
            <a:endParaRPr lang="ru-RU" sz="1800" dirty="0">
              <a:solidFill>
                <a:srgbClr val="ED7D31"/>
              </a:solidFill>
              <a:effectLst>
                <a:outerShdw blurRad="38100" dist="38100" dir="2700000" algn="tl">
                  <a:srgbClr val="000000">
                    <a:alpha val="43137"/>
                  </a:srgbClr>
                </a:outerShdw>
              </a:effectLst>
              <a:latin typeface="Times New Roman" pitchFamily="18" charset="0"/>
            </a:endParaRPr>
          </a:p>
          <a:p>
            <a:pPr indent="272654" algn="just">
              <a:buFont typeface="Wingdings" pitchFamily="2" charset="2"/>
              <a:buChar char="ü"/>
              <a:defRPr/>
            </a:pPr>
            <a:endParaRPr lang="ru-RU" sz="1800" b="1" dirty="0">
              <a:solidFill>
                <a:srgbClr val="ED7D31"/>
              </a:solidFill>
              <a:effectLst>
                <a:outerShdw blurRad="38100" dist="38100" dir="2700000" algn="tl">
                  <a:srgbClr val="000000">
                    <a:alpha val="43137"/>
                  </a:srgbClr>
                </a:outerShdw>
              </a:effectLst>
              <a:latin typeface="Times New Roman" pitchFamily="18" charset="0"/>
            </a:endParaRPr>
          </a:p>
          <a:p>
            <a:pPr>
              <a:defRPr/>
            </a:pPr>
            <a:endParaRPr lang="ru-RU" sz="1800" dirty="0">
              <a:solidFill>
                <a:prstClr val="black"/>
              </a:solidFill>
            </a:endParaRPr>
          </a:p>
        </p:txBody>
      </p:sp>
    </p:spTree>
    <p:extLst>
      <p:ext uri="{BB962C8B-B14F-4D97-AF65-F5344CB8AC3E}">
        <p14:creationId xmlns:p14="http://schemas.microsoft.com/office/powerpoint/2010/main" xmlns="" val="6025483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92000">
              <a:schemeClr val="accent5">
                <a:lumMod val="75000"/>
              </a:schemeClr>
            </a:gs>
            <a:gs pos="90000">
              <a:schemeClr val="bg1"/>
            </a:gs>
          </a:gsLst>
          <a:lin ang="5400000" scaled="1"/>
        </a:gra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47664" y="2708920"/>
            <a:ext cx="6172200" cy="4321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altLang="ru-RU" sz="3500" b="1" dirty="0">
                <a:solidFill>
                  <a:srgbClr val="0A50A0"/>
                </a:solidFill>
                <a:latin typeface="Times New Roman" panose="02020603050405020304" pitchFamily="18" charset="0"/>
              </a:rPr>
              <a:t>Спасибо за внимание!</a:t>
            </a:r>
          </a:p>
        </p:txBody>
      </p:sp>
    </p:spTree>
    <p:extLst>
      <p:ext uri="{BB962C8B-B14F-4D97-AF65-F5344CB8AC3E}">
        <p14:creationId xmlns:p14="http://schemas.microsoft.com/office/powerpoint/2010/main" xmlns="" val="3622625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252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Picture 48" descr="C:\Users\123\Desktop\Безимени-1.png"/>
          <p:cNvPicPr>
            <a:picLocks noChangeAspect="1" noChangeArrowheads="1"/>
          </p:cNvPicPr>
          <p:nvPr/>
        </p:nvPicPr>
        <p:blipFill>
          <a:blip r:embed="rId2" cstate="print"/>
          <a:srcRect/>
          <a:stretch>
            <a:fillRect/>
          </a:stretch>
        </p:blipFill>
        <p:spPr bwMode="auto">
          <a:xfrm>
            <a:off x="2771800" y="5877272"/>
            <a:ext cx="1440161" cy="8827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139952" y="6237312"/>
            <a:ext cx="1872208" cy="292388"/>
          </a:xfrm>
          <a:prstGeom prst="rect">
            <a:avLst/>
          </a:prstGeom>
          <a:noFill/>
        </p:spPr>
        <p:txBody>
          <a:bodyPr wrap="square" rtlCol="0">
            <a:spAutoFit/>
          </a:bodyPr>
          <a:lstStyle/>
          <a:p>
            <a:r>
              <a:rPr lang="ru-RU" sz="1300" dirty="0" smtClean="0">
                <a:latin typeface="+mj-lt"/>
              </a:rPr>
              <a:t>В рамках </a:t>
            </a:r>
            <a:endParaRPr lang="ru-RU" sz="1300" dirty="0">
              <a:latin typeface="+mj-lt"/>
            </a:endParaRPr>
          </a:p>
        </p:txBody>
      </p:sp>
      <p:pic>
        <p:nvPicPr>
          <p:cNvPr id="2058" name="Picture 10" descr="http://totalexpo.ru/i/8589507532771045653.jpg"/>
          <p:cNvPicPr>
            <a:picLocks noChangeAspect="1" noChangeArrowheads="1"/>
          </p:cNvPicPr>
          <p:nvPr/>
        </p:nvPicPr>
        <p:blipFill>
          <a:blip r:embed="rId3" cstate="print"/>
          <a:srcRect t="22680" b="24401"/>
          <a:stretch>
            <a:fillRect/>
          </a:stretch>
        </p:blipFill>
        <p:spPr bwMode="auto">
          <a:xfrm>
            <a:off x="5076056" y="6093296"/>
            <a:ext cx="1428750" cy="504056"/>
          </a:xfrm>
          <a:prstGeom prst="rect">
            <a:avLst/>
          </a:prstGeom>
          <a:noFill/>
        </p:spPr>
      </p:pic>
      <p:pic>
        <p:nvPicPr>
          <p:cNvPr id="2060" name="Picture 12" descr="http://stroysoyuz.ru/upload/medialibrary/123/123e08f865eb48b1a4ff8c6925a246fe.jpg"/>
          <p:cNvPicPr>
            <a:picLocks noChangeAspect="1" noChangeArrowheads="1"/>
          </p:cNvPicPr>
          <p:nvPr/>
        </p:nvPicPr>
        <p:blipFill>
          <a:blip r:embed="rId4" cstate="print"/>
          <a:srcRect/>
          <a:stretch>
            <a:fillRect/>
          </a:stretch>
        </p:blipFill>
        <p:spPr bwMode="auto">
          <a:xfrm>
            <a:off x="6660232" y="6093296"/>
            <a:ext cx="2182396" cy="506628"/>
          </a:xfrm>
          <a:prstGeom prst="rect">
            <a:avLst/>
          </a:prstGeom>
          <a:noFill/>
        </p:spPr>
      </p:pic>
      <p:sp>
        <p:nvSpPr>
          <p:cNvPr id="13" name="TextBox 12"/>
          <p:cNvSpPr txBox="1"/>
          <p:nvPr/>
        </p:nvSpPr>
        <p:spPr>
          <a:xfrm>
            <a:off x="1907704" y="6237312"/>
            <a:ext cx="1872208" cy="292388"/>
          </a:xfrm>
          <a:prstGeom prst="rect">
            <a:avLst/>
          </a:prstGeom>
          <a:noFill/>
        </p:spPr>
        <p:txBody>
          <a:bodyPr wrap="square" rtlCol="0">
            <a:spAutoFit/>
          </a:bodyPr>
          <a:lstStyle/>
          <a:p>
            <a:r>
              <a:rPr lang="ru-RU" sz="1300" dirty="0" smtClean="0">
                <a:latin typeface="+mj-lt"/>
              </a:rPr>
              <a:t>Организатор</a:t>
            </a:r>
            <a:endParaRPr lang="ru-RU" sz="1300" dirty="0">
              <a:latin typeface="+mj-lt"/>
            </a:endParaRPr>
          </a:p>
        </p:txBody>
      </p:sp>
      <p:sp>
        <p:nvSpPr>
          <p:cNvPr id="10" name="Прямоугольник 9"/>
          <p:cNvSpPr/>
          <p:nvPr/>
        </p:nvSpPr>
        <p:spPr>
          <a:xfrm>
            <a:off x="395536" y="692696"/>
            <a:ext cx="6624736" cy="2923877"/>
          </a:xfrm>
          <a:prstGeom prst="rect">
            <a:avLst/>
          </a:prstGeom>
        </p:spPr>
        <p:txBody>
          <a:bodyPr wrap="square">
            <a:spAutoFit/>
          </a:bodyPr>
          <a:lstStyle/>
          <a:p>
            <a:r>
              <a:rPr lang="ru-RU" sz="50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         Беляев</a:t>
            </a:r>
          </a:p>
          <a:p>
            <a:r>
              <a:rPr lang="ru-RU" sz="47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Игорь Владимирович</a:t>
            </a:r>
          </a:p>
          <a:p>
            <a:endParaRPr lang="ru-RU" dirty="0" smtClean="0">
              <a:latin typeface="Cambria" pitchFamily="18" charset="0"/>
            </a:endParaRP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Заместитель руководителя </a:t>
            </a: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Государственной инспекции труда </a:t>
            </a: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в городе Санкт-Петербурге</a:t>
            </a:r>
          </a:p>
        </p:txBody>
      </p:sp>
      <p:pic>
        <p:nvPicPr>
          <p:cNvPr id="2" name="Рисунок 1"/>
          <p:cNvPicPr>
            <a:picLocks noChangeAspect="1"/>
          </p:cNvPicPr>
          <p:nvPr/>
        </p:nvPicPr>
        <p:blipFill rotWithShape="1">
          <a:blip r:embed="rId5"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l="14373" r="7786"/>
          <a:stretch/>
        </p:blipFill>
        <p:spPr>
          <a:xfrm>
            <a:off x="6738935" y="695226"/>
            <a:ext cx="2024989" cy="25800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142825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peelOff"/>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04664"/>
            <a:ext cx="6445224" cy="1862048"/>
          </a:xfrm>
          <a:prstGeom prst="rect">
            <a:avLst/>
          </a:prstGeom>
        </p:spPr>
        <p:txBody>
          <a:bodyPr wrap="square">
            <a:spAutoFit/>
          </a:bodyPr>
          <a:lstStyle/>
          <a:p>
            <a:r>
              <a:rPr lang="ru-RU" sz="3300" dirty="0" err="1" smtClean="0">
                <a:solidFill>
                  <a:schemeClr val="tx1">
                    <a:lumMod val="85000"/>
                    <a:lumOff val="15000"/>
                  </a:schemeClr>
                </a:solidFill>
                <a:effectLst>
                  <a:outerShdw blurRad="38100" dist="38100" dir="2700000" algn="tl">
                    <a:srgbClr val="000000">
                      <a:alpha val="43137"/>
                    </a:srgbClr>
                  </a:outerShdw>
                </a:effectLst>
                <a:latin typeface="Cambria" pitchFamily="18" charset="0"/>
              </a:rPr>
              <a:t>Загускин</a:t>
            </a:r>
            <a:r>
              <a:rPr lang="ru-RU" sz="3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 Никита Николаевич</a:t>
            </a:r>
          </a:p>
          <a:p>
            <a:r>
              <a:rPr lang="ru-RU" sz="2000" dirty="0" smtClean="0">
                <a:solidFill>
                  <a:schemeClr val="tx1">
                    <a:lumMod val="85000"/>
                    <a:lumOff val="15000"/>
                  </a:schemeClr>
                </a:solidFill>
                <a:effectLst>
                  <a:outerShdw blurRad="38100" dist="38100" dir="2700000" algn="tl">
                    <a:srgbClr val="000000">
                      <a:alpha val="43137"/>
                    </a:srgbClr>
                  </a:outerShdw>
                </a:effectLst>
                <a:latin typeface="+mj-lt"/>
              </a:rPr>
              <a:t>Председатель Совета СРО НП «БСК», </a:t>
            </a:r>
          </a:p>
          <a:p>
            <a:r>
              <a:rPr lang="ru-RU" sz="2000" dirty="0" smtClean="0">
                <a:solidFill>
                  <a:schemeClr val="tx1">
                    <a:lumMod val="85000"/>
                    <a:lumOff val="15000"/>
                  </a:schemeClr>
                </a:solidFill>
                <a:effectLst>
                  <a:outerShdw blurRad="38100" dist="38100" dir="2700000" algn="tl">
                    <a:srgbClr val="000000">
                      <a:alpha val="43137"/>
                    </a:srgbClr>
                  </a:outerShdw>
                </a:effectLst>
                <a:latin typeface="+mj-lt"/>
              </a:rPr>
              <a:t>заместитель председателя Комитета по страхованию и финансовым рискам  НОСТРОЙ</a:t>
            </a:r>
          </a:p>
          <a:p>
            <a:endParaRPr lang="ru-RU" sz="2200" dirty="0" smtClean="0">
              <a:solidFill>
                <a:schemeClr val="tx1">
                  <a:lumMod val="85000"/>
                  <a:lumOff val="15000"/>
                </a:schemeClr>
              </a:solidFill>
              <a:effectLst>
                <a:outerShdw blurRad="38100" dist="38100" dir="2700000" algn="tl">
                  <a:srgbClr val="000000">
                    <a:alpha val="43137"/>
                  </a:srgbClr>
                </a:outerShdw>
              </a:effectLst>
              <a:latin typeface="+mj-lt"/>
            </a:endParaRPr>
          </a:p>
        </p:txBody>
      </p:sp>
      <p:sp>
        <p:nvSpPr>
          <p:cNvPr id="1028" name="Rectangle 4"/>
          <p:cNvSpPr>
            <a:spLocks noChangeArrowheads="1"/>
          </p:cNvSpPr>
          <p:nvPr/>
        </p:nvSpPr>
        <p:spPr bwMode="auto">
          <a:xfrm>
            <a:off x="-252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Picture 48" descr="C:\Users\123\Desktop\Безимени-1.png"/>
          <p:cNvPicPr>
            <a:picLocks noChangeAspect="1" noChangeArrowheads="1"/>
          </p:cNvPicPr>
          <p:nvPr/>
        </p:nvPicPr>
        <p:blipFill>
          <a:blip r:embed="rId2" cstate="print"/>
          <a:srcRect/>
          <a:stretch>
            <a:fillRect/>
          </a:stretch>
        </p:blipFill>
        <p:spPr bwMode="auto">
          <a:xfrm>
            <a:off x="1403647" y="5858637"/>
            <a:ext cx="1440161" cy="882731"/>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cstate="print"/>
          <a:srcRect l="30162" t="5201" r="24469" b="5201"/>
          <a:stretch>
            <a:fillRect/>
          </a:stretch>
        </p:blipFill>
        <p:spPr bwMode="auto">
          <a:xfrm>
            <a:off x="7111499" y="260648"/>
            <a:ext cx="1749809" cy="2333079"/>
          </a:xfrm>
          <a:prstGeom prst="rect">
            <a:avLst/>
          </a:prstGeom>
          <a:ln>
            <a:noFill/>
          </a:ln>
          <a:effectLst>
            <a:outerShdw blurRad="292100" dist="139700" dir="2700000" algn="tl" rotWithShape="0">
              <a:schemeClr val="tx1">
                <a:alpha val="15000"/>
              </a:schemeClr>
            </a:outerShdw>
          </a:effectLst>
        </p:spPr>
      </p:pic>
      <p:sp>
        <p:nvSpPr>
          <p:cNvPr id="7" name="TextBox 6"/>
          <p:cNvSpPr txBox="1"/>
          <p:nvPr/>
        </p:nvSpPr>
        <p:spPr>
          <a:xfrm>
            <a:off x="3563888" y="6237312"/>
            <a:ext cx="1872208" cy="292388"/>
          </a:xfrm>
          <a:prstGeom prst="rect">
            <a:avLst/>
          </a:prstGeom>
          <a:noFill/>
        </p:spPr>
        <p:txBody>
          <a:bodyPr wrap="square" rtlCol="0">
            <a:spAutoFit/>
          </a:bodyPr>
          <a:lstStyle/>
          <a:p>
            <a:r>
              <a:rPr lang="ru-RU" sz="1300" dirty="0" smtClean="0">
                <a:latin typeface="+mj-lt"/>
              </a:rPr>
              <a:t>В рамках </a:t>
            </a:r>
            <a:endParaRPr lang="ru-RU" sz="1300" dirty="0">
              <a:latin typeface="+mj-lt"/>
            </a:endParaRPr>
          </a:p>
        </p:txBody>
      </p:sp>
      <p:pic>
        <p:nvPicPr>
          <p:cNvPr id="2058" name="Picture 10" descr="http://totalexpo.ru/i/8589507532771045653.jpg"/>
          <p:cNvPicPr>
            <a:picLocks noChangeAspect="1" noChangeArrowheads="1"/>
          </p:cNvPicPr>
          <p:nvPr/>
        </p:nvPicPr>
        <p:blipFill>
          <a:blip r:embed="rId4" cstate="print"/>
          <a:srcRect t="22680" b="24401"/>
          <a:stretch>
            <a:fillRect/>
          </a:stretch>
        </p:blipFill>
        <p:spPr bwMode="auto">
          <a:xfrm>
            <a:off x="4716016" y="6093296"/>
            <a:ext cx="1428750" cy="504056"/>
          </a:xfrm>
          <a:prstGeom prst="rect">
            <a:avLst/>
          </a:prstGeom>
          <a:noFill/>
        </p:spPr>
      </p:pic>
      <p:pic>
        <p:nvPicPr>
          <p:cNvPr id="2060" name="Picture 12" descr="http://stroysoyuz.ru/upload/medialibrary/123/123e08f865eb48b1a4ff8c6925a246fe.jpg"/>
          <p:cNvPicPr>
            <a:picLocks noChangeAspect="1" noChangeArrowheads="1"/>
          </p:cNvPicPr>
          <p:nvPr/>
        </p:nvPicPr>
        <p:blipFill>
          <a:blip r:embed="rId5" cstate="print"/>
          <a:srcRect/>
          <a:stretch>
            <a:fillRect/>
          </a:stretch>
        </p:blipFill>
        <p:spPr bwMode="auto">
          <a:xfrm>
            <a:off x="6444208" y="6093296"/>
            <a:ext cx="2182396" cy="506628"/>
          </a:xfrm>
          <a:prstGeom prst="rect">
            <a:avLst/>
          </a:prstGeom>
          <a:noFill/>
        </p:spPr>
      </p:pic>
      <p:sp>
        <p:nvSpPr>
          <p:cNvPr id="13" name="TextBox 12"/>
          <p:cNvSpPr txBox="1"/>
          <p:nvPr/>
        </p:nvSpPr>
        <p:spPr>
          <a:xfrm>
            <a:off x="323528" y="6237312"/>
            <a:ext cx="1872208" cy="292388"/>
          </a:xfrm>
          <a:prstGeom prst="rect">
            <a:avLst/>
          </a:prstGeom>
          <a:noFill/>
        </p:spPr>
        <p:txBody>
          <a:bodyPr wrap="square" rtlCol="0">
            <a:spAutoFit/>
          </a:bodyPr>
          <a:lstStyle/>
          <a:p>
            <a:r>
              <a:rPr lang="ru-RU" sz="1300" dirty="0" smtClean="0">
                <a:latin typeface="+mj-lt"/>
              </a:rPr>
              <a:t>Организатор</a:t>
            </a:r>
            <a:endParaRPr lang="ru-RU" sz="1300" dirty="0">
              <a:latin typeface="+mj-lt"/>
            </a:endParaRPr>
          </a:p>
        </p:txBody>
      </p:sp>
      <p:sp>
        <p:nvSpPr>
          <p:cNvPr id="10" name="Прямоугольник 9"/>
          <p:cNvSpPr/>
          <p:nvPr/>
        </p:nvSpPr>
        <p:spPr>
          <a:xfrm>
            <a:off x="357673" y="3306593"/>
            <a:ext cx="8303076" cy="1800493"/>
          </a:xfrm>
          <a:prstGeom prst="rect">
            <a:avLst/>
          </a:prstGeom>
        </p:spPr>
        <p:txBody>
          <a:bodyPr wrap="square">
            <a:spAutoFit/>
          </a:bodyPr>
          <a:lstStyle/>
          <a:p>
            <a:pPr algn="ctr"/>
            <a:r>
              <a:rPr lang="ru-RU" sz="37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Механизмы повышения финансовой ответственности строительных СРО </a:t>
            </a:r>
          </a:p>
          <a:p>
            <a:pPr algn="ctr"/>
            <a:r>
              <a:rPr lang="ru-RU" sz="37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за деятельность их членов</a:t>
            </a:r>
            <a:endParaRPr lang="ru-RU" sz="3700" dirty="0" smtClean="0">
              <a:solidFill>
                <a:schemeClr val="tx1">
                  <a:lumMod val="85000"/>
                  <a:lumOff val="1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41995779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75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Овал 19"/>
          <p:cNvSpPr/>
          <p:nvPr/>
        </p:nvSpPr>
        <p:spPr>
          <a:xfrm>
            <a:off x="539552" y="332656"/>
            <a:ext cx="6552728" cy="6192688"/>
          </a:xfrm>
          <a:prstGeom prst="ellipse">
            <a:avLst/>
          </a:prstGeom>
          <a:solidFill>
            <a:schemeClr val="bg2">
              <a:lumMod val="60000"/>
              <a:lumOff val="4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971600" y="3933056"/>
            <a:ext cx="5688632" cy="1477328"/>
          </a:xfrm>
          <a:prstGeom prst="rect">
            <a:avLst/>
          </a:prstGeom>
          <a:noFill/>
        </p:spPr>
        <p:txBody>
          <a:bodyPr wrap="square" rtlCol="0">
            <a:spAutoFit/>
          </a:bodyPr>
          <a:lstStyle/>
          <a:p>
            <a:pPr algn="ctr"/>
            <a:r>
              <a:rPr lang="ru-RU" dirty="0" smtClean="0">
                <a:effectLst>
                  <a:outerShdw blurRad="38100" dist="38100" dir="2700000" algn="tl">
                    <a:srgbClr val="000000">
                      <a:alpha val="43137"/>
                    </a:srgbClr>
                  </a:outerShdw>
                </a:effectLst>
              </a:rPr>
              <a:t>Создание механизма, позволяющего использовать средства КФ СРО для погашения долговых обязательств недобросовестных </a:t>
            </a:r>
          </a:p>
          <a:p>
            <a:pPr algn="ctr"/>
            <a:r>
              <a:rPr lang="ru-RU" dirty="0" smtClean="0">
                <a:effectLst>
                  <a:outerShdw blurRad="38100" dist="38100" dir="2700000" algn="tl">
                    <a:srgbClr val="000000">
                      <a:alpha val="43137"/>
                    </a:srgbClr>
                  </a:outerShdw>
                </a:effectLst>
              </a:rPr>
              <a:t>застройщиков перед гражданами</a:t>
            </a:r>
          </a:p>
          <a:p>
            <a:pPr algn="ctr"/>
            <a:r>
              <a:rPr lang="ru-RU" dirty="0" smtClean="0">
                <a:effectLst>
                  <a:outerShdw blurRad="38100" dist="38100" dir="2700000" algn="tl">
                    <a:srgbClr val="000000">
                      <a:alpha val="43137"/>
                    </a:srgbClr>
                  </a:outerShdw>
                </a:effectLst>
              </a:rPr>
              <a:t> в сфере долевого строительства</a:t>
            </a:r>
            <a:endParaRPr lang="ru-RU" dirty="0">
              <a:effectLst>
                <a:outerShdw blurRad="38100" dist="38100" dir="2700000" algn="tl">
                  <a:srgbClr val="000000">
                    <a:alpha val="43137"/>
                  </a:srgbClr>
                </a:outerShdw>
              </a:effectLst>
            </a:endParaRPr>
          </a:p>
        </p:txBody>
      </p:sp>
      <p:pic>
        <p:nvPicPr>
          <p:cNvPr id="9220" name="Picture 4" descr="http://mirtelecoma.ru/upload/iblock/3f8/3f8c606061e88a33f20296cf0b128f49.png"/>
          <p:cNvPicPr>
            <a:picLocks noChangeAspect="1" noChangeArrowheads="1"/>
          </p:cNvPicPr>
          <p:nvPr/>
        </p:nvPicPr>
        <p:blipFill>
          <a:blip r:embed="rId2" cstate="print"/>
          <a:srcRect/>
          <a:stretch>
            <a:fillRect/>
          </a:stretch>
        </p:blipFill>
        <p:spPr bwMode="auto">
          <a:xfrm>
            <a:off x="6732240" y="-171400"/>
            <a:ext cx="2592287" cy="2592288"/>
          </a:xfrm>
          <a:prstGeom prst="rect">
            <a:avLst/>
          </a:prstGeom>
          <a:ln>
            <a:noFill/>
          </a:ln>
          <a:effectLst>
            <a:outerShdw blurRad="292100" dist="139700" dir="2700000" algn="tl" rotWithShape="0">
              <a:schemeClr val="tx1">
                <a:alpha val="65000"/>
              </a:schemeClr>
            </a:outerShdw>
          </a:effectLst>
        </p:spPr>
      </p:pic>
      <p:sp>
        <p:nvSpPr>
          <p:cNvPr id="7" name="TextBox 6"/>
          <p:cNvSpPr txBox="1"/>
          <p:nvPr/>
        </p:nvSpPr>
        <p:spPr>
          <a:xfrm>
            <a:off x="827584" y="1484784"/>
            <a:ext cx="5544616" cy="1477328"/>
          </a:xfrm>
          <a:prstGeom prst="rect">
            <a:avLst/>
          </a:prstGeom>
          <a:noFill/>
        </p:spPr>
        <p:txBody>
          <a:bodyPr wrap="square" rtlCol="0">
            <a:spAutoFit/>
          </a:bodyPr>
          <a:lstStyle/>
          <a:p>
            <a:pPr algn="ctr"/>
            <a:r>
              <a:rPr lang="ru-RU" dirty="0" smtClean="0">
                <a:effectLst>
                  <a:outerShdw blurRad="38100" dist="38100" dir="2700000" algn="tl">
                    <a:srgbClr val="000000">
                      <a:alpha val="43137"/>
                    </a:srgbClr>
                  </a:outerShdw>
                </a:effectLst>
              </a:rPr>
              <a:t>Повышение финансовой ответственности</a:t>
            </a:r>
          </a:p>
          <a:p>
            <a:pPr algn="ctr"/>
            <a:r>
              <a:rPr lang="ru-RU" dirty="0" smtClean="0">
                <a:effectLst>
                  <a:outerShdw blurRad="38100" dist="38100" dir="2700000" algn="tl">
                    <a:srgbClr val="000000">
                      <a:alpha val="43137"/>
                    </a:srgbClr>
                  </a:outerShdw>
                </a:effectLst>
              </a:rPr>
              <a:t> строительных СРО за деятельность своих членов , </a:t>
            </a:r>
            <a:r>
              <a:rPr lang="ru-RU" dirty="0" smtClean="0">
                <a:effectLst>
                  <a:outerShdw blurRad="38100" dist="38100" dir="2700000" algn="tl">
                    <a:srgbClr val="000000">
                      <a:alpha val="43137"/>
                    </a:srgbClr>
                  </a:outerShdw>
                </a:effectLst>
              </a:rPr>
              <a:t> </a:t>
            </a:r>
          </a:p>
          <a:p>
            <a:pPr algn="ctr"/>
            <a:r>
              <a:rPr lang="ru-RU" dirty="0" smtClean="0">
                <a:effectLst>
                  <a:outerShdw blurRad="38100" dist="38100" dir="2700000" algn="tl">
                    <a:srgbClr val="000000">
                      <a:alpha val="43137"/>
                    </a:srgbClr>
                  </a:outerShdw>
                </a:effectLst>
              </a:rPr>
              <a:t>в </a:t>
            </a:r>
            <a:r>
              <a:rPr lang="ru-RU" dirty="0" smtClean="0">
                <a:effectLst>
                  <a:outerShdw blurRad="38100" dist="38100" dir="2700000" algn="tl">
                    <a:srgbClr val="000000">
                      <a:alpha val="43137"/>
                    </a:srgbClr>
                  </a:outerShdw>
                </a:effectLst>
              </a:rPr>
              <a:t>том числе за нарушение условий выполнения  ими </a:t>
            </a:r>
            <a:r>
              <a:rPr lang="ru-RU" dirty="0" err="1" smtClean="0">
                <a:effectLst>
                  <a:outerShdw blurRad="38100" dist="38100" dir="2700000" algn="tl">
                    <a:srgbClr val="000000">
                      <a:alpha val="43137"/>
                    </a:srgbClr>
                  </a:outerShdw>
                </a:effectLst>
              </a:rPr>
              <a:t>госконтрактов</a:t>
            </a:r>
            <a:endParaRPr lang="ru-RU" dirty="0" smtClean="0">
              <a:effectLst>
                <a:outerShdw blurRad="38100" dist="38100" dir="2700000" algn="tl">
                  <a:srgbClr val="000000">
                    <a:alpha val="43137"/>
                  </a:srgbClr>
                </a:outerShdw>
              </a:effectLst>
            </a:endParaRPr>
          </a:p>
          <a:p>
            <a:pPr algn="ctr"/>
            <a:endParaRPr lang="ru-RU" dirty="0">
              <a:effectLst>
                <a:outerShdw blurRad="38100" dist="38100" dir="2700000" algn="tl">
                  <a:srgbClr val="000000">
                    <a:alpha val="43137"/>
                  </a:srgbClr>
                </a:outerShdw>
              </a:effectLst>
              <a:latin typeface="+mj-lt"/>
            </a:endParaRPr>
          </a:p>
        </p:txBody>
      </p:sp>
      <p:cxnSp>
        <p:nvCxnSpPr>
          <p:cNvPr id="13" name="Прямая со стрелкой 12"/>
          <p:cNvCxnSpPr/>
          <p:nvPr/>
        </p:nvCxnSpPr>
        <p:spPr>
          <a:xfrm flipH="1">
            <a:off x="5436096" y="1988840"/>
            <a:ext cx="2520280" cy="18722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79512" y="5949280"/>
            <a:ext cx="962123" cy="523220"/>
          </a:xfrm>
          <a:prstGeom prst="rect">
            <a:avLst/>
          </a:prstGeom>
          <a:solidFill>
            <a:schemeClr val="accent1">
              <a:lumMod val="50000"/>
            </a:schemeClr>
          </a:solidFill>
          <a:ln w="6350">
            <a:solidFill>
              <a:schemeClr val="tx1"/>
            </a:solidFill>
          </a:ln>
          <a:effectLst>
            <a:outerShdw blurRad="50800" dist="381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ru-RU" sz="2800" dirty="0" smtClean="0">
                <a:effectLst>
                  <a:outerShdw blurRad="38100" dist="38100" dir="2700000" algn="tl">
                    <a:srgbClr val="000000">
                      <a:alpha val="43137"/>
                    </a:srgbClr>
                  </a:outerShdw>
                </a:effectLst>
              </a:rPr>
              <a:t> СРО </a:t>
            </a:r>
            <a:endParaRPr lang="ru-RU" sz="2800" dirty="0"/>
          </a:p>
        </p:txBody>
      </p:sp>
      <p:cxnSp>
        <p:nvCxnSpPr>
          <p:cNvPr id="21" name="Прямая со стрелкой 20"/>
          <p:cNvCxnSpPr/>
          <p:nvPr/>
        </p:nvCxnSpPr>
        <p:spPr>
          <a:xfrm flipH="1">
            <a:off x="1259632" y="5661248"/>
            <a:ext cx="864096" cy="6034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6156176" y="1196752"/>
            <a:ext cx="864096"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539552" y="4869160"/>
            <a:ext cx="1224136"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2250" fill="hold"/>
                                        <p:tgtEl>
                                          <p:spTgt spid="20"/>
                                        </p:tgtEl>
                                        <p:attrNameLst>
                                          <p:attrName>ppt_w</p:attrName>
                                        </p:attrNameLst>
                                      </p:cBhvr>
                                      <p:tavLst>
                                        <p:tav tm="0">
                                          <p:val>
                                            <p:fltVal val="0"/>
                                          </p:val>
                                        </p:tav>
                                        <p:tav tm="100000">
                                          <p:val>
                                            <p:strVal val="#ppt_w"/>
                                          </p:val>
                                        </p:tav>
                                      </p:tavLst>
                                    </p:anim>
                                    <p:anim calcmode="lin" valueType="num">
                                      <p:cBhvr>
                                        <p:cTn id="16" dur="2250" fill="hold"/>
                                        <p:tgtEl>
                                          <p:spTgt spid="20"/>
                                        </p:tgtEl>
                                        <p:attrNameLst>
                                          <p:attrName>ppt_h</p:attrName>
                                        </p:attrNameLst>
                                      </p:cBhvr>
                                      <p:tavLst>
                                        <p:tav tm="0">
                                          <p:val>
                                            <p:fltVal val="0"/>
                                          </p:val>
                                        </p:tav>
                                        <p:tav tm="100000">
                                          <p:val>
                                            <p:strVal val="#ppt_h"/>
                                          </p:val>
                                        </p:tav>
                                      </p:tavLst>
                                    </p:anim>
                                    <p:animEffect transition="in" filter="fade">
                                      <p:cBhvr>
                                        <p:cTn id="17" dur="225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250" fill="hold"/>
                                        <p:tgtEl>
                                          <p:spTgt spid="7"/>
                                        </p:tgtEl>
                                        <p:attrNameLst>
                                          <p:attrName>ppt_w</p:attrName>
                                        </p:attrNameLst>
                                      </p:cBhvr>
                                      <p:tavLst>
                                        <p:tav tm="0">
                                          <p:val>
                                            <p:fltVal val="0"/>
                                          </p:val>
                                        </p:tav>
                                        <p:tav tm="100000">
                                          <p:val>
                                            <p:strVal val="#ppt_w"/>
                                          </p:val>
                                        </p:tav>
                                      </p:tavLst>
                                    </p:anim>
                                    <p:anim calcmode="lin" valueType="num">
                                      <p:cBhvr>
                                        <p:cTn id="21" dur="2250" fill="hold"/>
                                        <p:tgtEl>
                                          <p:spTgt spid="7"/>
                                        </p:tgtEl>
                                        <p:attrNameLst>
                                          <p:attrName>ppt_h</p:attrName>
                                        </p:attrNameLst>
                                      </p:cBhvr>
                                      <p:tavLst>
                                        <p:tav tm="0">
                                          <p:val>
                                            <p:fltVal val="0"/>
                                          </p:val>
                                        </p:tav>
                                        <p:tav tm="100000">
                                          <p:val>
                                            <p:strVal val="#ppt_h"/>
                                          </p:val>
                                        </p:tav>
                                      </p:tavLst>
                                    </p:anim>
                                    <p:animEffect transition="in" filter="fade">
                                      <p:cBhvr>
                                        <p:cTn id="22" dur="225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250" fill="hold"/>
                                        <p:tgtEl>
                                          <p:spTgt spid="3"/>
                                        </p:tgtEl>
                                        <p:attrNameLst>
                                          <p:attrName>ppt_w</p:attrName>
                                        </p:attrNameLst>
                                      </p:cBhvr>
                                      <p:tavLst>
                                        <p:tav tm="0">
                                          <p:val>
                                            <p:fltVal val="0"/>
                                          </p:val>
                                        </p:tav>
                                        <p:tav tm="100000">
                                          <p:val>
                                            <p:strVal val="#ppt_w"/>
                                          </p:val>
                                        </p:tav>
                                      </p:tavLst>
                                    </p:anim>
                                    <p:anim calcmode="lin" valueType="num">
                                      <p:cBhvr>
                                        <p:cTn id="26" dur="2250" fill="hold"/>
                                        <p:tgtEl>
                                          <p:spTgt spid="3"/>
                                        </p:tgtEl>
                                        <p:attrNameLst>
                                          <p:attrName>ppt_h</p:attrName>
                                        </p:attrNameLst>
                                      </p:cBhvr>
                                      <p:tavLst>
                                        <p:tav tm="0">
                                          <p:val>
                                            <p:fltVal val="0"/>
                                          </p:val>
                                        </p:tav>
                                        <p:tav tm="100000">
                                          <p:val>
                                            <p:strVal val="#ppt_h"/>
                                          </p:val>
                                        </p:tav>
                                      </p:tavLst>
                                    </p:anim>
                                    <p:animEffect transition="in" filter="fade">
                                      <p:cBhvr>
                                        <p:cTn id="27" dur="225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7" grpId="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971600" y="466800"/>
            <a:ext cx="727280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lang="ru-RU" sz="2000" dirty="0" smtClean="0">
                <a:ea typeface="Times New Roman" pitchFamily="18" charset="0"/>
                <a:cs typeface="Times New Roman" pitchFamily="18" charset="0"/>
              </a:rPr>
              <a:t>Сегодня финансовую ответственность за исполнение государственных</a:t>
            </a:r>
            <a:r>
              <a:rPr lang="ru-RU" sz="2000" b="1" dirty="0" smtClean="0">
                <a:ea typeface="Times New Roman" pitchFamily="18" charset="0"/>
                <a:cs typeface="Times New Roman" pitchFamily="18" charset="0"/>
              </a:rPr>
              <a:t> </a:t>
            </a:r>
            <a:r>
              <a:rPr lang="ru-RU" sz="2000" dirty="0" smtClean="0">
                <a:ea typeface="Times New Roman" pitchFamily="18" charset="0"/>
                <a:cs typeface="Times New Roman" pitchFamily="18" charset="0"/>
              </a:rPr>
              <a:t>контрактов несут банки, выдающие строителям соответствующие банковские гарантии.  </a:t>
            </a:r>
          </a:p>
          <a:p>
            <a:pPr lvl="0" indent="449263" algn="just" fontAlgn="base">
              <a:spcBef>
                <a:spcPct val="0"/>
              </a:spcBef>
              <a:spcAft>
                <a:spcPct val="0"/>
              </a:spcAft>
            </a:pPr>
            <a:r>
              <a:rPr lang="ru-RU" sz="2000" dirty="0" smtClean="0">
                <a:ea typeface="Times New Roman" pitchFamily="18" charset="0"/>
                <a:cs typeface="Times New Roman" pitchFamily="18" charset="0"/>
              </a:rPr>
              <a:t>В связи с вступлением в силу 44-ФЗ, с </a:t>
            </a:r>
            <a:r>
              <a:rPr lang="ru-RU" sz="2000" b="1" dirty="0" smtClean="0">
                <a:ea typeface="Times New Roman" pitchFamily="18" charset="0"/>
                <a:cs typeface="Times New Roman" pitchFamily="18" charset="0"/>
              </a:rPr>
              <a:t>1 января 2014 г. </a:t>
            </a:r>
            <a:r>
              <a:rPr lang="ru-RU" sz="2000" dirty="0" smtClean="0">
                <a:ea typeface="Times New Roman" pitchFamily="18" charset="0"/>
                <a:cs typeface="Times New Roman" pitchFamily="18" charset="0"/>
              </a:rPr>
              <a:t>правила ведения муниципальных и государственных торгов изменились. </a:t>
            </a:r>
            <a:endParaRPr lang="ru-RU" sz="2000" dirty="0" smtClean="0">
              <a:ea typeface="Times New Roman" pitchFamily="18" charset="0"/>
              <a:cs typeface="Times New Roman" pitchFamily="18" charset="0"/>
            </a:endParaRPr>
          </a:p>
          <a:p>
            <a:pPr lvl="0" indent="449263" algn="just" fontAlgn="base">
              <a:spcBef>
                <a:spcPct val="0"/>
              </a:spcBef>
              <a:spcAft>
                <a:spcPct val="0"/>
              </a:spcAft>
            </a:pPr>
            <a:r>
              <a:rPr lang="ru-RU" sz="2000" dirty="0" smtClean="0">
                <a:ea typeface="Times New Roman" pitchFamily="18" charset="0"/>
                <a:cs typeface="Times New Roman" pitchFamily="18" charset="0"/>
              </a:rPr>
              <a:t>В </a:t>
            </a:r>
            <a:r>
              <a:rPr lang="ru-RU" sz="2000" dirty="0" smtClean="0">
                <a:ea typeface="Times New Roman" pitchFamily="18" charset="0"/>
                <a:cs typeface="Times New Roman" pitchFamily="18" charset="0"/>
              </a:rPr>
              <a:t>настоящий момент ограничен перечень кредитных учреждений, которые могут предоставлять гарантии исполнения </a:t>
            </a:r>
            <a:r>
              <a:rPr lang="ru-RU" sz="2000" dirty="0" err="1" smtClean="0">
                <a:ea typeface="Times New Roman" pitchFamily="18" charset="0"/>
                <a:cs typeface="Times New Roman" pitchFamily="18" charset="0"/>
              </a:rPr>
              <a:t>госконтрактов</a:t>
            </a:r>
            <a:r>
              <a:rPr lang="ru-RU" sz="2000" dirty="0" smtClean="0">
                <a:ea typeface="Times New Roman" pitchFamily="18" charset="0"/>
                <a:cs typeface="Times New Roman" pitchFamily="18" charset="0"/>
              </a:rPr>
              <a:t>.</a:t>
            </a:r>
            <a:r>
              <a:rPr lang="ru-RU" sz="2000" b="1" dirty="0" smtClean="0">
                <a:ea typeface="Times New Roman" pitchFamily="18" charset="0"/>
                <a:cs typeface="Times New Roman" pitchFamily="18" charset="0"/>
              </a:rPr>
              <a:t> </a:t>
            </a:r>
          </a:p>
          <a:p>
            <a:pPr lvl="0" indent="449263" algn="just" fontAlgn="base">
              <a:spcBef>
                <a:spcPct val="0"/>
              </a:spcBef>
              <a:spcAft>
                <a:spcPct val="0"/>
              </a:spcAft>
            </a:pPr>
            <a:r>
              <a:rPr lang="ru-RU" sz="2000" dirty="0" smtClean="0">
                <a:ea typeface="Times New Roman" pitchFamily="18" charset="0"/>
                <a:cs typeface="Times New Roman" pitchFamily="18" charset="0"/>
              </a:rPr>
              <a:t>Следовательно, расходы и административная нагрузка на строительные компании существенно возрастет.</a:t>
            </a:r>
            <a:r>
              <a:rPr lang="ru-RU" sz="2000" b="1" dirty="0" smtClean="0">
                <a:ea typeface="Times New Roman" pitchFamily="18" charset="0"/>
                <a:cs typeface="Times New Roman" pitchFamily="18" charset="0"/>
              </a:rPr>
              <a:t> </a:t>
            </a:r>
          </a:p>
          <a:p>
            <a:pPr lvl="0" indent="449263" algn="just" fontAlgn="base">
              <a:spcBef>
                <a:spcPct val="0"/>
              </a:spcBef>
              <a:spcAft>
                <a:spcPct val="0"/>
              </a:spcAft>
            </a:pPr>
            <a:endParaRPr lang="ru-RU" sz="2000" b="1" dirty="0" smtClean="0">
              <a:ea typeface="Times New Roman" pitchFamily="18" charset="0"/>
              <a:cs typeface="Times New Roman" pitchFamily="18" charset="0"/>
            </a:endParaRPr>
          </a:p>
          <a:p>
            <a:pPr lvl="0" indent="449263" algn="just" fontAlgn="base">
              <a:spcBef>
                <a:spcPct val="0"/>
              </a:spcBef>
              <a:spcAft>
                <a:spcPct val="0"/>
              </a:spcAft>
            </a:pPr>
            <a:r>
              <a:rPr lang="ru-RU" sz="2000" b="1" dirty="0" smtClean="0">
                <a:ea typeface="Times New Roman" pitchFamily="18" charset="0"/>
                <a:cs typeface="Times New Roman" pitchFamily="18" charset="0"/>
              </a:rPr>
              <a:t>Поэтому, </a:t>
            </a:r>
            <a:r>
              <a:rPr lang="ru-RU" sz="2000" dirty="0" smtClean="0">
                <a:ea typeface="Times New Roman" pitchFamily="18" charset="0"/>
                <a:cs typeface="Times New Roman" pitchFamily="18" charset="0"/>
              </a:rPr>
              <a:t>в случае включения механизма ответственности СРО за ненадлежащее исполнение договоров, необходимо разграничить его с механизмом обеспечения государственных контрактов по банковским гарантиям.  </a:t>
            </a:r>
            <a:endParaRPr lang="ru-RU" sz="2000" dirty="0" smtClean="0"/>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effectLst/>
              <a:latin typeface="+mj-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peelOff"/>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51520" y="19363"/>
            <a:ext cx="864096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076450" algn="l"/>
              </a:tabLst>
            </a:pPr>
            <a:endParaRPr lang="ru-RU" sz="2000" b="1" dirty="0" smtClean="0">
              <a:ea typeface="Calibri" pitchFamily="34" charset="0"/>
              <a:cs typeface="Times New Roman" pitchFamily="18" charset="0"/>
            </a:endParaRPr>
          </a:p>
          <a:p>
            <a:pPr algn="ctr" fontAlgn="base">
              <a:spcBef>
                <a:spcPct val="0"/>
              </a:spcBef>
              <a:spcAft>
                <a:spcPct val="0"/>
              </a:spcAft>
              <a:tabLst>
                <a:tab pos="2076450" algn="l"/>
              </a:tabLst>
            </a:pPr>
            <a:r>
              <a:rPr lang="ru-RU" sz="2000" b="1" dirty="0" smtClean="0">
                <a:ea typeface="Calibri" pitchFamily="34" charset="0"/>
                <a:cs typeface="Times New Roman" pitchFamily="18" charset="0"/>
              </a:rPr>
              <a:t>Условия </a:t>
            </a:r>
            <a:r>
              <a:rPr lang="ru-RU" sz="2000" b="1" dirty="0" smtClean="0">
                <a:ea typeface="Calibri" pitchFamily="34" charset="0"/>
                <a:cs typeface="Times New Roman" pitchFamily="18" charset="0"/>
              </a:rPr>
              <a:t>подготовки изменений в законодательство, </a:t>
            </a:r>
            <a:endParaRPr lang="ru-RU" sz="2000" b="1" dirty="0" smtClean="0">
              <a:ea typeface="Calibri" pitchFamily="34" charset="0"/>
              <a:cs typeface="Times New Roman" pitchFamily="18" charset="0"/>
            </a:endParaRPr>
          </a:p>
          <a:p>
            <a:pPr algn="ctr" fontAlgn="base">
              <a:spcBef>
                <a:spcPct val="0"/>
              </a:spcBef>
              <a:spcAft>
                <a:spcPct val="0"/>
              </a:spcAft>
              <a:tabLst>
                <a:tab pos="2076450" algn="l"/>
              </a:tabLst>
            </a:pPr>
            <a:r>
              <a:rPr lang="ru-RU" sz="2000" b="1" dirty="0" smtClean="0">
                <a:ea typeface="Calibri" pitchFamily="34" charset="0"/>
                <a:cs typeface="Times New Roman" pitchFamily="18" charset="0"/>
              </a:rPr>
              <a:t>предусматривающих </a:t>
            </a:r>
            <a:r>
              <a:rPr lang="ru-RU" sz="2000" b="1" dirty="0" smtClean="0">
                <a:ea typeface="Calibri" pitchFamily="34" charset="0"/>
                <a:cs typeface="Times New Roman" pitchFamily="18" charset="0"/>
              </a:rPr>
              <a:t>указанный механизм</a:t>
            </a:r>
          </a:p>
          <a:p>
            <a:pPr marL="0" marR="0" lvl="0" indent="0" algn="ctr" defTabSz="914400" rtl="0" eaLnBrk="1" fontAlgn="base" latinLnBrk="0" hangingPunct="1">
              <a:lnSpc>
                <a:spcPct val="100000"/>
              </a:lnSpc>
              <a:spcBef>
                <a:spcPct val="0"/>
              </a:spcBef>
              <a:spcAft>
                <a:spcPct val="0"/>
              </a:spcAft>
              <a:buClrTx/>
              <a:buSzTx/>
              <a:buFontTx/>
              <a:buNone/>
              <a:tabLst>
                <a:tab pos="2076450" algn="l"/>
              </a:tabLst>
            </a:pPr>
            <a:endParaRPr kumimoji="0" lang="ru-RU" sz="20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076450" algn="l"/>
              </a:tabLst>
            </a:pPr>
            <a:endParaRPr kumimoji="0" lang="ru-RU" sz="20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076450" algn="l"/>
              </a:tabLst>
            </a:pPr>
            <a:endParaRPr kumimoji="0" lang="ru-RU"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tab pos="2076450" algn="l"/>
              </a:tabLst>
            </a:pP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 Установление обязательного членства застройщиков </a:t>
            </a:r>
          </a:p>
          <a:p>
            <a:pPr marL="0" marR="0" lvl="0" indent="0" algn="l" defTabSz="914400" rtl="0" eaLnBrk="0" fontAlgn="base" latinLnBrk="0" hangingPunct="0">
              <a:lnSpc>
                <a:spcPct val="100000"/>
              </a:lnSpc>
              <a:spcBef>
                <a:spcPct val="0"/>
              </a:spcBef>
              <a:spcAft>
                <a:spcPct val="0"/>
              </a:spcAft>
              <a:buClrTx/>
              <a:buSzTx/>
              <a:tabLst>
                <a:tab pos="2076450" algn="l"/>
              </a:tabLst>
            </a:pP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в </a:t>
            </a: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СРО </a:t>
            </a: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в области строительства</a:t>
            </a:r>
          </a:p>
          <a:p>
            <a:pPr marL="0" marR="0" lvl="0" indent="0" algn="l" defTabSz="914400" rtl="0" eaLnBrk="0" fontAlgn="base" latinLnBrk="0" hangingPunct="0">
              <a:lnSpc>
                <a:spcPct val="100000"/>
              </a:lnSpc>
              <a:spcBef>
                <a:spcPct val="0"/>
              </a:spcBef>
              <a:spcAft>
                <a:spcPct val="0"/>
              </a:spcAft>
              <a:buClrTx/>
              <a:buSzTx/>
              <a:buFontTx/>
              <a:buChar char="•"/>
              <a:tabLst>
                <a:tab pos="2076450" algn="l"/>
              </a:tabLst>
            </a:pPr>
            <a:endParaRPr kumimoji="0" lang="ru-RU"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tab pos="2076450" algn="l"/>
              </a:tabLst>
            </a:pP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tab pos="2076450" algn="l"/>
              </a:tabLst>
            </a:pPr>
            <a:endPar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76450" algn="l"/>
              </a:tabLst>
            </a:pP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Наделение СРО полномочиями</a:t>
            </a: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позволяющими  </a:t>
            </a:r>
          </a:p>
          <a:p>
            <a:pPr marL="0" marR="0" lvl="0" indent="0" algn="l" defTabSz="914400" rtl="0" eaLnBrk="0" fontAlgn="base" latinLnBrk="0" hangingPunct="0">
              <a:lnSpc>
                <a:spcPct val="100000"/>
              </a:lnSpc>
              <a:spcBef>
                <a:spcPct val="0"/>
              </a:spcBef>
              <a:spcAft>
                <a:spcPct val="0"/>
              </a:spcAft>
              <a:buClrTx/>
              <a:buSzTx/>
              <a:tabLst>
                <a:tab pos="2076450" algn="l"/>
              </a:tabLst>
            </a:pP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осуществлять </a:t>
            </a: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полноценный финансовый </a:t>
            </a: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анализ </a:t>
            </a:r>
          </a:p>
          <a:p>
            <a:pPr marL="0" marR="0" lvl="0" indent="0" algn="l" defTabSz="914400" rtl="0" eaLnBrk="0" fontAlgn="base" latinLnBrk="0" hangingPunct="0">
              <a:lnSpc>
                <a:spcPct val="100000"/>
              </a:lnSpc>
              <a:spcBef>
                <a:spcPct val="0"/>
              </a:spcBef>
              <a:spcAft>
                <a:spcPct val="0"/>
              </a:spcAft>
              <a:buClrTx/>
              <a:buSzTx/>
              <a:tabLst>
                <a:tab pos="2076450" algn="l"/>
              </a:tabLst>
            </a:pP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застройщика </a:t>
            </a: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на всех этапах строительства </a:t>
            </a:r>
          </a:p>
          <a:p>
            <a:pPr marL="0" marR="0" lvl="0" indent="0" algn="l" defTabSz="914400" rtl="0" eaLnBrk="0" fontAlgn="base" latinLnBrk="0" hangingPunct="0">
              <a:lnSpc>
                <a:spcPct val="100000"/>
              </a:lnSpc>
              <a:spcBef>
                <a:spcPct val="0"/>
              </a:spcBef>
              <a:spcAft>
                <a:spcPct val="0"/>
              </a:spcAft>
              <a:buClrTx/>
              <a:buSzTx/>
              <a:buFontTx/>
              <a:buChar char="•"/>
              <a:tabLst>
                <a:tab pos="2076450" algn="l"/>
              </a:tabLst>
            </a:pPr>
            <a:endParaRPr kumimoji="0" lang="ru-RU"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076450" algn="l"/>
              </a:tabLst>
            </a:pPr>
            <a:endParaRPr kumimoji="0" lang="ru-RU" b="0" i="0" u="none" strike="noStrike" cap="none" normalizeH="0" baseline="0" dirty="0" smtClean="0">
              <a:ln>
                <a:noFill/>
              </a:ln>
              <a:solidFill>
                <a:schemeClr val="tx1"/>
              </a:solidFill>
              <a:effectLst/>
              <a:latin typeface="+mj-lt"/>
            </a:endParaRPr>
          </a:p>
        </p:txBody>
      </p:sp>
      <p:pic>
        <p:nvPicPr>
          <p:cNvPr id="24579" name="Picture 3" descr="http://www.insurancejobs.com/images/insurance-sales.jpg"/>
          <p:cNvPicPr>
            <a:picLocks noChangeAspect="1" noChangeArrowheads="1"/>
          </p:cNvPicPr>
          <p:nvPr/>
        </p:nvPicPr>
        <p:blipFill>
          <a:blip r:embed="rId2" cstate="print"/>
          <a:srcRect/>
          <a:stretch>
            <a:fillRect/>
          </a:stretch>
        </p:blipFill>
        <p:spPr bwMode="auto">
          <a:xfrm>
            <a:off x="539552" y="5661248"/>
            <a:ext cx="1512168" cy="1026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1" name="Picture 5" descr="http://stroimasterskaya.ru/media/pic/content/4/finansyi.jpg"/>
          <p:cNvPicPr>
            <a:picLocks noChangeAspect="1" noChangeArrowheads="1"/>
          </p:cNvPicPr>
          <p:nvPr/>
        </p:nvPicPr>
        <p:blipFill>
          <a:blip r:embed="rId3" cstate="print"/>
          <a:srcRect/>
          <a:stretch>
            <a:fillRect/>
          </a:stretch>
        </p:blipFill>
        <p:spPr bwMode="auto">
          <a:xfrm>
            <a:off x="539552" y="4437112"/>
            <a:ext cx="1512168" cy="1032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2411760" y="5013176"/>
            <a:ext cx="6480720" cy="646331"/>
          </a:xfrm>
          <a:prstGeom prst="rect">
            <a:avLst/>
          </a:prstGeom>
        </p:spPr>
        <p:txBody>
          <a:bodyPr wrap="square">
            <a:spAutoFit/>
          </a:bodyPr>
          <a:lstStyle/>
          <a:p>
            <a:pPr lvl="0" eaLnBrk="0" fontAlgn="base" hangingPunct="0">
              <a:spcBef>
                <a:spcPct val="0"/>
              </a:spcBef>
              <a:spcAft>
                <a:spcPct val="0"/>
              </a:spcAft>
              <a:buFontTx/>
              <a:buChar char="•"/>
              <a:tabLst>
                <a:tab pos="2076450" algn="l"/>
              </a:tabLst>
            </a:pPr>
            <a:r>
              <a:rPr lang="ru-RU" dirty="0" smtClean="0">
                <a:latin typeface="+mj-lt"/>
                <a:ea typeface="Calibri" pitchFamily="34" charset="0"/>
                <a:cs typeface="Times New Roman" pitchFamily="18" charset="0"/>
              </a:rPr>
              <a:t> Изменение существующей двухуровневой системы страхования гражданской ответственности</a:t>
            </a:r>
            <a:endParaRPr lang="ru-RU" dirty="0" smtClean="0">
              <a:latin typeface="+mj-lt"/>
            </a:endParaRPr>
          </a:p>
        </p:txBody>
      </p:sp>
      <p:pic>
        <p:nvPicPr>
          <p:cNvPr id="24583" name="Picture 7" descr="http://sroru.ru/uploads/posts/2014-11/1416352676_sro3.png"/>
          <p:cNvPicPr>
            <a:picLocks noChangeAspect="1" noChangeArrowheads="1"/>
          </p:cNvPicPr>
          <p:nvPr/>
        </p:nvPicPr>
        <p:blipFill>
          <a:blip r:embed="rId4" cstate="print"/>
          <a:srcRect/>
          <a:stretch>
            <a:fillRect/>
          </a:stretch>
        </p:blipFill>
        <p:spPr bwMode="auto">
          <a:xfrm>
            <a:off x="6876256" y="1124744"/>
            <a:ext cx="2057861" cy="1374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5" name="Picture 9" descr="http://natecon.com/wp-content/uploads/2014/01/finansovyj-analiz-deyatelnosti-kompanij.jpg"/>
          <p:cNvPicPr>
            <a:picLocks noChangeAspect="1" noChangeArrowheads="1"/>
          </p:cNvPicPr>
          <p:nvPr/>
        </p:nvPicPr>
        <p:blipFill>
          <a:blip r:embed="rId5" cstate="print"/>
          <a:srcRect/>
          <a:stretch>
            <a:fillRect/>
          </a:stretch>
        </p:blipFill>
        <p:spPr bwMode="auto">
          <a:xfrm>
            <a:off x="6876256" y="2852936"/>
            <a:ext cx="2016225" cy="1371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539552" y="4437112"/>
            <a:ext cx="648072" cy="400110"/>
          </a:xfrm>
          <a:prstGeom prst="rect">
            <a:avLst/>
          </a:prstGeom>
          <a:noFill/>
        </p:spPr>
        <p:txBody>
          <a:bodyPr wrap="square" rtlCol="0">
            <a:spAutoFit/>
          </a:bodyPr>
          <a:lstStyle/>
          <a:p>
            <a:r>
              <a:rPr lang="ru-RU" sz="2000" dirty="0" smtClean="0">
                <a:solidFill>
                  <a:schemeClr val="accent4">
                    <a:lumMod val="50000"/>
                  </a:schemeClr>
                </a:solidFill>
              </a:rPr>
              <a:t>КФ</a:t>
            </a:r>
            <a:endParaRPr lang="ru-RU" sz="2000" dirty="0">
              <a:solidFill>
                <a:schemeClr val="accent4">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251520" y="2564904"/>
            <a:ext cx="1656184" cy="10081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endParaRPr>
          </a:p>
        </p:txBody>
      </p:sp>
      <p:sp>
        <p:nvSpPr>
          <p:cNvPr id="5" name="Прямоугольник 4"/>
          <p:cNvSpPr/>
          <p:nvPr/>
        </p:nvSpPr>
        <p:spPr>
          <a:xfrm>
            <a:off x="2123728" y="5661248"/>
            <a:ext cx="8136904" cy="677108"/>
          </a:xfrm>
          <a:prstGeom prst="rect">
            <a:avLst/>
          </a:prstGeom>
        </p:spPr>
        <p:txBody>
          <a:bodyPr wrap="square">
            <a:spAutoFit/>
          </a:bodyPr>
          <a:lstStyle/>
          <a:p>
            <a:pPr lvl="0" eaLnBrk="0" fontAlgn="base" hangingPunct="0">
              <a:spcBef>
                <a:spcPct val="0"/>
              </a:spcBef>
              <a:spcAft>
                <a:spcPct val="0"/>
              </a:spcAft>
              <a:buFontTx/>
              <a:buChar char="•"/>
              <a:tabLst>
                <a:tab pos="2076450" algn="l"/>
              </a:tabLst>
            </a:pPr>
            <a:r>
              <a:rPr lang="ru-RU" sz="1900" dirty="0" smtClean="0">
                <a:latin typeface="+mj-lt"/>
                <a:ea typeface="Calibri" pitchFamily="34" charset="0"/>
                <a:cs typeface="Times New Roman" pitchFamily="18" charset="0"/>
              </a:rPr>
              <a:t> Отсутствие на сегодняшний день в штате СРО</a:t>
            </a:r>
          </a:p>
          <a:p>
            <a:pPr lvl="0" eaLnBrk="0" fontAlgn="base" hangingPunct="0">
              <a:spcBef>
                <a:spcPct val="0"/>
              </a:spcBef>
              <a:spcAft>
                <a:spcPct val="0"/>
              </a:spcAft>
              <a:tabLst>
                <a:tab pos="2076450" algn="l"/>
              </a:tabLst>
            </a:pPr>
            <a:r>
              <a:rPr lang="ru-RU" sz="1900" dirty="0" smtClean="0">
                <a:latin typeface="+mj-lt"/>
                <a:ea typeface="Calibri" pitchFamily="34" charset="0"/>
                <a:cs typeface="Times New Roman" pitchFamily="18" charset="0"/>
              </a:rPr>
              <a:t> необходимых специалистов</a:t>
            </a:r>
            <a:endParaRPr lang="ru-RU" sz="1900" dirty="0" smtClean="0">
              <a:latin typeface="+mj-lt"/>
            </a:endParaRPr>
          </a:p>
        </p:txBody>
      </p:sp>
      <p:sp>
        <p:nvSpPr>
          <p:cNvPr id="6" name="Прямоугольник 5"/>
          <p:cNvSpPr/>
          <p:nvPr/>
        </p:nvSpPr>
        <p:spPr>
          <a:xfrm>
            <a:off x="683568" y="116632"/>
            <a:ext cx="7776864" cy="1015663"/>
          </a:xfrm>
          <a:prstGeom prst="rect">
            <a:avLst/>
          </a:prstGeom>
        </p:spPr>
        <p:txBody>
          <a:bodyPr wrap="square">
            <a:spAutoFit/>
          </a:bodyPr>
          <a:lstStyle/>
          <a:p>
            <a:pPr algn="ctr" fontAlgn="base">
              <a:spcBef>
                <a:spcPct val="0"/>
              </a:spcBef>
              <a:spcAft>
                <a:spcPct val="0"/>
              </a:spcAft>
              <a:tabLst>
                <a:tab pos="2076450" algn="l"/>
              </a:tabLst>
            </a:pPr>
            <a:endParaRPr lang="ru-RU" sz="2000" b="1" dirty="0" smtClean="0">
              <a:ea typeface="Calibri" pitchFamily="34" charset="0"/>
              <a:cs typeface="Times New Roman" pitchFamily="18" charset="0"/>
            </a:endParaRPr>
          </a:p>
          <a:p>
            <a:pPr algn="ctr" fontAlgn="base">
              <a:spcBef>
                <a:spcPct val="0"/>
              </a:spcBef>
              <a:spcAft>
                <a:spcPct val="0"/>
              </a:spcAft>
              <a:tabLst>
                <a:tab pos="2076450" algn="l"/>
              </a:tabLst>
            </a:pPr>
            <a:r>
              <a:rPr lang="ru-RU" sz="2000" b="1" dirty="0" smtClean="0">
                <a:ea typeface="Calibri" pitchFamily="34" charset="0"/>
                <a:cs typeface="Times New Roman" pitchFamily="18" charset="0"/>
              </a:rPr>
              <a:t>Условия </a:t>
            </a:r>
            <a:r>
              <a:rPr lang="ru-RU" sz="2000" b="1" dirty="0" smtClean="0">
                <a:ea typeface="Calibri" pitchFamily="34" charset="0"/>
                <a:cs typeface="Times New Roman" pitchFamily="18" charset="0"/>
              </a:rPr>
              <a:t>подготовки изменений в законодательство, </a:t>
            </a:r>
          </a:p>
          <a:p>
            <a:pPr algn="ctr" fontAlgn="base">
              <a:spcBef>
                <a:spcPct val="0"/>
              </a:spcBef>
              <a:spcAft>
                <a:spcPct val="0"/>
              </a:spcAft>
              <a:tabLst>
                <a:tab pos="2076450" algn="l"/>
              </a:tabLst>
            </a:pPr>
            <a:r>
              <a:rPr lang="ru-RU" sz="2000" b="1" dirty="0" smtClean="0">
                <a:ea typeface="Calibri" pitchFamily="34" charset="0"/>
                <a:cs typeface="Times New Roman" pitchFamily="18" charset="0"/>
              </a:rPr>
              <a:t>предусматривающих указанный механизм</a:t>
            </a:r>
            <a:endParaRPr lang="ru-RU" sz="2000" b="1" dirty="0" smtClean="0">
              <a:latin typeface="+mj-lt"/>
              <a:ea typeface="Calibri" pitchFamily="34" charset="0"/>
              <a:cs typeface="Times New Roman" pitchFamily="18" charset="0"/>
            </a:endParaRPr>
          </a:p>
        </p:txBody>
      </p:sp>
      <p:pic>
        <p:nvPicPr>
          <p:cNvPr id="7" name="Picture 7" descr="http://rylik.ru/uploads/posts/2010-07/1278022949_kbphnskv8jpejly.jpeg"/>
          <p:cNvPicPr>
            <a:picLocks noChangeAspect="1" noChangeArrowheads="1"/>
          </p:cNvPicPr>
          <p:nvPr/>
        </p:nvPicPr>
        <p:blipFill>
          <a:blip r:embed="rId2" cstate="print"/>
          <a:srcRect l="3024" b="8497"/>
          <a:stretch>
            <a:fillRect/>
          </a:stretch>
        </p:blipFill>
        <p:spPr bwMode="auto">
          <a:xfrm>
            <a:off x="7020272" y="1124744"/>
            <a:ext cx="1793365" cy="1125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251520" y="1484784"/>
            <a:ext cx="7128792" cy="384721"/>
          </a:xfrm>
          <a:prstGeom prst="rect">
            <a:avLst/>
          </a:prstGeom>
        </p:spPr>
        <p:txBody>
          <a:bodyPr wrap="square">
            <a:spAutoFit/>
          </a:bodyPr>
          <a:lstStyle/>
          <a:p>
            <a:pPr>
              <a:buFont typeface="Arial" pitchFamily="34" charset="0"/>
              <a:buChar char="•"/>
            </a:pPr>
            <a:r>
              <a:rPr lang="ru-RU" sz="1900" dirty="0" smtClean="0">
                <a:latin typeface="+mj-lt"/>
                <a:ea typeface="Calibri" pitchFamily="34" charset="0"/>
                <a:cs typeface="Times New Roman" pitchFamily="18" charset="0"/>
              </a:rPr>
              <a:t> Устранение противоречий со </a:t>
            </a:r>
            <a:r>
              <a:rPr lang="ru-RU" sz="1900" dirty="0" smtClean="0">
                <a:latin typeface="+mj-lt"/>
                <a:ea typeface="Calibri" pitchFamily="34" charset="0"/>
                <a:cs typeface="Times New Roman" pitchFamily="18" charset="0"/>
              </a:rPr>
              <a:t>С</a:t>
            </a:r>
            <a:r>
              <a:rPr lang="ru-RU" sz="1900" dirty="0" smtClean="0">
                <a:latin typeface="+mj-lt"/>
                <a:ea typeface="Calibri" pitchFamily="34" charset="0"/>
                <a:cs typeface="Times New Roman" pitchFamily="18" charset="0"/>
              </a:rPr>
              <a:t>т. </a:t>
            </a:r>
            <a:r>
              <a:rPr lang="ru-RU" sz="1900" dirty="0" smtClean="0">
                <a:latin typeface="+mj-lt"/>
                <a:ea typeface="Calibri" pitchFamily="34" charset="0"/>
                <a:cs typeface="Times New Roman" pitchFamily="18" charset="0"/>
              </a:rPr>
              <a:t>308 Гражданского кодекса</a:t>
            </a:r>
            <a:endParaRPr lang="ru-RU" sz="1900" dirty="0">
              <a:latin typeface="+mj-lt"/>
            </a:endParaRPr>
          </a:p>
        </p:txBody>
      </p:sp>
      <p:sp>
        <p:nvSpPr>
          <p:cNvPr id="9" name="Прямоугольник 8"/>
          <p:cNvSpPr/>
          <p:nvPr/>
        </p:nvSpPr>
        <p:spPr>
          <a:xfrm>
            <a:off x="1979712" y="2492896"/>
            <a:ext cx="8136904" cy="1261884"/>
          </a:xfrm>
          <a:prstGeom prst="rect">
            <a:avLst/>
          </a:prstGeom>
        </p:spPr>
        <p:txBody>
          <a:bodyPr wrap="square">
            <a:spAutoFit/>
          </a:bodyPr>
          <a:lstStyle/>
          <a:p>
            <a:pPr>
              <a:buFont typeface="Arial" pitchFamily="34" charset="0"/>
              <a:buChar char="•"/>
            </a:pPr>
            <a:r>
              <a:rPr lang="ru-RU" sz="1900" dirty="0" smtClean="0">
                <a:latin typeface="+mj-lt"/>
                <a:ea typeface="Calibri" pitchFamily="34" charset="0"/>
                <a:cs typeface="Times New Roman" pitchFamily="18" charset="0"/>
              </a:rPr>
              <a:t> Наделение СРО полномочиями, аналогичными полномочиям</a:t>
            </a:r>
          </a:p>
          <a:p>
            <a:r>
              <a:rPr lang="ru-RU" sz="1900" dirty="0" smtClean="0">
                <a:latin typeface="+mj-lt"/>
                <a:ea typeface="Calibri" pitchFamily="34" charset="0"/>
                <a:cs typeface="Times New Roman" pitchFamily="18" charset="0"/>
              </a:rPr>
              <a:t>банков и страховщиков по оценке финансового состояния</a:t>
            </a:r>
          </a:p>
          <a:p>
            <a:r>
              <a:rPr lang="ru-RU" sz="1900" dirty="0" smtClean="0">
                <a:latin typeface="+mj-lt"/>
                <a:ea typeface="Calibri" pitchFamily="34" charset="0"/>
                <a:cs typeface="Times New Roman" pitchFamily="18" charset="0"/>
              </a:rPr>
              <a:t>члена  СРО, а также возможностью использовать аналогичные </a:t>
            </a:r>
          </a:p>
          <a:p>
            <a:r>
              <a:rPr lang="ru-RU" sz="1900" dirty="0" smtClean="0">
                <a:latin typeface="+mj-lt"/>
                <a:ea typeface="Calibri" pitchFamily="34" charset="0"/>
                <a:cs typeface="Times New Roman" pitchFamily="18" charset="0"/>
              </a:rPr>
              <a:t>механизмы обеспечения (залог поручительства) </a:t>
            </a:r>
            <a:endParaRPr lang="ru-RU" sz="1900" dirty="0">
              <a:latin typeface="+mj-lt"/>
            </a:endParaRPr>
          </a:p>
        </p:txBody>
      </p:sp>
      <p:pic>
        <p:nvPicPr>
          <p:cNvPr id="25602" name="Picture 2" descr="&amp;Kcy;&amp;acy;&amp;rcy;&amp;tcy;&amp;icy;&amp;ncy;&amp;kcy;&amp;icy; &amp;pcy;&amp;ocy; &amp;zcy;&amp;acy;&amp;pcy;&amp;rcy;&amp;ocy;&amp;scy;&amp;ucy; &amp;bcy;&amp;acy;&amp;ncy;&amp;kcy;"/>
          <p:cNvPicPr>
            <a:picLocks noChangeAspect="1" noChangeArrowheads="1"/>
          </p:cNvPicPr>
          <p:nvPr/>
        </p:nvPicPr>
        <p:blipFill>
          <a:blip r:embed="rId3" cstate="print"/>
          <a:srcRect r="12934"/>
          <a:stretch>
            <a:fillRect/>
          </a:stretch>
        </p:blipFill>
        <p:spPr bwMode="auto">
          <a:xfrm>
            <a:off x="899592" y="2636912"/>
            <a:ext cx="1008112" cy="868406"/>
          </a:xfrm>
          <a:prstGeom prst="rect">
            <a:avLst/>
          </a:prstGeom>
          <a:ln>
            <a:noFill/>
          </a:ln>
          <a:effectLst>
            <a:softEdge rad="112500"/>
          </a:effectLst>
        </p:spPr>
      </p:pic>
      <p:sp>
        <p:nvSpPr>
          <p:cNvPr id="11" name="Прямоугольник 10"/>
          <p:cNvSpPr/>
          <p:nvPr/>
        </p:nvSpPr>
        <p:spPr>
          <a:xfrm>
            <a:off x="179512" y="2780928"/>
            <a:ext cx="997389" cy="492443"/>
          </a:xfrm>
          <a:prstGeom prst="rect">
            <a:avLst/>
          </a:prstGeom>
        </p:spPr>
        <p:txBody>
          <a:bodyPr wrap="none">
            <a:spAutoFit/>
          </a:bodyPr>
          <a:lstStyle/>
          <a:p>
            <a:r>
              <a:rPr lang="ru-RU" sz="2600" dirty="0" smtClean="0">
                <a:solidFill>
                  <a:schemeClr val="bg2">
                    <a:lumMod val="75000"/>
                  </a:schemeClr>
                </a:solidFill>
                <a:effectLst>
                  <a:outerShdw blurRad="38100" dist="38100" dir="2700000" algn="tl">
                    <a:srgbClr val="000000">
                      <a:alpha val="43137"/>
                    </a:srgbClr>
                  </a:outerShdw>
                </a:effectLst>
                <a:ea typeface="Calibri" pitchFamily="34" charset="0"/>
                <a:cs typeface="Times New Roman" pitchFamily="18" charset="0"/>
              </a:rPr>
              <a:t>СРО =</a:t>
            </a:r>
            <a:endParaRPr lang="ru-RU" sz="2600" dirty="0">
              <a:solidFill>
                <a:schemeClr val="bg2">
                  <a:lumMod val="75000"/>
                </a:schemeClr>
              </a:solidFill>
              <a:effectLst>
                <a:outerShdw blurRad="38100" dist="38100" dir="2700000" algn="tl">
                  <a:srgbClr val="000000">
                    <a:alpha val="43137"/>
                  </a:srgbClr>
                </a:outerShdw>
              </a:effectLst>
            </a:endParaRPr>
          </a:p>
        </p:txBody>
      </p:sp>
      <p:sp>
        <p:nvSpPr>
          <p:cNvPr id="13" name="Прямоугольник 12"/>
          <p:cNvSpPr/>
          <p:nvPr/>
        </p:nvSpPr>
        <p:spPr>
          <a:xfrm>
            <a:off x="323528" y="4149080"/>
            <a:ext cx="6912768" cy="1008112"/>
          </a:xfrm>
          <a:prstGeom prst="rect">
            <a:avLst/>
          </a:prstGeom>
        </p:spPr>
        <p:txBody>
          <a:bodyPr wrap="square">
            <a:spAutoFit/>
          </a:bodyPr>
          <a:lstStyle/>
          <a:p>
            <a:pPr lvl="0" eaLnBrk="0" fontAlgn="base" hangingPunct="0">
              <a:spcBef>
                <a:spcPct val="0"/>
              </a:spcBef>
              <a:spcAft>
                <a:spcPct val="0"/>
              </a:spcAft>
              <a:buFontTx/>
              <a:buChar char="•"/>
              <a:tabLst>
                <a:tab pos="2076450" algn="l"/>
              </a:tabLst>
            </a:pPr>
            <a:r>
              <a:rPr lang="ru-RU" sz="1900" dirty="0" smtClean="0">
                <a:latin typeface="+mj-lt"/>
                <a:ea typeface="Calibri" pitchFamily="34" charset="0"/>
                <a:cs typeface="Times New Roman" pitchFamily="18" charset="0"/>
              </a:rPr>
              <a:t> Недостаточный размер компенсационного фонда </a:t>
            </a:r>
          </a:p>
          <a:p>
            <a:pPr lvl="0" eaLnBrk="0" fontAlgn="base" hangingPunct="0">
              <a:spcBef>
                <a:spcPct val="0"/>
              </a:spcBef>
              <a:spcAft>
                <a:spcPct val="0"/>
              </a:spcAft>
              <a:tabLst>
                <a:tab pos="2076450" algn="l"/>
              </a:tabLst>
            </a:pPr>
            <a:r>
              <a:rPr lang="ru-RU" sz="1900" dirty="0" smtClean="0">
                <a:latin typeface="+mj-lt"/>
                <a:ea typeface="Calibri" pitchFamily="34" charset="0"/>
                <a:cs typeface="Times New Roman" pitchFamily="18" charset="0"/>
              </a:rPr>
              <a:t>для выплаты по обязательствам даже одного крупного застройщика</a:t>
            </a:r>
          </a:p>
        </p:txBody>
      </p:sp>
      <p:pic>
        <p:nvPicPr>
          <p:cNvPr id="25604" name="Picture 4" descr="http://kinglena.com/sites/default/files/imagecache/468x/2_32.jpg"/>
          <p:cNvPicPr>
            <a:picLocks noChangeAspect="1" noChangeArrowheads="1"/>
          </p:cNvPicPr>
          <p:nvPr/>
        </p:nvPicPr>
        <p:blipFill>
          <a:blip r:embed="rId4" cstate="print"/>
          <a:srcRect/>
          <a:stretch>
            <a:fillRect/>
          </a:stretch>
        </p:blipFill>
        <p:spPr bwMode="auto">
          <a:xfrm>
            <a:off x="7020272" y="4032604"/>
            <a:ext cx="1821130" cy="1124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6" name="Picture 6" descr="http://tanix.by/upload/files/%D1%81%D0%B5%D0%BE%20%D1%81%D1%82%D0%B0%D1%82%D1%8C%D1%8F/Olytico-Question-Mark.jpg"/>
          <p:cNvPicPr>
            <a:picLocks noChangeAspect="1" noChangeArrowheads="1"/>
          </p:cNvPicPr>
          <p:nvPr/>
        </p:nvPicPr>
        <p:blipFill>
          <a:blip r:embed="rId5" cstate="print"/>
          <a:srcRect/>
          <a:stretch>
            <a:fillRect/>
          </a:stretch>
        </p:blipFill>
        <p:spPr bwMode="auto">
          <a:xfrm>
            <a:off x="323528" y="5517232"/>
            <a:ext cx="1656184" cy="931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602"/>
                                        </p:tgtEl>
                                        <p:attrNameLst>
                                          <p:attrName>style.visibility</p:attrName>
                                        </p:attrNameLst>
                                      </p:cBhvr>
                                      <p:to>
                                        <p:strVal val="visible"/>
                                      </p:to>
                                    </p:set>
                                    <p:animEffect transition="in" filter="fade">
                                      <p:cBhvr>
                                        <p:cTn id="19" dur="1000"/>
                                        <p:tgtEl>
                                          <p:spTgt spid="25602"/>
                                        </p:tgtEl>
                                      </p:cBhvr>
                                    </p:animEffect>
                                    <p:anim calcmode="lin" valueType="num">
                                      <p:cBhvr>
                                        <p:cTn id="20" dur="1000" fill="hold"/>
                                        <p:tgtEl>
                                          <p:spTgt spid="25602"/>
                                        </p:tgtEl>
                                        <p:attrNameLst>
                                          <p:attrName>ppt_x</p:attrName>
                                        </p:attrNameLst>
                                      </p:cBhvr>
                                      <p:tavLst>
                                        <p:tav tm="0">
                                          <p:val>
                                            <p:strVal val="#ppt_x"/>
                                          </p:val>
                                        </p:tav>
                                        <p:tav tm="100000">
                                          <p:val>
                                            <p:strVal val="#ppt_x"/>
                                          </p:val>
                                        </p:tav>
                                      </p:tavLst>
                                    </p:anim>
                                    <p:anim calcmode="lin" valueType="num">
                                      <p:cBhvr>
                                        <p:cTn id="21" dur="1000" fill="hold"/>
                                        <p:tgtEl>
                                          <p:spTgt spid="2560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5604"/>
                                        </p:tgtEl>
                                        <p:attrNameLst>
                                          <p:attrName>style.visibility</p:attrName>
                                        </p:attrNameLst>
                                      </p:cBhvr>
                                      <p:to>
                                        <p:strVal val="visible"/>
                                      </p:to>
                                    </p:set>
                                    <p:animEffect transition="in" filter="fade">
                                      <p:cBhvr>
                                        <p:cTn id="46" dur="1000"/>
                                        <p:tgtEl>
                                          <p:spTgt spid="25604"/>
                                        </p:tgtEl>
                                      </p:cBhvr>
                                    </p:animEffect>
                                    <p:anim calcmode="lin" valueType="num">
                                      <p:cBhvr>
                                        <p:cTn id="47" dur="1000" fill="hold"/>
                                        <p:tgtEl>
                                          <p:spTgt spid="25604"/>
                                        </p:tgtEl>
                                        <p:attrNameLst>
                                          <p:attrName>ppt_x</p:attrName>
                                        </p:attrNameLst>
                                      </p:cBhvr>
                                      <p:tavLst>
                                        <p:tav tm="0">
                                          <p:val>
                                            <p:strVal val="#ppt_x"/>
                                          </p:val>
                                        </p:tav>
                                        <p:tav tm="100000">
                                          <p:val>
                                            <p:strVal val="#ppt_x"/>
                                          </p:val>
                                        </p:tav>
                                      </p:tavLst>
                                    </p:anim>
                                    <p:anim calcmode="lin" valueType="num">
                                      <p:cBhvr>
                                        <p:cTn id="48"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5606"/>
                                        </p:tgtEl>
                                        <p:attrNameLst>
                                          <p:attrName>style.visibility</p:attrName>
                                        </p:attrNameLst>
                                      </p:cBhvr>
                                      <p:to>
                                        <p:strVal val="visible"/>
                                      </p:to>
                                    </p:set>
                                    <p:animEffect transition="in" filter="fade">
                                      <p:cBhvr>
                                        <p:cTn id="53" dur="1000"/>
                                        <p:tgtEl>
                                          <p:spTgt spid="25606"/>
                                        </p:tgtEl>
                                      </p:cBhvr>
                                    </p:animEffect>
                                    <p:anim calcmode="lin" valueType="num">
                                      <p:cBhvr>
                                        <p:cTn id="54" dur="1000" fill="hold"/>
                                        <p:tgtEl>
                                          <p:spTgt spid="25606"/>
                                        </p:tgtEl>
                                        <p:attrNameLst>
                                          <p:attrName>ppt_x</p:attrName>
                                        </p:attrNameLst>
                                      </p:cBhvr>
                                      <p:tavLst>
                                        <p:tav tm="0">
                                          <p:val>
                                            <p:strVal val="#ppt_x"/>
                                          </p:val>
                                        </p:tav>
                                        <p:tav tm="100000">
                                          <p:val>
                                            <p:strVal val="#ppt_x"/>
                                          </p:val>
                                        </p:tav>
                                      </p:tavLst>
                                    </p:anim>
                                    <p:anim calcmode="lin" valueType="num">
                                      <p:cBhvr>
                                        <p:cTn id="55" dur="1000" fill="hold"/>
                                        <p:tgtEl>
                                          <p:spTgt spid="2560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8" grpId="0"/>
      <p:bldP spid="9" grpId="0"/>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204864"/>
            <a:ext cx="7776864" cy="923330"/>
          </a:xfrm>
          <a:prstGeom prst="rect">
            <a:avLst/>
          </a:prstGeom>
          <a:noFill/>
        </p:spPr>
        <p:txBody>
          <a:bodyPr wrap="square" rtlCol="0">
            <a:spAutoFit/>
          </a:bodyPr>
          <a:lstStyle/>
          <a:p>
            <a:pPr algn="ctr"/>
            <a:r>
              <a:rPr lang="ru-RU" sz="5400" dirty="0" smtClean="0">
                <a:latin typeface="+mj-lt"/>
              </a:rPr>
              <a:t>Спасибо за внимание!</a:t>
            </a:r>
            <a:endParaRPr lang="ru-RU" sz="5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25">
                                          <p:stCondLst>
                                            <p:cond delay="0"/>
                                          </p:stCondLst>
                                        </p:cTn>
                                        <p:tgtEl>
                                          <p:spTgt spid="2"/>
                                        </p:tgtEl>
                                      </p:cBhvr>
                                    </p:animEffect>
                                    <p:anim calcmode="lin" valueType="num">
                                      <p:cBhvr>
                                        <p:cTn id="8" dur="227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2"/>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2"/>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2"/>
                                        </p:tgtEl>
                                        <p:attrNameLst>
                                          <p:attrName>ppt_y</p:attrName>
                                        </p:attrNameLst>
                                      </p:cBhvr>
                                      <p:tavLst>
                                        <p:tav tm="0" fmla="#ppt_y-sin(pi*$)/81">
                                          <p:val>
                                            <p:fltVal val="0"/>
                                          </p:val>
                                        </p:tav>
                                        <p:tav tm="100000">
                                          <p:val>
                                            <p:fltVal val="1"/>
                                          </p:val>
                                        </p:tav>
                                      </p:tavLst>
                                    </p:anim>
                                    <p:animScale>
                                      <p:cBhvr>
                                        <p:cTn id="13" dur="33">
                                          <p:stCondLst>
                                            <p:cond delay="812"/>
                                          </p:stCondLst>
                                        </p:cTn>
                                        <p:tgtEl>
                                          <p:spTgt spid="2"/>
                                        </p:tgtEl>
                                      </p:cBhvr>
                                      <p:to x="100000" y="60000"/>
                                    </p:animScale>
                                    <p:animScale>
                                      <p:cBhvr>
                                        <p:cTn id="14" dur="207" decel="50000">
                                          <p:stCondLst>
                                            <p:cond delay="845"/>
                                          </p:stCondLst>
                                        </p:cTn>
                                        <p:tgtEl>
                                          <p:spTgt spid="2"/>
                                        </p:tgtEl>
                                      </p:cBhvr>
                                      <p:to x="100000" y="100000"/>
                                    </p:animScale>
                                    <p:animScale>
                                      <p:cBhvr>
                                        <p:cTn id="15" dur="33">
                                          <p:stCondLst>
                                            <p:cond delay="1640"/>
                                          </p:stCondLst>
                                        </p:cTn>
                                        <p:tgtEl>
                                          <p:spTgt spid="2"/>
                                        </p:tgtEl>
                                      </p:cBhvr>
                                      <p:to x="100000" y="80000"/>
                                    </p:animScale>
                                    <p:animScale>
                                      <p:cBhvr>
                                        <p:cTn id="16" dur="207" decel="50000">
                                          <p:stCondLst>
                                            <p:cond delay="1673"/>
                                          </p:stCondLst>
                                        </p:cTn>
                                        <p:tgtEl>
                                          <p:spTgt spid="2"/>
                                        </p:tgtEl>
                                      </p:cBhvr>
                                      <p:to x="100000" y="100000"/>
                                    </p:animScale>
                                    <p:animScale>
                                      <p:cBhvr>
                                        <p:cTn id="17" dur="33">
                                          <p:stCondLst>
                                            <p:cond delay="2052"/>
                                          </p:stCondLst>
                                        </p:cTn>
                                        <p:tgtEl>
                                          <p:spTgt spid="2"/>
                                        </p:tgtEl>
                                      </p:cBhvr>
                                      <p:to x="100000" y="90000"/>
                                    </p:animScale>
                                    <p:animScale>
                                      <p:cBhvr>
                                        <p:cTn id="18" dur="207" decel="50000">
                                          <p:stCondLst>
                                            <p:cond delay="2085"/>
                                          </p:stCondLst>
                                        </p:cTn>
                                        <p:tgtEl>
                                          <p:spTgt spid="2"/>
                                        </p:tgtEl>
                                      </p:cBhvr>
                                      <p:to x="100000" y="100000"/>
                                    </p:animScale>
                                    <p:animScale>
                                      <p:cBhvr>
                                        <p:cTn id="19" dur="33">
                                          <p:stCondLst>
                                            <p:cond delay="2260"/>
                                          </p:stCondLst>
                                        </p:cTn>
                                        <p:tgtEl>
                                          <p:spTgt spid="2"/>
                                        </p:tgtEl>
                                      </p:cBhvr>
                                      <p:to x="100000" y="95000"/>
                                    </p:animScale>
                                    <p:animScale>
                                      <p:cBhvr>
                                        <p:cTn id="20" dur="207" decel="50000">
                                          <p:stCondLst>
                                            <p:cond delay="2293"/>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extLst>
      <p:ext uri="{BB962C8B-B14F-4D97-AF65-F5344CB8AC3E}">
        <p14:creationId xmlns:p14="http://schemas.microsoft.com/office/powerpoint/2010/main" xmlns="" val="160255315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252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Picture 48" descr="C:\Users\123\Desktop\Безимени-1.png"/>
          <p:cNvPicPr>
            <a:picLocks noChangeAspect="1" noChangeArrowheads="1"/>
          </p:cNvPicPr>
          <p:nvPr/>
        </p:nvPicPr>
        <p:blipFill>
          <a:blip r:embed="rId2" cstate="print"/>
          <a:srcRect/>
          <a:stretch>
            <a:fillRect/>
          </a:stretch>
        </p:blipFill>
        <p:spPr bwMode="auto">
          <a:xfrm>
            <a:off x="2915816" y="5877272"/>
            <a:ext cx="1440161" cy="8827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283968" y="6237312"/>
            <a:ext cx="1872208" cy="292388"/>
          </a:xfrm>
          <a:prstGeom prst="rect">
            <a:avLst/>
          </a:prstGeom>
          <a:noFill/>
        </p:spPr>
        <p:txBody>
          <a:bodyPr wrap="square" rtlCol="0">
            <a:spAutoFit/>
          </a:bodyPr>
          <a:lstStyle/>
          <a:p>
            <a:r>
              <a:rPr lang="ru-RU" sz="1300" dirty="0" smtClean="0">
                <a:latin typeface="+mj-lt"/>
              </a:rPr>
              <a:t>В рамках </a:t>
            </a:r>
            <a:endParaRPr lang="ru-RU" sz="1300" dirty="0">
              <a:latin typeface="+mj-lt"/>
            </a:endParaRPr>
          </a:p>
        </p:txBody>
      </p:sp>
      <p:pic>
        <p:nvPicPr>
          <p:cNvPr id="2058" name="Picture 10" descr="http://totalexpo.ru/i/8589507532771045653.jpg"/>
          <p:cNvPicPr>
            <a:picLocks noChangeAspect="1" noChangeArrowheads="1"/>
          </p:cNvPicPr>
          <p:nvPr/>
        </p:nvPicPr>
        <p:blipFill>
          <a:blip r:embed="rId3" cstate="print"/>
          <a:srcRect t="22680" b="24401"/>
          <a:stretch>
            <a:fillRect/>
          </a:stretch>
        </p:blipFill>
        <p:spPr bwMode="auto">
          <a:xfrm>
            <a:off x="5220072" y="6093296"/>
            <a:ext cx="1428750" cy="504056"/>
          </a:xfrm>
          <a:prstGeom prst="rect">
            <a:avLst/>
          </a:prstGeom>
          <a:noFill/>
        </p:spPr>
      </p:pic>
      <p:pic>
        <p:nvPicPr>
          <p:cNvPr id="2060" name="Picture 12" descr="http://stroysoyuz.ru/upload/medialibrary/123/123e08f865eb48b1a4ff8c6925a246fe.jpg"/>
          <p:cNvPicPr>
            <a:picLocks noChangeAspect="1" noChangeArrowheads="1"/>
          </p:cNvPicPr>
          <p:nvPr/>
        </p:nvPicPr>
        <p:blipFill>
          <a:blip r:embed="rId4" cstate="print"/>
          <a:srcRect/>
          <a:stretch>
            <a:fillRect/>
          </a:stretch>
        </p:blipFill>
        <p:spPr bwMode="auto">
          <a:xfrm>
            <a:off x="6804248" y="6093296"/>
            <a:ext cx="2182396" cy="506628"/>
          </a:xfrm>
          <a:prstGeom prst="rect">
            <a:avLst/>
          </a:prstGeom>
          <a:noFill/>
        </p:spPr>
      </p:pic>
      <p:sp>
        <p:nvSpPr>
          <p:cNvPr id="13" name="TextBox 12"/>
          <p:cNvSpPr txBox="1"/>
          <p:nvPr/>
        </p:nvSpPr>
        <p:spPr>
          <a:xfrm>
            <a:off x="2051720" y="6237312"/>
            <a:ext cx="1872208" cy="292388"/>
          </a:xfrm>
          <a:prstGeom prst="rect">
            <a:avLst/>
          </a:prstGeom>
          <a:noFill/>
        </p:spPr>
        <p:txBody>
          <a:bodyPr wrap="square" rtlCol="0">
            <a:spAutoFit/>
          </a:bodyPr>
          <a:lstStyle/>
          <a:p>
            <a:r>
              <a:rPr lang="ru-RU" sz="1300" dirty="0" smtClean="0">
                <a:latin typeface="+mj-lt"/>
              </a:rPr>
              <a:t>Организатор</a:t>
            </a:r>
            <a:endParaRPr lang="ru-RU" sz="1300" dirty="0">
              <a:latin typeface="+mj-lt"/>
            </a:endParaRPr>
          </a:p>
        </p:txBody>
      </p:sp>
      <p:sp>
        <p:nvSpPr>
          <p:cNvPr id="10" name="Прямоугольник 9"/>
          <p:cNvSpPr/>
          <p:nvPr/>
        </p:nvSpPr>
        <p:spPr>
          <a:xfrm>
            <a:off x="323528" y="330272"/>
            <a:ext cx="7416824" cy="1492716"/>
          </a:xfrm>
          <a:prstGeom prst="rect">
            <a:avLst/>
          </a:prstGeom>
        </p:spPr>
        <p:txBody>
          <a:bodyPr wrap="square">
            <a:spAutoFit/>
          </a:bodyPr>
          <a:lstStyle/>
          <a:p>
            <a:r>
              <a:rPr lang="ru-RU" sz="3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Афанасьев Сергей Владимирович</a:t>
            </a:r>
          </a:p>
          <a:p>
            <a:endParaRPr lang="ru-RU" dirty="0" smtClean="0">
              <a:latin typeface="Cambria" pitchFamily="18" charset="0"/>
            </a:endParaRPr>
          </a:p>
          <a:p>
            <a:r>
              <a:rPr lang="ru-RU" sz="20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Президент Ассоциации</a:t>
            </a:r>
          </a:p>
          <a:p>
            <a:r>
              <a:rPr lang="ru-RU" sz="20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«Национальное объединение изыскателей»</a:t>
            </a:r>
          </a:p>
        </p:txBody>
      </p:sp>
      <p:pic>
        <p:nvPicPr>
          <p:cNvPr id="108546" name="Picture 2" descr="http://shuum.ru/storage/interviews_picture_for_sidebars/45_original.jpg?1425988342"/>
          <p:cNvPicPr>
            <a:picLocks noChangeAspect="1" noChangeArrowheads="1"/>
          </p:cNvPicPr>
          <p:nvPr/>
        </p:nvPicPr>
        <p:blipFill>
          <a:blip r:embed="rId5" cstate="print"/>
          <a:srcRect/>
          <a:stretch>
            <a:fillRect/>
          </a:stretch>
        </p:blipFill>
        <p:spPr bwMode="auto">
          <a:xfrm>
            <a:off x="7144846" y="280988"/>
            <a:ext cx="1746618" cy="2177451"/>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323528" y="3009022"/>
            <a:ext cx="8567936" cy="2246769"/>
          </a:xfrm>
          <a:prstGeom prst="rect">
            <a:avLst/>
          </a:prstGeom>
        </p:spPr>
        <p:txBody>
          <a:bodyPr wrap="square">
            <a:spAutoFit/>
          </a:bodyPr>
          <a:lstStyle/>
          <a:p>
            <a:pPr algn="ctr"/>
            <a:r>
              <a:rPr lang="ru-RU" sz="35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Роль взаимодействия СРО </a:t>
            </a:r>
          </a:p>
          <a:p>
            <a:pPr algn="ctr"/>
            <a:r>
              <a:rPr lang="ru-RU" sz="35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и членов партнерств в вопросах, </a:t>
            </a:r>
          </a:p>
          <a:p>
            <a:pPr algn="ctr"/>
            <a:r>
              <a:rPr lang="ru-RU" sz="35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связанных с причинением вреда</a:t>
            </a:r>
          </a:p>
          <a:p>
            <a:pPr algn="ctr"/>
            <a:r>
              <a:rPr lang="ru-RU" sz="35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 на строительных объектах</a:t>
            </a:r>
          </a:p>
        </p:txBody>
      </p:sp>
    </p:spTree>
    <p:extLst>
      <p:ext uri="{BB962C8B-B14F-4D97-AF65-F5344CB8AC3E}">
        <p14:creationId xmlns:p14="http://schemas.microsoft.com/office/powerpoint/2010/main" xmlns="" val="714282576"/>
      </p:ext>
    </p:extLst>
  </p:cSld>
  <p:clrMapOvr>
    <a:masterClrMapping/>
  </p:clrMapOvr>
  <mc:AlternateContent xmlns:mc="http://schemas.openxmlformats.org/markup-compatibility/2006">
    <mc:Choice xmlns:p14="http://schemas.microsoft.com/office/powerpoint/2010/main" xmlns="" Requires="p14">
      <p:transition spd="slow" p14:dur="2250">
        <p14:prism isInverted="1"/>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252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Picture 48" descr="C:\Users\123\Desktop\Безимени-1.png"/>
          <p:cNvPicPr>
            <a:picLocks noChangeAspect="1" noChangeArrowheads="1"/>
          </p:cNvPicPr>
          <p:nvPr/>
        </p:nvPicPr>
        <p:blipFill>
          <a:blip r:embed="rId2" cstate="print"/>
          <a:srcRect/>
          <a:stretch>
            <a:fillRect/>
          </a:stretch>
        </p:blipFill>
        <p:spPr bwMode="auto">
          <a:xfrm>
            <a:off x="2915816" y="5877272"/>
            <a:ext cx="1440161" cy="8827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283968" y="6237312"/>
            <a:ext cx="1872208" cy="292388"/>
          </a:xfrm>
          <a:prstGeom prst="rect">
            <a:avLst/>
          </a:prstGeom>
          <a:noFill/>
        </p:spPr>
        <p:txBody>
          <a:bodyPr wrap="square" rtlCol="0">
            <a:spAutoFit/>
          </a:bodyPr>
          <a:lstStyle/>
          <a:p>
            <a:r>
              <a:rPr lang="ru-RU" sz="1300" dirty="0" smtClean="0">
                <a:latin typeface="+mj-lt"/>
              </a:rPr>
              <a:t>В рамках </a:t>
            </a:r>
            <a:endParaRPr lang="ru-RU" sz="1300" dirty="0">
              <a:latin typeface="+mj-lt"/>
            </a:endParaRPr>
          </a:p>
        </p:txBody>
      </p:sp>
      <p:pic>
        <p:nvPicPr>
          <p:cNvPr id="2058" name="Picture 10" descr="http://totalexpo.ru/i/8589507532771045653.jpg"/>
          <p:cNvPicPr>
            <a:picLocks noChangeAspect="1" noChangeArrowheads="1"/>
          </p:cNvPicPr>
          <p:nvPr/>
        </p:nvPicPr>
        <p:blipFill>
          <a:blip r:embed="rId3" cstate="print"/>
          <a:srcRect t="22680" b="24401"/>
          <a:stretch>
            <a:fillRect/>
          </a:stretch>
        </p:blipFill>
        <p:spPr bwMode="auto">
          <a:xfrm>
            <a:off x="5220072" y="6093296"/>
            <a:ext cx="1428750" cy="504056"/>
          </a:xfrm>
          <a:prstGeom prst="rect">
            <a:avLst/>
          </a:prstGeom>
          <a:noFill/>
        </p:spPr>
      </p:pic>
      <p:pic>
        <p:nvPicPr>
          <p:cNvPr id="2060" name="Picture 12" descr="http://stroysoyuz.ru/upload/medialibrary/123/123e08f865eb48b1a4ff8c6925a246fe.jpg"/>
          <p:cNvPicPr>
            <a:picLocks noChangeAspect="1" noChangeArrowheads="1"/>
          </p:cNvPicPr>
          <p:nvPr/>
        </p:nvPicPr>
        <p:blipFill>
          <a:blip r:embed="rId4" cstate="print"/>
          <a:srcRect/>
          <a:stretch>
            <a:fillRect/>
          </a:stretch>
        </p:blipFill>
        <p:spPr bwMode="auto">
          <a:xfrm>
            <a:off x="6804248" y="6093296"/>
            <a:ext cx="2182396" cy="506628"/>
          </a:xfrm>
          <a:prstGeom prst="rect">
            <a:avLst/>
          </a:prstGeom>
          <a:noFill/>
        </p:spPr>
      </p:pic>
      <p:sp>
        <p:nvSpPr>
          <p:cNvPr id="13" name="TextBox 12"/>
          <p:cNvSpPr txBox="1"/>
          <p:nvPr/>
        </p:nvSpPr>
        <p:spPr>
          <a:xfrm>
            <a:off x="2051720" y="6237312"/>
            <a:ext cx="1872208" cy="292388"/>
          </a:xfrm>
          <a:prstGeom prst="rect">
            <a:avLst/>
          </a:prstGeom>
          <a:noFill/>
        </p:spPr>
        <p:txBody>
          <a:bodyPr wrap="square" rtlCol="0">
            <a:spAutoFit/>
          </a:bodyPr>
          <a:lstStyle/>
          <a:p>
            <a:r>
              <a:rPr lang="ru-RU" sz="1300" dirty="0" smtClean="0">
                <a:latin typeface="+mj-lt"/>
              </a:rPr>
              <a:t>Организатор</a:t>
            </a:r>
            <a:endParaRPr lang="ru-RU" sz="1300" dirty="0">
              <a:latin typeface="+mj-lt"/>
            </a:endParaRPr>
          </a:p>
        </p:txBody>
      </p:sp>
      <p:sp>
        <p:nvSpPr>
          <p:cNvPr id="10" name="Прямоугольник 9"/>
          <p:cNvSpPr/>
          <p:nvPr/>
        </p:nvSpPr>
        <p:spPr>
          <a:xfrm>
            <a:off x="611560" y="3305416"/>
            <a:ext cx="7755168" cy="1846659"/>
          </a:xfrm>
          <a:prstGeom prst="rect">
            <a:avLst/>
          </a:prstGeom>
        </p:spPr>
        <p:txBody>
          <a:bodyPr wrap="square">
            <a:spAutoFit/>
          </a:bodyPr>
          <a:lstStyle/>
          <a:p>
            <a:pPr algn="ctr"/>
            <a:r>
              <a:rPr lang="ru-RU" sz="38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Доверительное управление средствами компенсационных фондов СРО: до и после</a:t>
            </a:r>
          </a:p>
        </p:txBody>
      </p:sp>
      <p:pic>
        <p:nvPicPr>
          <p:cNvPr id="106498" name="Picture 2" descr="http://www.raexpert.ru/database/person/novikov_yurii_mihailovich.jpg"/>
          <p:cNvPicPr>
            <a:picLocks noChangeAspect="1" noChangeArrowheads="1"/>
          </p:cNvPicPr>
          <p:nvPr/>
        </p:nvPicPr>
        <p:blipFill>
          <a:blip r:embed="rId5" cstate="print"/>
          <a:srcRect/>
          <a:stretch>
            <a:fillRect/>
          </a:stretch>
        </p:blipFill>
        <p:spPr bwMode="auto">
          <a:xfrm>
            <a:off x="7171126" y="231714"/>
            <a:ext cx="1671124" cy="2189174"/>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482295" y="381000"/>
            <a:ext cx="6624736" cy="1615827"/>
          </a:xfrm>
          <a:prstGeom prst="rect">
            <a:avLst/>
          </a:prstGeom>
        </p:spPr>
        <p:txBody>
          <a:bodyPr wrap="square">
            <a:spAutoFit/>
          </a:bodyPr>
          <a:lstStyle/>
          <a:p>
            <a:r>
              <a:rPr lang="ru-RU" sz="3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Новиков Юрий Михайлович</a:t>
            </a:r>
          </a:p>
          <a:p>
            <a:endParaRPr lang="ru-RU" dirty="0" smtClean="0">
              <a:latin typeface="Cambria" pitchFamily="18" charset="0"/>
            </a:endParaRP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Генеральный директор </a:t>
            </a: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ЗАО «СОЛИД Менеджмент»</a:t>
            </a:r>
          </a:p>
        </p:txBody>
      </p:sp>
    </p:spTree>
    <p:extLst>
      <p:ext uri="{BB962C8B-B14F-4D97-AF65-F5344CB8AC3E}">
        <p14:creationId xmlns:p14="http://schemas.microsoft.com/office/powerpoint/2010/main" xmlns="" val="714282576"/>
      </p:ext>
    </p:extLst>
  </p:cSld>
  <p:clrMapOvr>
    <a:masterClrMapping/>
  </p:clrMapOvr>
  <mc:AlternateContent xmlns:mc="http://schemas.openxmlformats.org/markup-compatibility/2006">
    <mc:Choice xmlns:p14="http://schemas.microsoft.com/office/powerpoint/2010/main" xmlns="" Requires="p14">
      <p:transition spd="slow" p14:dur="20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extLst>
      <p:ext uri="{BB962C8B-B14F-4D97-AF65-F5344CB8AC3E}">
        <p14:creationId xmlns:p14="http://schemas.microsoft.com/office/powerpoint/2010/main" xmlns="" val="313784726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899592" y="4076899"/>
            <a:ext cx="7065963" cy="648245"/>
          </a:xfrm>
        </p:spPr>
        <p:txBody>
          <a:bodyPr/>
          <a:lstStyle/>
          <a:p>
            <a:pPr marL="457200" indent="-457200">
              <a:buFont typeface="Wingdings" panose="05000000000000000000" pitchFamily="2" charset="2"/>
              <a:buChar char="§"/>
            </a:pPr>
            <a:r>
              <a:rPr lang="ru-RU" b="1" dirty="0" smtClean="0">
                <a:solidFill>
                  <a:schemeClr val="bg1">
                    <a:lumMod val="95000"/>
                  </a:schemeClr>
                </a:solidFill>
              </a:rPr>
              <a:t>Доверительное управление</a:t>
            </a:r>
            <a:endParaRPr lang="ru-RU" b="1" dirty="0">
              <a:solidFill>
                <a:schemeClr val="bg1">
                  <a:lumMod val="95000"/>
                </a:schemeClr>
              </a:solidFill>
            </a:endParaRPr>
          </a:p>
        </p:txBody>
      </p:sp>
      <p:sp>
        <p:nvSpPr>
          <p:cNvPr id="3" name="Текст 1"/>
          <p:cNvSpPr txBox="1">
            <a:spLocks/>
          </p:cNvSpPr>
          <p:nvPr/>
        </p:nvSpPr>
        <p:spPr>
          <a:xfrm>
            <a:off x="3747131" y="1196752"/>
            <a:ext cx="5145349" cy="2664296"/>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
            </a:pPr>
            <a:r>
              <a:rPr lang="ru-RU" b="1" dirty="0" smtClean="0">
                <a:solidFill>
                  <a:prstClr val="white">
                    <a:lumMod val="95000"/>
                  </a:prstClr>
                </a:solidFill>
              </a:rPr>
              <a:t>Имущественная ответственность</a:t>
            </a:r>
            <a:br>
              <a:rPr lang="ru-RU" b="1" dirty="0" smtClean="0">
                <a:solidFill>
                  <a:prstClr val="white">
                    <a:lumMod val="95000"/>
                  </a:prstClr>
                </a:solidFill>
              </a:rPr>
            </a:br>
            <a:endParaRPr lang="ru-RU" b="1" dirty="0">
              <a:solidFill>
                <a:prstClr val="white">
                  <a:lumMod val="95000"/>
                </a:prstClr>
              </a:solidFill>
            </a:endParaRPr>
          </a:p>
          <a:p>
            <a:pPr marL="457200" indent="-457200">
              <a:buFont typeface="Wingdings" panose="05000000000000000000" pitchFamily="2" charset="2"/>
              <a:buChar char="§"/>
            </a:pPr>
            <a:r>
              <a:rPr lang="ru-RU" b="1" dirty="0" smtClean="0">
                <a:solidFill>
                  <a:prstClr val="white">
                    <a:lumMod val="95000"/>
                  </a:prstClr>
                </a:solidFill>
              </a:rPr>
              <a:t>Компенсационный фонд</a:t>
            </a:r>
            <a:endParaRPr lang="ru-RU" b="1" dirty="0">
              <a:solidFill>
                <a:prstClr val="white">
                  <a:lumMod val="95000"/>
                </a:prstClr>
              </a:solidFill>
            </a:endParaRPr>
          </a:p>
        </p:txBody>
      </p:sp>
    </p:spTree>
    <p:extLst>
      <p:ext uri="{BB962C8B-B14F-4D97-AF65-F5344CB8AC3E}">
        <p14:creationId xmlns:p14="http://schemas.microsoft.com/office/powerpoint/2010/main" xmlns="" val="603674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a:off x="3059832" y="2060848"/>
            <a:ext cx="936104"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Прямая со стрелкой 16"/>
          <p:cNvCxnSpPr/>
          <p:nvPr/>
        </p:nvCxnSpPr>
        <p:spPr>
          <a:xfrm flipH="1">
            <a:off x="3059832" y="3504029"/>
            <a:ext cx="936104" cy="43204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 name="Прямоугольник 2"/>
          <p:cNvSpPr/>
          <p:nvPr/>
        </p:nvSpPr>
        <p:spPr>
          <a:xfrm>
            <a:off x="4145090" y="260648"/>
            <a:ext cx="4747390" cy="584775"/>
          </a:xfrm>
          <a:prstGeom prst="rect">
            <a:avLst/>
          </a:prstGeom>
        </p:spPr>
        <p:txBody>
          <a:bodyPr wrap="none">
            <a:spAutoFit/>
          </a:bodyPr>
          <a:lstStyle/>
          <a:p>
            <a:r>
              <a:rPr lang="ru-RU" sz="3200" b="1" dirty="0">
                <a:solidFill>
                  <a:prstClr val="white">
                    <a:lumMod val="95000"/>
                  </a:prstClr>
                </a:solidFill>
              </a:rPr>
              <a:t>Компенсационный фонд </a:t>
            </a:r>
            <a:endParaRPr lang="ru-RU" sz="3200" dirty="0">
              <a:solidFill>
                <a:prstClr val="white">
                  <a:lumMod val="95000"/>
                </a:prstClr>
              </a:solidFill>
            </a:endParaRPr>
          </a:p>
        </p:txBody>
      </p:sp>
      <p:sp>
        <p:nvSpPr>
          <p:cNvPr id="5" name="Скругленный прямоугольник 4"/>
          <p:cNvSpPr/>
          <p:nvPr/>
        </p:nvSpPr>
        <p:spPr>
          <a:xfrm>
            <a:off x="683568" y="1484784"/>
            <a:ext cx="2376264"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prstClr val="white"/>
                </a:solidFill>
              </a:rPr>
              <a:t>Саморегулируемая организация</a:t>
            </a:r>
            <a:endParaRPr lang="ru-RU" b="1" dirty="0">
              <a:solidFill>
                <a:prstClr val="white"/>
              </a:solidFill>
            </a:endParaRPr>
          </a:p>
        </p:txBody>
      </p:sp>
      <p:sp>
        <p:nvSpPr>
          <p:cNvPr id="8" name="Скругленный прямоугольник 7"/>
          <p:cNvSpPr/>
          <p:nvPr/>
        </p:nvSpPr>
        <p:spPr>
          <a:xfrm>
            <a:off x="683568" y="3645025"/>
            <a:ext cx="2376264" cy="5944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prstClr val="white"/>
                </a:solidFill>
              </a:rPr>
              <a:t>Пострадавшие лица</a:t>
            </a:r>
            <a:endParaRPr lang="ru-RU" b="1" dirty="0">
              <a:solidFill>
                <a:prstClr val="white"/>
              </a:solidFill>
            </a:endParaRPr>
          </a:p>
        </p:txBody>
      </p:sp>
      <p:sp>
        <p:nvSpPr>
          <p:cNvPr id="10" name="Скругленный прямоугольник 9"/>
          <p:cNvSpPr/>
          <p:nvPr/>
        </p:nvSpPr>
        <p:spPr>
          <a:xfrm>
            <a:off x="3995936" y="2342791"/>
            <a:ext cx="2232248" cy="12241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prstClr val="white"/>
                </a:solidFill>
              </a:rPr>
              <a:t>Компенсационный фонд</a:t>
            </a:r>
            <a:endParaRPr lang="ru-RU" b="1" dirty="0">
              <a:solidFill>
                <a:prstClr val="white"/>
              </a:solidFill>
            </a:endParaRPr>
          </a:p>
        </p:txBody>
      </p:sp>
      <p:cxnSp>
        <p:nvCxnSpPr>
          <p:cNvPr id="7" name="Прямая со стрелкой 6"/>
          <p:cNvCxnSpPr>
            <a:stCxn id="5" idx="2"/>
            <a:endCxn id="8" idx="0"/>
          </p:cNvCxnSpPr>
          <p:nvPr/>
        </p:nvCxnSpPr>
        <p:spPr>
          <a:xfrm>
            <a:off x="1871700" y="2348880"/>
            <a:ext cx="0" cy="129614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107504" y="2833191"/>
            <a:ext cx="1800200" cy="307777"/>
          </a:xfrm>
          <a:prstGeom prst="rect">
            <a:avLst/>
          </a:prstGeom>
          <a:noFill/>
        </p:spPr>
        <p:txBody>
          <a:bodyPr wrap="square" rtlCol="0">
            <a:spAutoFit/>
          </a:bodyPr>
          <a:lstStyle/>
          <a:p>
            <a:pPr algn="r"/>
            <a:r>
              <a:rPr lang="ru-RU" sz="1400" b="1" i="1" dirty="0" smtClean="0">
                <a:solidFill>
                  <a:prstClr val="black">
                    <a:lumMod val="65000"/>
                    <a:lumOff val="35000"/>
                  </a:prstClr>
                </a:solidFill>
              </a:rPr>
              <a:t>Ответственность</a:t>
            </a:r>
            <a:endParaRPr lang="ru-RU" sz="1400" b="1" i="1" dirty="0">
              <a:solidFill>
                <a:prstClr val="black">
                  <a:lumMod val="65000"/>
                  <a:lumOff val="35000"/>
                </a:prstClr>
              </a:solidFill>
            </a:endParaRPr>
          </a:p>
        </p:txBody>
      </p:sp>
      <p:sp>
        <p:nvSpPr>
          <p:cNvPr id="25" name="TextBox 24"/>
          <p:cNvSpPr txBox="1"/>
          <p:nvPr/>
        </p:nvSpPr>
        <p:spPr>
          <a:xfrm>
            <a:off x="3384376" y="3717032"/>
            <a:ext cx="1835696" cy="307777"/>
          </a:xfrm>
          <a:prstGeom prst="rect">
            <a:avLst/>
          </a:prstGeom>
          <a:noFill/>
        </p:spPr>
        <p:txBody>
          <a:bodyPr wrap="square" rtlCol="0">
            <a:spAutoFit/>
          </a:bodyPr>
          <a:lstStyle/>
          <a:p>
            <a:r>
              <a:rPr lang="ru-RU" sz="1400" b="1" i="1" dirty="0" smtClean="0">
                <a:solidFill>
                  <a:prstClr val="black">
                    <a:lumMod val="65000"/>
                    <a:lumOff val="35000"/>
                  </a:prstClr>
                </a:solidFill>
              </a:rPr>
              <a:t>Вторичный ущерб</a:t>
            </a:r>
            <a:endParaRPr lang="ru-RU" sz="1400" b="1" i="1" dirty="0">
              <a:solidFill>
                <a:prstClr val="black">
                  <a:lumMod val="65000"/>
                  <a:lumOff val="35000"/>
                </a:prstClr>
              </a:solidFill>
            </a:endParaRPr>
          </a:p>
        </p:txBody>
      </p:sp>
      <p:sp>
        <p:nvSpPr>
          <p:cNvPr id="27" name="Шестиугольник 26"/>
          <p:cNvSpPr/>
          <p:nvPr/>
        </p:nvSpPr>
        <p:spPr>
          <a:xfrm>
            <a:off x="7000580" y="2600908"/>
            <a:ext cx="1747884" cy="720080"/>
          </a:xfrm>
          <a:prstGeom prst="hexagon">
            <a:avLst/>
          </a:prstGeom>
          <a:solidFill>
            <a:schemeClr val="accent1">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600" b="1" dirty="0" smtClean="0">
                <a:solidFill>
                  <a:prstClr val="black">
                    <a:lumMod val="75000"/>
                    <a:lumOff val="25000"/>
                  </a:prstClr>
                </a:solidFill>
              </a:rPr>
              <a:t>Требование закона к СРО </a:t>
            </a:r>
            <a:endParaRPr lang="ru-RU" sz="1600" b="1" dirty="0">
              <a:solidFill>
                <a:prstClr val="black">
                  <a:lumMod val="75000"/>
                  <a:lumOff val="25000"/>
                </a:prstClr>
              </a:solidFill>
            </a:endParaRPr>
          </a:p>
        </p:txBody>
      </p:sp>
      <p:cxnSp>
        <p:nvCxnSpPr>
          <p:cNvPr id="28" name="Прямая со стрелкой 27"/>
          <p:cNvCxnSpPr>
            <a:stCxn id="27" idx="3"/>
            <a:endCxn id="10" idx="3"/>
          </p:cNvCxnSpPr>
          <p:nvPr/>
        </p:nvCxnSpPr>
        <p:spPr>
          <a:xfrm flipH="1" flipV="1">
            <a:off x="6228184" y="2954859"/>
            <a:ext cx="772396" cy="6089"/>
          </a:xfrm>
          <a:prstGeom prst="straightConnector1">
            <a:avLst/>
          </a:prstGeom>
          <a:ln>
            <a:solidFill>
              <a:schemeClr val="accent1">
                <a:lumMod val="20000"/>
                <a:lumOff val="8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6" name="Прямая со стрелкой 35"/>
          <p:cNvCxnSpPr/>
          <p:nvPr/>
        </p:nvCxnSpPr>
        <p:spPr>
          <a:xfrm>
            <a:off x="7854490" y="3348630"/>
            <a:ext cx="0" cy="266740"/>
          </a:xfrm>
          <a:prstGeom prst="straightConnector1">
            <a:avLst/>
          </a:prstGeom>
          <a:ln>
            <a:solidFill>
              <a:schemeClr val="accent1">
                <a:lumMod val="20000"/>
                <a:lumOff val="80000"/>
              </a:schemeClr>
            </a:solidFill>
            <a:tailEnd type="arrow"/>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7164288" y="3615370"/>
            <a:ext cx="1440160" cy="338554"/>
          </a:xfrm>
          <a:prstGeom prst="rect">
            <a:avLst/>
          </a:prstGeom>
          <a:noFill/>
        </p:spPr>
        <p:txBody>
          <a:bodyPr wrap="square" rtlCol="0">
            <a:spAutoFit/>
          </a:bodyPr>
          <a:lstStyle/>
          <a:p>
            <a:pPr algn="ctr"/>
            <a:r>
              <a:rPr lang="ru-RU" sz="1600" b="1" dirty="0">
                <a:solidFill>
                  <a:srgbClr val="FF0000"/>
                </a:solidFill>
              </a:rPr>
              <a:t>Нет фонда</a:t>
            </a:r>
          </a:p>
        </p:txBody>
      </p:sp>
      <p:sp>
        <p:nvSpPr>
          <p:cNvPr id="39" name="TextBox 38"/>
          <p:cNvSpPr txBox="1"/>
          <p:nvPr/>
        </p:nvSpPr>
        <p:spPr>
          <a:xfrm>
            <a:off x="7164288" y="4253824"/>
            <a:ext cx="1440160" cy="338554"/>
          </a:xfrm>
          <a:prstGeom prst="rect">
            <a:avLst/>
          </a:prstGeom>
          <a:noFill/>
        </p:spPr>
        <p:txBody>
          <a:bodyPr wrap="square" rtlCol="0">
            <a:spAutoFit/>
          </a:bodyPr>
          <a:lstStyle/>
          <a:p>
            <a:pPr algn="ctr"/>
            <a:r>
              <a:rPr lang="ru-RU" sz="1600" b="1" dirty="0">
                <a:solidFill>
                  <a:srgbClr val="FF0000"/>
                </a:solidFill>
              </a:rPr>
              <a:t>Нет СРО</a:t>
            </a:r>
          </a:p>
        </p:txBody>
      </p:sp>
      <p:cxnSp>
        <p:nvCxnSpPr>
          <p:cNvPr id="40" name="Прямая со стрелкой 39"/>
          <p:cNvCxnSpPr/>
          <p:nvPr/>
        </p:nvCxnSpPr>
        <p:spPr>
          <a:xfrm>
            <a:off x="7850309" y="3922389"/>
            <a:ext cx="0" cy="297905"/>
          </a:xfrm>
          <a:prstGeom prst="straightConnector1">
            <a:avLst/>
          </a:prstGeom>
          <a:ln>
            <a:solidFill>
              <a:schemeClr val="accent1">
                <a:lumMod val="20000"/>
                <a:lumOff val="80000"/>
              </a:schemeClr>
            </a:solidFill>
            <a:tailEnd type="arrow"/>
          </a:ln>
        </p:spPr>
        <p:style>
          <a:lnRef idx="3">
            <a:schemeClr val="accent1"/>
          </a:lnRef>
          <a:fillRef idx="0">
            <a:schemeClr val="accent1"/>
          </a:fillRef>
          <a:effectRef idx="2">
            <a:schemeClr val="accent1"/>
          </a:effectRef>
          <a:fontRef idx="minor">
            <a:schemeClr val="tx1"/>
          </a:fontRef>
        </p:style>
      </p:cxnSp>
      <p:sp>
        <p:nvSpPr>
          <p:cNvPr id="48" name="TextBox 47"/>
          <p:cNvSpPr txBox="1"/>
          <p:nvPr/>
        </p:nvSpPr>
        <p:spPr>
          <a:xfrm>
            <a:off x="539553" y="4337613"/>
            <a:ext cx="7848872" cy="2000548"/>
          </a:xfrm>
          <a:prstGeom prst="rect">
            <a:avLst/>
          </a:prstGeom>
          <a:noFill/>
        </p:spPr>
        <p:txBody>
          <a:bodyPr wrap="square" rtlCol="0">
            <a:spAutoFit/>
          </a:bodyPr>
          <a:lstStyle/>
          <a:p>
            <a:pPr marL="285750" indent="-285750">
              <a:buFont typeface="Wingdings" panose="05000000000000000000" pitchFamily="2" charset="2"/>
              <a:buChar char="ü"/>
            </a:pPr>
            <a:r>
              <a:rPr lang="ru-RU" sz="1600" b="1" dirty="0" smtClean="0">
                <a:solidFill>
                  <a:prstClr val="black"/>
                </a:solidFill>
              </a:rPr>
              <a:t>Надежность (сохранность) </a:t>
            </a:r>
            <a:r>
              <a:rPr lang="ru-RU" sz="1600" dirty="0" smtClean="0">
                <a:solidFill>
                  <a:prstClr val="black"/>
                </a:solidFill>
              </a:rPr>
              <a:t>– </a:t>
            </a:r>
            <a:r>
              <a:rPr lang="ru-RU" sz="1600" i="1" u="sng" dirty="0" smtClean="0">
                <a:solidFill>
                  <a:prstClr val="black"/>
                </a:solidFill>
              </a:rPr>
              <a:t>высший приоритет </a:t>
            </a:r>
            <a:r>
              <a:rPr lang="ru-RU" sz="4400" b="1" dirty="0" smtClean="0">
                <a:solidFill>
                  <a:srgbClr val="4F81BD">
                    <a:lumMod val="75000"/>
                  </a:srgbClr>
                </a:solidFill>
              </a:rPr>
              <a:t>!</a:t>
            </a:r>
          </a:p>
          <a:p>
            <a:pPr marL="285750" indent="-285750">
              <a:buFont typeface="Wingdings" panose="05000000000000000000" pitchFamily="2" charset="2"/>
              <a:buChar char="ü"/>
            </a:pPr>
            <a:r>
              <a:rPr lang="ru-RU" sz="1600" b="1" dirty="0" smtClean="0">
                <a:solidFill>
                  <a:prstClr val="black"/>
                </a:solidFill>
              </a:rPr>
              <a:t>Ликвидность</a:t>
            </a:r>
            <a:r>
              <a:rPr lang="ru-RU" sz="1600" dirty="0" smtClean="0">
                <a:solidFill>
                  <a:prstClr val="black"/>
                </a:solidFill>
              </a:rPr>
              <a:t> </a:t>
            </a:r>
            <a:r>
              <a:rPr lang="ru-RU" sz="1600" i="1" dirty="0" smtClean="0">
                <a:solidFill>
                  <a:prstClr val="black"/>
                </a:solidFill>
              </a:rPr>
              <a:t>- </a:t>
            </a:r>
            <a:r>
              <a:rPr lang="ru-RU" sz="1600" i="1" u="sng" dirty="0">
                <a:solidFill>
                  <a:prstClr val="black"/>
                </a:solidFill>
              </a:rPr>
              <a:t>высший приоритет </a:t>
            </a:r>
            <a:r>
              <a:rPr lang="ru-RU" sz="4400" b="1" dirty="0" smtClean="0">
                <a:solidFill>
                  <a:srgbClr val="4F81BD">
                    <a:lumMod val="75000"/>
                  </a:srgbClr>
                </a:solidFill>
              </a:rPr>
              <a:t>!</a:t>
            </a:r>
          </a:p>
          <a:p>
            <a:pPr marL="285750" indent="-285750">
              <a:buFont typeface="Wingdings" panose="05000000000000000000" pitchFamily="2" charset="2"/>
              <a:buChar char="ü"/>
            </a:pPr>
            <a:endParaRPr lang="ru-RU" sz="2000" b="1" dirty="0">
              <a:solidFill>
                <a:srgbClr val="FF0000"/>
              </a:solidFill>
            </a:endParaRPr>
          </a:p>
          <a:p>
            <a:pPr marL="285750" indent="-285750">
              <a:buFont typeface="Wingdings" panose="05000000000000000000" pitchFamily="2" charset="2"/>
              <a:buChar char="ü"/>
            </a:pPr>
            <a:r>
              <a:rPr lang="ru-RU" sz="1600" b="1" dirty="0" smtClean="0">
                <a:solidFill>
                  <a:prstClr val="black"/>
                </a:solidFill>
              </a:rPr>
              <a:t>Доходность</a:t>
            </a:r>
            <a:r>
              <a:rPr lang="ru-RU" sz="1600" dirty="0" smtClean="0">
                <a:solidFill>
                  <a:prstClr val="black"/>
                </a:solidFill>
              </a:rPr>
              <a:t> – </a:t>
            </a:r>
            <a:r>
              <a:rPr lang="ru-RU" sz="1600" i="1" dirty="0" smtClean="0">
                <a:solidFill>
                  <a:prstClr val="black"/>
                </a:solidFill>
              </a:rPr>
              <a:t>не самый главный приоритет</a:t>
            </a:r>
            <a:endParaRPr lang="ru-RU" sz="1600" i="1" dirty="0">
              <a:solidFill>
                <a:prstClr val="black"/>
              </a:solidFill>
            </a:endParaRPr>
          </a:p>
        </p:txBody>
      </p:sp>
    </p:spTree>
    <p:extLst>
      <p:ext uri="{BB962C8B-B14F-4D97-AF65-F5344CB8AC3E}">
        <p14:creationId xmlns:p14="http://schemas.microsoft.com/office/powerpoint/2010/main" xmlns="" val="41248248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2686" y="79260"/>
            <a:ext cx="4982069" cy="1077218"/>
          </a:xfrm>
          <a:prstGeom prst="rect">
            <a:avLst/>
          </a:prstGeom>
        </p:spPr>
        <p:txBody>
          <a:bodyPr wrap="none">
            <a:spAutoFit/>
          </a:bodyPr>
          <a:lstStyle/>
          <a:p>
            <a:pPr algn="r"/>
            <a:r>
              <a:rPr lang="ru-RU" sz="3200" b="1" dirty="0" smtClean="0">
                <a:solidFill>
                  <a:prstClr val="white">
                    <a:lumMod val="95000"/>
                  </a:prstClr>
                </a:solidFill>
              </a:rPr>
              <a:t>Обеспечение сохранности.</a:t>
            </a:r>
            <a:br>
              <a:rPr lang="ru-RU" sz="3200" b="1" dirty="0" smtClean="0">
                <a:solidFill>
                  <a:prstClr val="white">
                    <a:lumMod val="95000"/>
                  </a:prstClr>
                </a:solidFill>
              </a:rPr>
            </a:br>
            <a:r>
              <a:rPr lang="ru-RU" sz="3200" b="1" dirty="0" smtClean="0">
                <a:solidFill>
                  <a:prstClr val="white">
                    <a:lumMod val="95000"/>
                  </a:prstClr>
                </a:solidFill>
              </a:rPr>
              <a:t>Риски и борьба с ними.</a:t>
            </a:r>
            <a:endParaRPr lang="ru-RU" sz="3200" dirty="0">
              <a:solidFill>
                <a:prstClr val="white">
                  <a:lumMod val="95000"/>
                </a:prst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318476220"/>
              </p:ext>
            </p:extLst>
          </p:nvPr>
        </p:nvGraphicFramePr>
        <p:xfrm>
          <a:off x="167538" y="1395758"/>
          <a:ext cx="8845244" cy="4145280"/>
        </p:xfrm>
        <a:graphic>
          <a:graphicData uri="http://schemas.openxmlformats.org/drawingml/2006/table">
            <a:tbl>
              <a:tblPr firstRow="1" bandRow="1">
                <a:tableStyleId>{6E25E649-3F16-4E02-A733-19D2CDBF48F0}</a:tableStyleId>
              </a:tblPr>
              <a:tblGrid>
                <a:gridCol w="4422622"/>
                <a:gridCol w="4422622"/>
              </a:tblGrid>
              <a:tr h="386691">
                <a:tc>
                  <a:txBody>
                    <a:bodyPr/>
                    <a:lstStyle/>
                    <a:p>
                      <a:pPr algn="ctr"/>
                      <a:r>
                        <a:rPr lang="ru-RU" sz="2000" dirty="0" smtClean="0"/>
                        <a:t>СЕГОДНЯ </a:t>
                      </a:r>
                      <a:r>
                        <a:rPr lang="ru-RU" sz="1800" b="0" i="1" kern="1200" dirty="0" smtClean="0">
                          <a:solidFill>
                            <a:schemeClr val="lt1"/>
                          </a:solidFill>
                          <a:effectLst/>
                          <a:latin typeface="+mn-lt"/>
                          <a:ea typeface="+mn-ea"/>
                          <a:cs typeface="+mn-cs"/>
                        </a:rPr>
                        <a:t>(ГСК)</a:t>
                      </a:r>
                      <a:endParaRPr lang="ru-RU" sz="1800" b="0" i="1" kern="1200" dirty="0">
                        <a:solidFill>
                          <a:schemeClr val="lt1"/>
                        </a:solidFill>
                        <a:effectLst/>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ru-RU" sz="2000" dirty="0" smtClean="0"/>
                        <a:t> ЗАВТРА </a:t>
                      </a:r>
                      <a:r>
                        <a:rPr lang="ru-RU" sz="1800" b="0" i="1" kern="1200" dirty="0" smtClean="0">
                          <a:solidFill>
                            <a:schemeClr val="lt1"/>
                          </a:solidFill>
                          <a:effectLst/>
                          <a:latin typeface="+mn-lt"/>
                          <a:ea typeface="+mn-ea"/>
                          <a:cs typeface="+mn-cs"/>
                        </a:rPr>
                        <a:t>(ГСК ст. 55.10 и 55.16)</a:t>
                      </a:r>
                      <a:r>
                        <a:rPr lang="ru-RU" sz="2000" i="1" dirty="0" smtClean="0"/>
                        <a:t> </a:t>
                      </a:r>
                      <a:endParaRPr lang="ru-RU" sz="2000" i="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741571">
                <a:tc>
                  <a:txBody>
                    <a:bodyPr/>
                    <a:lstStyle/>
                    <a:p>
                      <a:pPr marL="176213" indent="-176213">
                        <a:buFont typeface="Arial" panose="020B0604020202020204" pitchFamily="34" charset="0"/>
                        <a:buChar char="•"/>
                      </a:pPr>
                      <a:r>
                        <a:rPr lang="ru-RU" sz="1400" b="1" dirty="0" smtClean="0"/>
                        <a:t>Банковские депозиты и депозитные сертификаты</a:t>
                      </a:r>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400" b="0" dirty="0" smtClean="0"/>
                        <a:t>Группа нормативов </a:t>
                      </a:r>
                      <a:r>
                        <a:rPr lang="ru-RU" sz="1400" b="0" kern="1200" dirty="0" smtClean="0">
                          <a:solidFill>
                            <a:schemeClr val="dk1"/>
                          </a:solidFill>
                          <a:latin typeface="+mn-lt"/>
                          <a:ea typeface="+mn-ea"/>
                          <a:cs typeface="+mn-cs"/>
                        </a:rPr>
                        <a:t>достаточности капитала (Н1; Н1.0; Н.1; Н1.2)</a:t>
                      </a:r>
                    </a:p>
                    <a:p>
                      <a:pPr marL="0" indent="0">
                        <a:buFont typeface="Arial" panose="020B0604020202020204" pitchFamily="34" charset="0"/>
                        <a:buNone/>
                      </a:pPr>
                      <a:r>
                        <a:rPr lang="ru-RU" sz="1400" b="0" kern="1200" dirty="0" smtClean="0">
                          <a:solidFill>
                            <a:schemeClr val="dk1"/>
                          </a:solidFill>
                          <a:latin typeface="+mn-lt"/>
                          <a:ea typeface="+mn-ea"/>
                          <a:cs typeface="+mn-cs"/>
                        </a:rPr>
                        <a:t>Нормативы ликвидности  (Н2; Н3; Н4</a:t>
                      </a:r>
                      <a:r>
                        <a:rPr lang="ru-RU" sz="1400" b="0" kern="1200" smtClean="0">
                          <a:solidFill>
                            <a:schemeClr val="dk1"/>
                          </a:solidFill>
                          <a:latin typeface="+mn-lt"/>
                          <a:ea typeface="+mn-ea"/>
                          <a:cs typeface="+mn-cs"/>
                        </a:rPr>
                        <a:t>) и т.д. </a:t>
                      </a:r>
                      <a:r>
                        <a:rPr lang="ru-RU" sz="1400" baseline="0" dirty="0" smtClean="0"/>
                        <a:t>трудно соблюдать, оценивать и отслеживать</a:t>
                      </a:r>
                      <a:r>
                        <a:rPr lang="ru-RU" sz="1400" b="1" u="none" baseline="0" dirty="0" smtClean="0"/>
                        <a:t> </a:t>
                      </a:r>
                      <a:r>
                        <a:rPr lang="ru-RU" sz="1400" b="0" u="none" baseline="0" dirty="0" smtClean="0"/>
                        <a:t>– </a:t>
                      </a:r>
                      <a:r>
                        <a:rPr lang="ru-RU" sz="1400" b="1" u="sng" baseline="0" dirty="0" smtClean="0"/>
                        <a:t>требуется профессионал.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b="1" kern="1200" dirty="0" smtClean="0">
                          <a:solidFill>
                            <a:schemeClr val="dk1"/>
                          </a:solidFill>
                          <a:latin typeface="+mn-lt"/>
                          <a:ea typeface="+mn-ea"/>
                          <a:cs typeface="+mn-cs"/>
                        </a:rPr>
                        <a:t>Финансовые рынки</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baseline="0" dirty="0" smtClean="0">
                          <a:solidFill>
                            <a:schemeClr val="dk1"/>
                          </a:solidFill>
                          <a:latin typeface="+mn-lt"/>
                          <a:ea typeface="+mn-ea"/>
                          <a:cs typeface="+mn-cs"/>
                        </a:rPr>
                        <a:t>Процесс управления портфелем – </a:t>
                      </a:r>
                      <a:r>
                        <a:rPr lang="ru-RU" sz="1400" b="1" u="sng" kern="1200" baseline="0" dirty="0" smtClean="0">
                          <a:solidFill>
                            <a:schemeClr val="dk1"/>
                          </a:solidFill>
                          <a:latin typeface="+mn-lt"/>
                          <a:ea typeface="+mn-ea"/>
                          <a:cs typeface="+mn-cs"/>
                        </a:rPr>
                        <a:t>требуется профессионал.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 name="Скругленный прямоугольник 9"/>
          <p:cNvSpPr/>
          <p:nvPr/>
        </p:nvSpPr>
        <p:spPr>
          <a:xfrm>
            <a:off x="1586441" y="2696575"/>
            <a:ext cx="1473391" cy="504056"/>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b="1" dirty="0">
                <a:solidFill>
                  <a:srgbClr val="1F497D">
                    <a:lumMod val="50000"/>
                  </a:srgbClr>
                </a:solidFill>
              </a:rPr>
              <a:t>Банк</a:t>
            </a:r>
          </a:p>
        </p:txBody>
      </p:sp>
      <p:sp>
        <p:nvSpPr>
          <p:cNvPr id="12" name="Скругленный прямоугольник 11"/>
          <p:cNvSpPr/>
          <p:nvPr/>
        </p:nvSpPr>
        <p:spPr>
          <a:xfrm>
            <a:off x="251520" y="2037041"/>
            <a:ext cx="1728192" cy="468052"/>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b="1" dirty="0" smtClean="0">
                <a:solidFill>
                  <a:srgbClr val="1F497D">
                    <a:lumMod val="50000"/>
                  </a:srgbClr>
                </a:solidFill>
              </a:rPr>
              <a:t>Операционные риски Банка</a:t>
            </a:r>
            <a:endParaRPr lang="ru-RU" sz="1200" b="1" dirty="0">
              <a:solidFill>
                <a:srgbClr val="1F497D">
                  <a:lumMod val="50000"/>
                </a:srgbClr>
              </a:solidFill>
            </a:endParaRPr>
          </a:p>
        </p:txBody>
      </p:sp>
      <p:sp>
        <p:nvSpPr>
          <p:cNvPr id="13" name="Скругленный прямоугольник 12"/>
          <p:cNvSpPr/>
          <p:nvPr/>
        </p:nvSpPr>
        <p:spPr>
          <a:xfrm>
            <a:off x="2843808" y="2037041"/>
            <a:ext cx="1656185" cy="468052"/>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b="1" dirty="0">
                <a:solidFill>
                  <a:srgbClr val="1F497D">
                    <a:lumMod val="50000"/>
                  </a:srgbClr>
                </a:solidFill>
              </a:rPr>
              <a:t>Риски от вкладчиков </a:t>
            </a:r>
            <a:r>
              <a:rPr lang="ru-RU" sz="1200" b="1" i="1" dirty="0">
                <a:solidFill>
                  <a:srgbClr val="1F497D">
                    <a:lumMod val="50000"/>
                  </a:srgbClr>
                </a:solidFill>
              </a:rPr>
              <a:t>(потеря пассивов)</a:t>
            </a:r>
          </a:p>
        </p:txBody>
      </p:sp>
      <p:sp>
        <p:nvSpPr>
          <p:cNvPr id="14" name="Скругленный прямоугольник 13"/>
          <p:cNvSpPr/>
          <p:nvPr/>
        </p:nvSpPr>
        <p:spPr>
          <a:xfrm>
            <a:off x="1243016" y="3380651"/>
            <a:ext cx="2160240" cy="468052"/>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b="1" dirty="0">
                <a:solidFill>
                  <a:srgbClr val="1F497D">
                    <a:lumMod val="50000"/>
                  </a:srgbClr>
                </a:solidFill>
              </a:rPr>
              <a:t>Кредиты  </a:t>
            </a:r>
            <a:r>
              <a:rPr lang="ru-RU" sz="1200" b="1" i="1" dirty="0" smtClean="0">
                <a:solidFill>
                  <a:srgbClr val="1F497D">
                    <a:lumMod val="50000"/>
                  </a:srgbClr>
                </a:solidFill>
              </a:rPr>
              <a:t>(</a:t>
            </a:r>
            <a:r>
              <a:rPr lang="ru-RU" sz="1200" b="1" i="1" dirty="0">
                <a:solidFill>
                  <a:srgbClr val="1F497D">
                    <a:lumMod val="50000"/>
                  </a:srgbClr>
                </a:solidFill>
              </a:rPr>
              <a:t>потеря активов</a:t>
            </a:r>
            <a:r>
              <a:rPr lang="ru-RU" sz="1200" b="1" i="1" dirty="0" smtClean="0">
                <a:solidFill>
                  <a:srgbClr val="1F497D">
                    <a:lumMod val="50000"/>
                  </a:srgbClr>
                </a:solidFill>
              </a:rPr>
              <a:t>)</a:t>
            </a:r>
            <a:br>
              <a:rPr lang="ru-RU" sz="1200" b="1" i="1" dirty="0" smtClean="0">
                <a:solidFill>
                  <a:srgbClr val="1F497D">
                    <a:lumMod val="50000"/>
                  </a:srgbClr>
                </a:solidFill>
              </a:rPr>
            </a:br>
            <a:r>
              <a:rPr lang="ru-RU" sz="1200" b="1" i="1" dirty="0" smtClean="0">
                <a:solidFill>
                  <a:srgbClr val="1F497D">
                    <a:lumMod val="50000"/>
                  </a:srgbClr>
                </a:solidFill>
              </a:rPr>
              <a:t>подвержены дефолту</a:t>
            </a:r>
            <a:endParaRPr lang="ru-RU" sz="1200" b="1" i="1" dirty="0">
              <a:solidFill>
                <a:srgbClr val="1F497D">
                  <a:lumMod val="50000"/>
                </a:srgbClr>
              </a:solidFill>
            </a:endParaRPr>
          </a:p>
        </p:txBody>
      </p:sp>
      <p:cxnSp>
        <p:nvCxnSpPr>
          <p:cNvPr id="16" name="Прямая со стрелкой 15"/>
          <p:cNvCxnSpPr>
            <a:stCxn id="12" idx="2"/>
          </p:cNvCxnSpPr>
          <p:nvPr/>
        </p:nvCxnSpPr>
        <p:spPr>
          <a:xfrm>
            <a:off x="1115616" y="2505093"/>
            <a:ext cx="470825" cy="191482"/>
          </a:xfrm>
          <a:prstGeom prst="straightConnector1">
            <a:avLst/>
          </a:prstGeom>
          <a:ln w="127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3" idx="2"/>
          </p:cNvCxnSpPr>
          <p:nvPr/>
        </p:nvCxnSpPr>
        <p:spPr>
          <a:xfrm flipH="1">
            <a:off x="3059832" y="2505093"/>
            <a:ext cx="612069" cy="191482"/>
          </a:xfrm>
          <a:prstGeom prst="straightConnector1">
            <a:avLst/>
          </a:prstGeom>
          <a:ln w="127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310781" y="3200631"/>
            <a:ext cx="1" cy="18002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1"/>
          <p:cNvSpPr/>
          <p:nvPr/>
        </p:nvSpPr>
        <p:spPr>
          <a:xfrm rot="16200000">
            <a:off x="4452085" y="2372980"/>
            <a:ext cx="1031919" cy="504056"/>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b="1" dirty="0" smtClean="0">
                <a:solidFill>
                  <a:srgbClr val="1F497D">
                    <a:lumMod val="50000"/>
                  </a:srgbClr>
                </a:solidFill>
              </a:rPr>
              <a:t>Облигации</a:t>
            </a:r>
            <a:endParaRPr lang="ru-RU" sz="1200" b="1" dirty="0">
              <a:solidFill>
                <a:srgbClr val="1F497D">
                  <a:lumMod val="50000"/>
                </a:srgbClr>
              </a:solidFill>
            </a:endParaRPr>
          </a:p>
        </p:txBody>
      </p:sp>
      <p:sp>
        <p:nvSpPr>
          <p:cNvPr id="23" name="Скругленный прямоугольник 22"/>
          <p:cNvSpPr/>
          <p:nvPr/>
        </p:nvSpPr>
        <p:spPr>
          <a:xfrm rot="16200000">
            <a:off x="4409614" y="3519378"/>
            <a:ext cx="1116859" cy="504056"/>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b="1" dirty="0" smtClean="0">
                <a:solidFill>
                  <a:srgbClr val="1F497D">
                    <a:lumMod val="50000"/>
                  </a:srgbClr>
                </a:solidFill>
              </a:rPr>
              <a:t>Акции</a:t>
            </a:r>
            <a:endParaRPr lang="ru-RU" sz="1200" b="1" dirty="0">
              <a:solidFill>
                <a:srgbClr val="1F497D">
                  <a:lumMod val="50000"/>
                </a:srgbClr>
              </a:solidFill>
            </a:endParaRPr>
          </a:p>
        </p:txBody>
      </p:sp>
      <p:sp>
        <p:nvSpPr>
          <p:cNvPr id="24" name="TextBox 23"/>
          <p:cNvSpPr txBox="1"/>
          <p:nvPr/>
        </p:nvSpPr>
        <p:spPr>
          <a:xfrm>
            <a:off x="5652120" y="1988840"/>
            <a:ext cx="2304256" cy="1200329"/>
          </a:xfrm>
          <a:prstGeom prst="rect">
            <a:avLst/>
          </a:prstGeom>
          <a:noFill/>
        </p:spPr>
        <p:txBody>
          <a:bodyPr wrap="square" rtlCol="0">
            <a:spAutoFit/>
          </a:bodyPr>
          <a:lstStyle/>
          <a:p>
            <a:pPr>
              <a:lnSpc>
                <a:spcPct val="150000"/>
              </a:lnSpc>
            </a:pPr>
            <a:r>
              <a:rPr lang="ru-RU" sz="1200" b="1" dirty="0">
                <a:solidFill>
                  <a:srgbClr val="1F497D">
                    <a:lumMod val="50000"/>
                  </a:srgbClr>
                </a:solidFill>
              </a:rPr>
              <a:t>Кредитоспособность </a:t>
            </a:r>
            <a:r>
              <a:rPr lang="ru-RU" sz="1200" b="1" dirty="0" smtClean="0">
                <a:solidFill>
                  <a:srgbClr val="1F497D">
                    <a:lumMod val="50000"/>
                  </a:srgbClr>
                </a:solidFill>
              </a:rPr>
              <a:t>эмитента</a:t>
            </a:r>
          </a:p>
          <a:p>
            <a:pPr>
              <a:lnSpc>
                <a:spcPct val="150000"/>
              </a:lnSpc>
            </a:pPr>
            <a:r>
              <a:rPr lang="ru-RU" sz="1200" b="1" dirty="0" smtClean="0">
                <a:solidFill>
                  <a:srgbClr val="1F497D">
                    <a:lumMod val="50000"/>
                  </a:srgbClr>
                </a:solidFill>
              </a:rPr>
              <a:t>Рыночная ликвидность</a:t>
            </a:r>
          </a:p>
          <a:p>
            <a:pPr>
              <a:lnSpc>
                <a:spcPct val="150000"/>
              </a:lnSpc>
            </a:pPr>
            <a:r>
              <a:rPr lang="ru-RU" sz="1200" b="1" dirty="0" smtClean="0">
                <a:solidFill>
                  <a:srgbClr val="1F497D">
                    <a:lumMod val="50000"/>
                  </a:srgbClr>
                </a:solidFill>
              </a:rPr>
              <a:t>Изменение цены</a:t>
            </a:r>
          </a:p>
          <a:p>
            <a:pPr>
              <a:lnSpc>
                <a:spcPct val="150000"/>
              </a:lnSpc>
            </a:pPr>
            <a:r>
              <a:rPr lang="ru-RU" sz="1200" b="1" dirty="0" smtClean="0">
                <a:solidFill>
                  <a:srgbClr val="1F497D">
                    <a:lumMod val="50000"/>
                  </a:srgbClr>
                </a:solidFill>
              </a:rPr>
              <a:t>Доходность</a:t>
            </a:r>
          </a:p>
        </p:txBody>
      </p:sp>
      <p:cxnSp>
        <p:nvCxnSpPr>
          <p:cNvPr id="25" name="Прямая со стрелкой 24"/>
          <p:cNvCxnSpPr/>
          <p:nvPr/>
        </p:nvCxnSpPr>
        <p:spPr>
          <a:xfrm>
            <a:off x="5292080" y="2181057"/>
            <a:ext cx="360040" cy="0"/>
          </a:xfrm>
          <a:prstGeom prst="straightConnector1">
            <a:avLst/>
          </a:prstGeom>
          <a:ln w="127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292080" y="2469089"/>
            <a:ext cx="360040" cy="0"/>
          </a:xfrm>
          <a:prstGeom prst="straightConnector1">
            <a:avLst/>
          </a:prstGeom>
          <a:ln w="127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292080" y="2757121"/>
            <a:ext cx="360040" cy="0"/>
          </a:xfrm>
          <a:prstGeom prst="straightConnector1">
            <a:avLst/>
          </a:prstGeom>
          <a:ln w="127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5292080" y="3045153"/>
            <a:ext cx="360040" cy="0"/>
          </a:xfrm>
          <a:prstGeom prst="straightConnector1">
            <a:avLst/>
          </a:prstGeom>
          <a:ln w="127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52120" y="3189169"/>
            <a:ext cx="1944216" cy="1200329"/>
          </a:xfrm>
          <a:prstGeom prst="rect">
            <a:avLst/>
          </a:prstGeom>
          <a:noFill/>
        </p:spPr>
        <p:txBody>
          <a:bodyPr wrap="square" rtlCol="0">
            <a:spAutoFit/>
          </a:bodyPr>
          <a:lstStyle/>
          <a:p>
            <a:pPr>
              <a:lnSpc>
                <a:spcPct val="150000"/>
              </a:lnSpc>
            </a:pPr>
            <a:r>
              <a:rPr lang="ru-RU" sz="1200" b="1" dirty="0" smtClean="0">
                <a:solidFill>
                  <a:srgbClr val="1F497D">
                    <a:lumMod val="50000"/>
                  </a:srgbClr>
                </a:solidFill>
              </a:rPr>
              <a:t>Бизнес эмитента</a:t>
            </a:r>
            <a:endParaRPr lang="ru-RU" sz="1200" b="1" dirty="0">
              <a:solidFill>
                <a:srgbClr val="1F497D">
                  <a:lumMod val="50000"/>
                </a:srgbClr>
              </a:solidFill>
            </a:endParaRPr>
          </a:p>
          <a:p>
            <a:pPr>
              <a:lnSpc>
                <a:spcPct val="150000"/>
              </a:lnSpc>
            </a:pPr>
            <a:r>
              <a:rPr lang="ru-RU" sz="1200" b="1" dirty="0" smtClean="0">
                <a:solidFill>
                  <a:srgbClr val="1F497D">
                    <a:lumMod val="50000"/>
                  </a:srgbClr>
                </a:solidFill>
              </a:rPr>
              <a:t>Рыночная ликвидность</a:t>
            </a:r>
          </a:p>
          <a:p>
            <a:pPr>
              <a:lnSpc>
                <a:spcPct val="150000"/>
              </a:lnSpc>
            </a:pPr>
            <a:r>
              <a:rPr lang="ru-RU" sz="1200" b="1" dirty="0" smtClean="0">
                <a:solidFill>
                  <a:srgbClr val="1F497D">
                    <a:lumMod val="50000"/>
                  </a:srgbClr>
                </a:solidFill>
              </a:rPr>
              <a:t>Ценовые колебании</a:t>
            </a:r>
          </a:p>
          <a:p>
            <a:pPr>
              <a:lnSpc>
                <a:spcPct val="150000"/>
              </a:lnSpc>
            </a:pPr>
            <a:r>
              <a:rPr lang="ru-RU" sz="1200" b="1" dirty="0" smtClean="0">
                <a:solidFill>
                  <a:srgbClr val="1F497D">
                    <a:lumMod val="50000"/>
                  </a:srgbClr>
                </a:solidFill>
              </a:rPr>
              <a:t>Дивиденды</a:t>
            </a:r>
          </a:p>
        </p:txBody>
      </p:sp>
      <p:cxnSp>
        <p:nvCxnSpPr>
          <p:cNvPr id="33" name="Прямая со стрелкой 32"/>
          <p:cNvCxnSpPr/>
          <p:nvPr/>
        </p:nvCxnSpPr>
        <p:spPr>
          <a:xfrm>
            <a:off x="5292080" y="3405193"/>
            <a:ext cx="360040" cy="0"/>
          </a:xfrm>
          <a:prstGeom prst="straightConnector1">
            <a:avLst/>
          </a:prstGeom>
          <a:ln w="127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5292080" y="3693225"/>
            <a:ext cx="360040" cy="0"/>
          </a:xfrm>
          <a:prstGeom prst="straightConnector1">
            <a:avLst/>
          </a:prstGeom>
          <a:ln w="127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5292080" y="3909249"/>
            <a:ext cx="360040" cy="0"/>
          </a:xfrm>
          <a:prstGeom prst="straightConnector1">
            <a:avLst/>
          </a:prstGeom>
          <a:ln w="127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5292080" y="4197281"/>
            <a:ext cx="360040" cy="0"/>
          </a:xfrm>
          <a:prstGeom prst="straightConnector1">
            <a:avLst/>
          </a:prstGeom>
          <a:ln w="127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rot="16200000">
            <a:off x="4664907" y="4458010"/>
            <a:ext cx="606275" cy="504056"/>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b="1" dirty="0" smtClean="0">
                <a:solidFill>
                  <a:srgbClr val="1F497D">
                    <a:lumMod val="50000"/>
                  </a:srgbClr>
                </a:solidFill>
              </a:rPr>
              <a:t>Банк</a:t>
            </a:r>
            <a:endParaRPr lang="ru-RU" sz="1200" b="1" dirty="0">
              <a:solidFill>
                <a:srgbClr val="1F497D">
                  <a:lumMod val="50000"/>
                </a:srgbClr>
              </a:solidFill>
            </a:endParaRPr>
          </a:p>
        </p:txBody>
      </p:sp>
      <p:sp>
        <p:nvSpPr>
          <p:cNvPr id="40" name="Левая фигурная скобка 39"/>
          <p:cNvSpPr/>
          <p:nvPr/>
        </p:nvSpPr>
        <p:spPr>
          <a:xfrm rot="16200000">
            <a:off x="4265788" y="2894491"/>
            <a:ext cx="336665" cy="5628897"/>
          </a:xfrm>
          <a:prstGeom prst="leftBrace">
            <a:avLst>
              <a:gd name="adj1" fmla="val 57419"/>
              <a:gd name="adj2" fmla="val 50000"/>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
        <p:nvSpPr>
          <p:cNvPr id="41" name="TextBox 40"/>
          <p:cNvSpPr txBox="1"/>
          <p:nvPr/>
        </p:nvSpPr>
        <p:spPr>
          <a:xfrm>
            <a:off x="107505" y="5877272"/>
            <a:ext cx="8917250" cy="461665"/>
          </a:xfrm>
          <a:prstGeom prst="rect">
            <a:avLst/>
          </a:prstGeom>
          <a:noFill/>
        </p:spPr>
        <p:txBody>
          <a:bodyPr wrap="square" rtlCol="0">
            <a:spAutoFit/>
          </a:bodyPr>
          <a:lstStyle/>
          <a:p>
            <a:pPr algn="ctr"/>
            <a:r>
              <a:rPr lang="ru-RU" sz="2400" b="1" u="sng" dirty="0" smtClean="0">
                <a:solidFill>
                  <a:srgbClr val="1F497D">
                    <a:lumMod val="50000"/>
                  </a:srgbClr>
                </a:solidFill>
              </a:rPr>
              <a:t>ТРЕБУЕТСЯ ПРОФЕССИОНАЛЬНОЕ УПРАВЛЕНИЕ</a:t>
            </a:r>
            <a:endParaRPr lang="ru-RU" sz="2400" b="1" u="sng" dirty="0">
              <a:solidFill>
                <a:srgbClr val="1F497D">
                  <a:lumMod val="50000"/>
                </a:srgbClr>
              </a:solidFill>
            </a:endParaRPr>
          </a:p>
        </p:txBody>
      </p:sp>
    </p:spTree>
    <p:extLst>
      <p:ext uri="{BB962C8B-B14F-4D97-AF65-F5344CB8AC3E}">
        <p14:creationId xmlns:p14="http://schemas.microsoft.com/office/powerpoint/2010/main" xmlns="" val="174533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углом вверх 3"/>
          <p:cNvSpPr/>
          <p:nvPr/>
        </p:nvSpPr>
        <p:spPr>
          <a:xfrm rot="5400000">
            <a:off x="-569167" y="3544416"/>
            <a:ext cx="3369567" cy="1008112"/>
          </a:xfrm>
          <a:prstGeom prst="bentUpArrow">
            <a:avLst>
              <a:gd name="adj1" fmla="val 18066"/>
              <a:gd name="adj2" fmla="val 14916"/>
              <a:gd name="adj3" fmla="val 11879"/>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29301" y="119534"/>
            <a:ext cx="6022546" cy="1077218"/>
          </a:xfrm>
          <a:prstGeom prst="rect">
            <a:avLst/>
          </a:prstGeom>
        </p:spPr>
        <p:txBody>
          <a:bodyPr wrap="none">
            <a:spAutoFit/>
          </a:bodyPr>
          <a:lstStyle/>
          <a:p>
            <a:pPr algn="r"/>
            <a:r>
              <a:rPr lang="ru-RU" sz="3200" b="1" dirty="0" smtClean="0">
                <a:solidFill>
                  <a:prstClr val="white">
                    <a:lumMod val="95000"/>
                  </a:prstClr>
                </a:solidFill>
              </a:rPr>
              <a:t>Что содержит</a:t>
            </a:r>
            <a:r>
              <a:rPr lang="ru-RU" sz="3200" b="1" dirty="0">
                <a:solidFill>
                  <a:prstClr val="white">
                    <a:lumMod val="95000"/>
                  </a:prstClr>
                </a:solidFill>
              </a:rPr>
              <a:t> </a:t>
            </a:r>
            <a:r>
              <a:rPr lang="ru-RU" sz="3200" b="1" dirty="0" smtClean="0">
                <a:solidFill>
                  <a:prstClr val="white">
                    <a:lumMod val="95000"/>
                  </a:prstClr>
                </a:solidFill>
              </a:rPr>
              <a:t>в себе </a:t>
            </a:r>
            <a:br>
              <a:rPr lang="ru-RU" sz="3200" b="1" dirty="0" smtClean="0">
                <a:solidFill>
                  <a:prstClr val="white">
                    <a:lumMod val="95000"/>
                  </a:prstClr>
                </a:solidFill>
              </a:rPr>
            </a:br>
            <a:r>
              <a:rPr lang="ru-RU" sz="3200" b="1" dirty="0" smtClean="0">
                <a:solidFill>
                  <a:prstClr val="white">
                    <a:lumMod val="95000"/>
                  </a:prstClr>
                </a:solidFill>
              </a:rPr>
              <a:t>профессиональное управление?</a:t>
            </a:r>
            <a:endParaRPr lang="ru-RU" sz="3200" dirty="0">
              <a:solidFill>
                <a:prstClr val="white">
                  <a:lumMod val="95000"/>
                </a:prstClr>
              </a:solidFill>
            </a:endParaRPr>
          </a:p>
        </p:txBody>
      </p:sp>
      <p:graphicFrame>
        <p:nvGraphicFramePr>
          <p:cNvPr id="3" name="Схема 2"/>
          <p:cNvGraphicFramePr/>
          <p:nvPr>
            <p:extLst>
              <p:ext uri="{D42A27DB-BD31-4B8C-83A1-F6EECF244321}">
                <p14:modId xmlns:p14="http://schemas.microsoft.com/office/powerpoint/2010/main" xmlns="" val="2445077816"/>
              </p:ext>
            </p:extLst>
          </p:nvPr>
        </p:nvGraphicFramePr>
        <p:xfrm>
          <a:off x="251520" y="1715616"/>
          <a:ext cx="849694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708565" y="5322766"/>
            <a:ext cx="6270691" cy="461665"/>
          </a:xfrm>
          <a:prstGeom prst="rect">
            <a:avLst/>
          </a:prstGeom>
          <a:solidFill>
            <a:schemeClr val="bg2">
              <a:lumMod val="9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1F497D">
                    <a:lumMod val="75000"/>
                  </a:srgbClr>
                </a:solidFill>
                <a:effectLst>
                  <a:outerShdw blurRad="38100" dist="38100" dir="2700000" algn="tl">
                    <a:srgbClr val="000000">
                      <a:alpha val="43137"/>
                    </a:srgbClr>
                  </a:outerShdw>
                </a:effectLst>
              </a:rPr>
              <a:t>Требуемый результат</a:t>
            </a:r>
            <a:endParaRPr lang="ru-RU" sz="2400" b="1" dirty="0">
              <a:solidFill>
                <a:srgbClr val="1F497D">
                  <a:lumMod val="7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4533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51520" y="5301208"/>
            <a:ext cx="8682456" cy="10965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47" tIns="40074" rIns="80147" bIns="40074">
            <a:spAutoFit/>
          </a:bodyPr>
          <a:lstStyle>
            <a:lvl1pPr defTabSz="1017588" eaLnBrk="0" hangingPunct="0">
              <a:defRPr sz="1900">
                <a:solidFill>
                  <a:schemeClr val="tx1"/>
                </a:solidFill>
                <a:latin typeface="Arial" charset="0"/>
              </a:defRPr>
            </a:lvl1pPr>
            <a:lvl2pPr indent="346075" defTabSz="1017588" eaLnBrk="0" hangingPunct="0">
              <a:defRPr sz="1900">
                <a:solidFill>
                  <a:schemeClr val="tx1"/>
                </a:solidFill>
                <a:latin typeface="Arial" charset="0"/>
              </a:defRPr>
            </a:lvl2pPr>
            <a:lvl3pPr marL="1143000" indent="-228600" defTabSz="1017588" eaLnBrk="0" hangingPunct="0">
              <a:defRPr sz="1900">
                <a:solidFill>
                  <a:schemeClr val="tx1"/>
                </a:solidFill>
                <a:latin typeface="Arial" charset="0"/>
              </a:defRPr>
            </a:lvl3pPr>
            <a:lvl4pPr marL="1600200" indent="-228600" defTabSz="1017588" eaLnBrk="0" hangingPunct="0">
              <a:defRPr sz="1900">
                <a:solidFill>
                  <a:schemeClr val="tx1"/>
                </a:solidFill>
                <a:latin typeface="Arial" charset="0"/>
              </a:defRPr>
            </a:lvl4pPr>
            <a:lvl5pPr marL="2057400" indent="-228600" defTabSz="1017588" eaLnBrk="0" hangingPunct="0">
              <a:defRPr sz="1900">
                <a:solidFill>
                  <a:schemeClr val="tx1"/>
                </a:solidFill>
                <a:latin typeface="Arial" charset="0"/>
              </a:defRPr>
            </a:lvl5pPr>
            <a:lvl6pPr marL="2514600" indent="-228600" defTabSz="1017588" eaLnBrk="0" fontAlgn="base" hangingPunct="0">
              <a:spcBef>
                <a:spcPct val="0"/>
              </a:spcBef>
              <a:spcAft>
                <a:spcPct val="0"/>
              </a:spcAft>
              <a:defRPr sz="1900">
                <a:solidFill>
                  <a:schemeClr val="tx1"/>
                </a:solidFill>
                <a:latin typeface="Arial" charset="0"/>
              </a:defRPr>
            </a:lvl6pPr>
            <a:lvl7pPr marL="2971800" indent="-228600" defTabSz="1017588" eaLnBrk="0" fontAlgn="base" hangingPunct="0">
              <a:spcBef>
                <a:spcPct val="0"/>
              </a:spcBef>
              <a:spcAft>
                <a:spcPct val="0"/>
              </a:spcAft>
              <a:defRPr sz="1900">
                <a:solidFill>
                  <a:schemeClr val="tx1"/>
                </a:solidFill>
                <a:latin typeface="Arial" charset="0"/>
              </a:defRPr>
            </a:lvl7pPr>
            <a:lvl8pPr marL="3429000" indent="-228600" defTabSz="1017588" eaLnBrk="0" fontAlgn="base" hangingPunct="0">
              <a:spcBef>
                <a:spcPct val="0"/>
              </a:spcBef>
              <a:spcAft>
                <a:spcPct val="0"/>
              </a:spcAft>
              <a:defRPr sz="1900">
                <a:solidFill>
                  <a:schemeClr val="tx1"/>
                </a:solidFill>
                <a:latin typeface="Arial" charset="0"/>
              </a:defRPr>
            </a:lvl8pPr>
            <a:lvl9pPr marL="3886200" indent="-228600" defTabSz="1017588" eaLnBrk="0" fontAlgn="base" hangingPunct="0">
              <a:spcBef>
                <a:spcPct val="0"/>
              </a:spcBef>
              <a:spcAft>
                <a:spcPct val="0"/>
              </a:spcAft>
              <a:defRPr sz="1900">
                <a:solidFill>
                  <a:schemeClr val="tx1"/>
                </a:solidFill>
                <a:latin typeface="Arial" charset="0"/>
              </a:defRPr>
            </a:lvl9pPr>
          </a:lstStyle>
          <a:p>
            <a:pPr algn="just" eaLnBrk="1" hangingPunct="1">
              <a:lnSpc>
                <a:spcPct val="150000"/>
              </a:lnSpc>
            </a:pPr>
            <a:r>
              <a:rPr lang="ru-RU" altLang="ru-RU" sz="1400" b="1" dirty="0">
                <a:solidFill>
                  <a:prstClr val="black"/>
                </a:solidFill>
                <a:latin typeface="Calibri" pitchFamily="34" charset="0"/>
                <a:cs typeface="Arial" charset="0"/>
              </a:rPr>
              <a:t>Для компенсационного фонда саморегулируемой организации </a:t>
            </a:r>
            <a:r>
              <a:rPr lang="ru-RU" altLang="ru-RU" sz="1400" b="1" dirty="0" smtClean="0">
                <a:solidFill>
                  <a:prstClr val="black"/>
                </a:solidFill>
                <a:latin typeface="Calibri" pitchFamily="34" charset="0"/>
                <a:cs typeface="Arial" charset="0"/>
              </a:rPr>
              <a:t>профессиональная управляющая компания обеспечивает стратегия полностью </a:t>
            </a:r>
            <a:r>
              <a:rPr lang="ru-RU" altLang="ru-RU" sz="1400" b="1" dirty="0">
                <a:solidFill>
                  <a:prstClr val="black"/>
                </a:solidFill>
                <a:latin typeface="Calibri" pitchFamily="34" charset="0"/>
                <a:cs typeface="Arial" charset="0"/>
              </a:rPr>
              <a:t>согласованную </a:t>
            </a:r>
            <a:r>
              <a:rPr lang="ru-RU" altLang="ru-RU" sz="1400" b="1" dirty="0">
                <a:solidFill>
                  <a:srgbClr val="63002F"/>
                </a:solidFill>
                <a:latin typeface="Calibri" pitchFamily="34" charset="0"/>
                <a:cs typeface="Arial" charset="0"/>
              </a:rPr>
              <a:t>с Федеральным законом № 315-ФЗ «О саморегулируемых организациях« от 1 декабря 2007 г</a:t>
            </a:r>
            <a:r>
              <a:rPr lang="ru-RU" altLang="ru-RU" sz="1400" b="1" dirty="0" smtClean="0">
                <a:solidFill>
                  <a:srgbClr val="63002F"/>
                </a:solidFill>
                <a:latin typeface="Calibri" pitchFamily="34" charset="0"/>
                <a:cs typeface="Arial" charset="0"/>
              </a:rPr>
              <a:t>.</a:t>
            </a:r>
            <a:r>
              <a:rPr lang="ru-RU" altLang="ru-RU" sz="1400" b="1" dirty="0">
                <a:solidFill>
                  <a:prstClr val="black"/>
                </a:solidFill>
                <a:latin typeface="Calibri" pitchFamily="34" charset="0"/>
                <a:cs typeface="Arial" charset="0"/>
              </a:rPr>
              <a:t> </a:t>
            </a:r>
            <a:r>
              <a:rPr lang="ru-RU" altLang="ru-RU" sz="1400" b="1" dirty="0" smtClean="0">
                <a:solidFill>
                  <a:prstClr val="black"/>
                </a:solidFill>
                <a:latin typeface="Calibri" pitchFamily="34" charset="0"/>
                <a:cs typeface="Arial" charset="0"/>
              </a:rPr>
              <a:t>и главное </a:t>
            </a:r>
            <a:r>
              <a:rPr lang="ru-RU" altLang="ru-RU" sz="1600" b="1" u="sng" dirty="0" smtClean="0">
                <a:solidFill>
                  <a:srgbClr val="1F497D">
                    <a:lumMod val="75000"/>
                  </a:srgbClr>
                </a:solidFill>
                <a:latin typeface="Calibri" pitchFamily="34" charset="0"/>
                <a:cs typeface="Arial" charset="0"/>
              </a:rPr>
              <a:t>требование сохранности. </a:t>
            </a:r>
            <a:endParaRPr lang="ru-RU" altLang="ru-RU" sz="1600" b="1" u="sng" dirty="0">
              <a:solidFill>
                <a:srgbClr val="1F497D">
                  <a:lumMod val="75000"/>
                </a:srgbClr>
              </a:solidFill>
              <a:latin typeface="Calibri" pitchFamily="34" charset="0"/>
              <a:cs typeface="Arial" charset="0"/>
            </a:endParaRPr>
          </a:p>
        </p:txBody>
      </p:sp>
      <p:sp>
        <p:nvSpPr>
          <p:cNvPr id="3075" name="Rectangle 5"/>
          <p:cNvSpPr>
            <a:spLocks noGrp="1" noChangeArrowheads="1"/>
          </p:cNvSpPr>
          <p:nvPr>
            <p:ph type="title"/>
          </p:nvPr>
        </p:nvSpPr>
        <p:spPr>
          <a:xfrm>
            <a:off x="2267744" y="404664"/>
            <a:ext cx="6772479" cy="457872"/>
          </a:xfrm>
        </p:spPr>
        <p:txBody>
          <a:bodyPr rtlCol="0">
            <a:noAutofit/>
          </a:bodyPr>
          <a:lstStyle/>
          <a:p>
            <a:pPr algn="r" defTabSz="914239">
              <a:defRPr/>
            </a:pPr>
            <a:r>
              <a:rPr lang="ru-RU" sz="3200" b="1" dirty="0" smtClean="0">
                <a:solidFill>
                  <a:schemeClr val="bg1">
                    <a:lumMod val="95000"/>
                  </a:schemeClr>
                </a:solidFill>
                <a:latin typeface="+mn-lt"/>
                <a:ea typeface="+mn-ea"/>
                <a:cs typeface="+mn-cs"/>
              </a:rPr>
              <a:t>Прогнозируемый перечень активов в портфеле КФ</a:t>
            </a:r>
            <a:endParaRPr lang="ru-RU" sz="3200" b="1" dirty="0">
              <a:solidFill>
                <a:schemeClr val="bg1">
                  <a:lumMod val="95000"/>
                </a:schemeClr>
              </a:solidFill>
              <a:latin typeface="+mn-lt"/>
              <a:ea typeface="+mn-ea"/>
              <a:cs typeface="+mn-cs"/>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2794232224"/>
              </p:ext>
            </p:extLst>
          </p:nvPr>
        </p:nvGraphicFramePr>
        <p:xfrm>
          <a:off x="-210024" y="1124744"/>
          <a:ext cx="9144000"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758751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Box 1030"/>
          <p:cNvSpPr txBox="1"/>
          <p:nvPr/>
        </p:nvSpPr>
        <p:spPr>
          <a:xfrm>
            <a:off x="7361963" y="1651873"/>
            <a:ext cx="1185354" cy="307777"/>
          </a:xfrm>
          <a:prstGeom prst="rect">
            <a:avLst/>
          </a:prstGeom>
          <a:solidFill>
            <a:schemeClr val="accent4">
              <a:lumMod val="60000"/>
              <a:lumOff val="40000"/>
            </a:schemeClr>
          </a:solidFill>
        </p:spPr>
        <p:txBody>
          <a:bodyPr wrap="square" rtlCol="0">
            <a:spAutoFit/>
          </a:bodyPr>
          <a:lstStyle/>
          <a:p>
            <a:pPr algn="ctr"/>
            <a:r>
              <a:rPr lang="ru-RU" sz="1400" b="1" i="1" dirty="0">
                <a:solidFill>
                  <a:srgbClr val="1F497D">
                    <a:lumMod val="50000"/>
                  </a:srgbClr>
                </a:solidFill>
              </a:rPr>
              <a:t>Рынок</a:t>
            </a:r>
          </a:p>
        </p:txBody>
      </p:sp>
      <p:sp>
        <p:nvSpPr>
          <p:cNvPr id="1032" name="Прямоугольник 1031"/>
          <p:cNvSpPr/>
          <p:nvPr/>
        </p:nvSpPr>
        <p:spPr>
          <a:xfrm>
            <a:off x="5436097" y="1591482"/>
            <a:ext cx="1154805" cy="369332"/>
          </a:xfrm>
          <a:prstGeom prst="rect">
            <a:avLst/>
          </a:prstGeom>
          <a:solidFill>
            <a:schemeClr val="accent4">
              <a:lumMod val="60000"/>
              <a:lumOff val="40000"/>
            </a:schemeClr>
          </a:solidFill>
        </p:spPr>
        <p:txBody>
          <a:bodyPr wrap="square" tIns="0" bIns="0" rtlCol="0">
            <a:spAutoFit/>
          </a:bodyPr>
          <a:lstStyle/>
          <a:p>
            <a:pPr algn="ctr"/>
            <a:r>
              <a:rPr lang="ru-RU" sz="1200" b="1" i="1" dirty="0">
                <a:solidFill>
                  <a:srgbClr val="1F497D">
                    <a:lumMod val="50000"/>
                  </a:srgbClr>
                </a:solidFill>
              </a:rPr>
              <a:t>И</a:t>
            </a:r>
            <a:r>
              <a:rPr lang="ru-RU" sz="1200" b="1" i="1" dirty="0" smtClean="0">
                <a:solidFill>
                  <a:srgbClr val="1F497D">
                    <a:lumMod val="50000"/>
                  </a:srgbClr>
                </a:solidFill>
              </a:rPr>
              <a:t>потечные </a:t>
            </a:r>
            <a:br>
              <a:rPr lang="ru-RU" sz="1200" b="1" i="1" dirty="0" smtClean="0">
                <a:solidFill>
                  <a:srgbClr val="1F497D">
                    <a:lumMod val="50000"/>
                  </a:srgbClr>
                </a:solidFill>
              </a:rPr>
            </a:br>
            <a:r>
              <a:rPr lang="ru-RU" sz="1200" b="1" i="1" dirty="0" smtClean="0">
                <a:solidFill>
                  <a:srgbClr val="1F497D">
                    <a:lumMod val="50000"/>
                  </a:srgbClr>
                </a:solidFill>
              </a:rPr>
              <a:t>облигации </a:t>
            </a:r>
            <a:endParaRPr lang="ru-RU" sz="1200" b="1" i="1" dirty="0">
              <a:solidFill>
                <a:srgbClr val="1F497D">
                  <a:lumMod val="50000"/>
                </a:srgbClr>
              </a:solidFill>
            </a:endParaRPr>
          </a:p>
        </p:txBody>
      </p:sp>
      <p:cxnSp>
        <p:nvCxnSpPr>
          <p:cNvPr id="8" name="Прямая со стрелкой 7"/>
          <p:cNvCxnSpPr/>
          <p:nvPr/>
        </p:nvCxnSpPr>
        <p:spPr>
          <a:xfrm>
            <a:off x="1187624" y="2744773"/>
            <a:ext cx="158417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 name="Text Box 4"/>
          <p:cNvSpPr txBox="1">
            <a:spLocks noChangeArrowheads="1"/>
          </p:cNvSpPr>
          <p:nvPr/>
        </p:nvSpPr>
        <p:spPr bwMode="auto">
          <a:xfrm>
            <a:off x="2627784" y="40311"/>
            <a:ext cx="6424191" cy="1077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08" tIns="45704" rIns="91408" bIns="45704">
            <a:spAutoFit/>
          </a:bodyPr>
          <a:lstStyle>
            <a:lvl1pPr defTabSz="1017588" eaLnBrk="0" hangingPunct="0">
              <a:defRPr sz="1900">
                <a:solidFill>
                  <a:schemeClr val="tx1"/>
                </a:solidFill>
                <a:latin typeface="Arial" charset="0"/>
              </a:defRPr>
            </a:lvl1pPr>
            <a:lvl2pPr marL="742950" indent="-285750" defTabSz="1017588" eaLnBrk="0" hangingPunct="0">
              <a:defRPr sz="1900">
                <a:solidFill>
                  <a:schemeClr val="tx1"/>
                </a:solidFill>
                <a:latin typeface="Arial" charset="0"/>
              </a:defRPr>
            </a:lvl2pPr>
            <a:lvl3pPr marL="1143000" indent="-228600" defTabSz="1017588" eaLnBrk="0" hangingPunct="0">
              <a:defRPr sz="1900">
                <a:solidFill>
                  <a:schemeClr val="tx1"/>
                </a:solidFill>
                <a:latin typeface="Arial" charset="0"/>
              </a:defRPr>
            </a:lvl3pPr>
            <a:lvl4pPr marL="1600200" indent="-228600" defTabSz="1017588" eaLnBrk="0" hangingPunct="0">
              <a:defRPr sz="1900">
                <a:solidFill>
                  <a:schemeClr val="tx1"/>
                </a:solidFill>
                <a:latin typeface="Arial" charset="0"/>
              </a:defRPr>
            </a:lvl4pPr>
            <a:lvl5pPr marL="2057400" indent="-228600" defTabSz="1017588" eaLnBrk="0" hangingPunct="0">
              <a:defRPr sz="1900">
                <a:solidFill>
                  <a:schemeClr val="tx1"/>
                </a:solidFill>
                <a:latin typeface="Arial" charset="0"/>
              </a:defRPr>
            </a:lvl5pPr>
            <a:lvl6pPr marL="2514600" indent="-228600" defTabSz="1017588" eaLnBrk="0" fontAlgn="base" hangingPunct="0">
              <a:spcBef>
                <a:spcPct val="0"/>
              </a:spcBef>
              <a:spcAft>
                <a:spcPct val="0"/>
              </a:spcAft>
              <a:defRPr sz="1900">
                <a:solidFill>
                  <a:schemeClr val="tx1"/>
                </a:solidFill>
                <a:latin typeface="Arial" charset="0"/>
              </a:defRPr>
            </a:lvl6pPr>
            <a:lvl7pPr marL="2971800" indent="-228600" defTabSz="1017588" eaLnBrk="0" fontAlgn="base" hangingPunct="0">
              <a:spcBef>
                <a:spcPct val="0"/>
              </a:spcBef>
              <a:spcAft>
                <a:spcPct val="0"/>
              </a:spcAft>
              <a:defRPr sz="1900">
                <a:solidFill>
                  <a:schemeClr val="tx1"/>
                </a:solidFill>
                <a:latin typeface="Arial" charset="0"/>
              </a:defRPr>
            </a:lvl7pPr>
            <a:lvl8pPr marL="3429000" indent="-228600" defTabSz="1017588" eaLnBrk="0" fontAlgn="base" hangingPunct="0">
              <a:spcBef>
                <a:spcPct val="0"/>
              </a:spcBef>
              <a:spcAft>
                <a:spcPct val="0"/>
              </a:spcAft>
              <a:defRPr sz="1900">
                <a:solidFill>
                  <a:schemeClr val="tx1"/>
                </a:solidFill>
                <a:latin typeface="Arial" charset="0"/>
              </a:defRPr>
            </a:lvl8pPr>
            <a:lvl9pPr marL="3886200" indent="-228600" defTabSz="1017588" eaLnBrk="0" fontAlgn="base" hangingPunct="0">
              <a:spcBef>
                <a:spcPct val="0"/>
              </a:spcBef>
              <a:spcAft>
                <a:spcPct val="0"/>
              </a:spcAft>
              <a:defRPr sz="1900">
                <a:solidFill>
                  <a:schemeClr val="tx1"/>
                </a:solidFill>
                <a:latin typeface="Arial" charset="0"/>
              </a:defRPr>
            </a:lvl9pPr>
          </a:lstStyle>
          <a:p>
            <a:pPr algn="r" eaLnBrk="1" hangingPunct="1">
              <a:defRPr/>
            </a:pPr>
            <a:r>
              <a:rPr lang="ru-RU" sz="3200" b="1" smtClean="0">
                <a:solidFill>
                  <a:prstClr val="white"/>
                </a:solidFill>
                <a:effectLst>
                  <a:outerShdw blurRad="38100" dist="38100" dir="2700000" algn="tl">
                    <a:srgbClr val="000000">
                      <a:alpha val="43137"/>
                    </a:srgbClr>
                  </a:outerShdw>
                </a:effectLst>
                <a:latin typeface="Calibri" panose="020F0502020204030204" pitchFamily="34" charset="0"/>
              </a:rPr>
              <a:t>Кое-что </a:t>
            </a:r>
            <a:r>
              <a:rPr lang="ru-RU" sz="3200" b="1" dirty="0" smtClean="0">
                <a:solidFill>
                  <a:prstClr val="white"/>
                </a:solidFill>
                <a:effectLst>
                  <a:outerShdw blurRad="38100" dist="38100" dir="2700000" algn="tl">
                    <a:srgbClr val="000000">
                      <a:alpha val="43137"/>
                    </a:srgbClr>
                  </a:outerShdw>
                </a:effectLst>
                <a:latin typeface="Calibri" panose="020F0502020204030204" pitchFamily="34" charset="0"/>
              </a:rPr>
              <a:t>об </a:t>
            </a:r>
            <a:r>
              <a:rPr lang="ru-RU" sz="3200" b="1" dirty="0">
                <a:solidFill>
                  <a:prstClr val="white"/>
                </a:solidFill>
                <a:effectLst>
                  <a:outerShdw blurRad="38100" dist="38100" dir="2700000" algn="tl">
                    <a:srgbClr val="000000">
                      <a:alpha val="43137"/>
                    </a:srgbClr>
                  </a:outerShdw>
                </a:effectLst>
                <a:latin typeface="Calibri" panose="020F0502020204030204" pitchFamily="34" charset="0"/>
              </a:rPr>
              <a:t>ипотечных облигациях АИЖК</a:t>
            </a:r>
          </a:p>
        </p:txBody>
      </p:sp>
      <p:sp>
        <p:nvSpPr>
          <p:cNvPr id="6" name="Прямоугольник 5"/>
          <p:cNvSpPr/>
          <p:nvPr/>
        </p:nvSpPr>
        <p:spPr>
          <a:xfrm>
            <a:off x="323528" y="1970687"/>
            <a:ext cx="936104" cy="3528392"/>
          </a:xfrm>
          <a:prstGeom prst="rect">
            <a:avLst/>
          </a:prstGeom>
          <a:solidFill>
            <a:schemeClr val="accent4">
              <a:lumMod val="75000"/>
            </a:schemeClr>
          </a:solidFill>
          <a:ln>
            <a:noFill/>
          </a:ln>
          <a:effectLst>
            <a:outerShdw blurRad="50800" dist="38100" algn="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800" b="1" dirty="0" smtClean="0">
                <a:solidFill>
                  <a:prstClr val="white"/>
                </a:solidFill>
              </a:rPr>
              <a:t>А</a:t>
            </a:r>
            <a:br>
              <a:rPr lang="ru-RU" sz="2800" b="1" dirty="0" smtClean="0">
                <a:solidFill>
                  <a:prstClr val="white"/>
                </a:solidFill>
              </a:rPr>
            </a:br>
            <a:r>
              <a:rPr lang="ru-RU" sz="2800" b="1" dirty="0" smtClean="0">
                <a:solidFill>
                  <a:prstClr val="white"/>
                </a:solidFill>
              </a:rPr>
              <a:t>И</a:t>
            </a:r>
            <a:br>
              <a:rPr lang="ru-RU" sz="2800" b="1" dirty="0" smtClean="0">
                <a:solidFill>
                  <a:prstClr val="white"/>
                </a:solidFill>
              </a:rPr>
            </a:br>
            <a:r>
              <a:rPr lang="ru-RU" sz="2800" b="1" dirty="0" smtClean="0">
                <a:solidFill>
                  <a:prstClr val="white"/>
                </a:solidFill>
              </a:rPr>
              <a:t>Ж</a:t>
            </a:r>
            <a:br>
              <a:rPr lang="ru-RU" sz="2800" b="1" dirty="0" smtClean="0">
                <a:solidFill>
                  <a:prstClr val="white"/>
                </a:solidFill>
              </a:rPr>
            </a:br>
            <a:r>
              <a:rPr lang="ru-RU" sz="2800" b="1" dirty="0" smtClean="0">
                <a:solidFill>
                  <a:prstClr val="white"/>
                </a:solidFill>
              </a:rPr>
              <a:t>К</a:t>
            </a:r>
            <a:endParaRPr lang="ru-RU" sz="2800" b="1" dirty="0">
              <a:solidFill>
                <a:prstClr val="white"/>
              </a:solidFill>
            </a:endParaRPr>
          </a:p>
        </p:txBody>
      </p:sp>
      <p:cxnSp>
        <p:nvCxnSpPr>
          <p:cNvPr id="12" name="Прямая со стрелкой 11"/>
          <p:cNvCxnSpPr/>
          <p:nvPr/>
        </p:nvCxnSpPr>
        <p:spPr>
          <a:xfrm flipH="1" flipV="1">
            <a:off x="1259632" y="5283055"/>
            <a:ext cx="4202241" cy="315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5" name="Прямоугольник 14"/>
          <p:cNvSpPr/>
          <p:nvPr/>
        </p:nvSpPr>
        <p:spPr>
          <a:xfrm>
            <a:off x="2771800" y="1970687"/>
            <a:ext cx="1656184" cy="1548172"/>
          </a:xfrm>
          <a:prstGeom prst="rect">
            <a:avLst/>
          </a:prstGeom>
          <a:solidFill>
            <a:schemeClr val="accent4">
              <a:lumMod val="20000"/>
              <a:lumOff val="80000"/>
            </a:schemeClr>
          </a:solidFill>
          <a:ln>
            <a:noFill/>
          </a:ln>
          <a:effectLst>
            <a:outerShdw blurRad="50800" dist="38100" algn="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600" b="1" dirty="0">
                <a:solidFill>
                  <a:srgbClr val="8064A2">
                    <a:lumMod val="50000"/>
                  </a:srgbClr>
                </a:solidFill>
              </a:rPr>
              <a:t>Выделен</a:t>
            </a:r>
            <a:br>
              <a:rPr lang="ru-RU" sz="1600" b="1" dirty="0">
                <a:solidFill>
                  <a:srgbClr val="8064A2">
                    <a:lumMod val="50000"/>
                  </a:srgbClr>
                </a:solidFill>
              </a:rPr>
            </a:br>
            <a:r>
              <a:rPr lang="ru-RU" sz="1600" b="1" dirty="0" smtClean="0">
                <a:solidFill>
                  <a:srgbClr val="8064A2">
                    <a:lumMod val="50000"/>
                  </a:srgbClr>
                </a:solidFill>
              </a:rPr>
              <a:t>пул</a:t>
            </a:r>
            <a:br>
              <a:rPr lang="ru-RU" sz="1600" b="1" dirty="0" smtClean="0">
                <a:solidFill>
                  <a:srgbClr val="8064A2">
                    <a:lumMod val="50000"/>
                  </a:srgbClr>
                </a:solidFill>
              </a:rPr>
            </a:br>
            <a:r>
              <a:rPr lang="ru-RU" sz="1600" b="1" dirty="0" smtClean="0">
                <a:solidFill>
                  <a:srgbClr val="8064A2">
                    <a:lumMod val="50000"/>
                  </a:srgbClr>
                </a:solidFill>
              </a:rPr>
              <a:t>имущественных </a:t>
            </a:r>
            <a:r>
              <a:rPr lang="ru-RU" sz="1600" b="1" dirty="0">
                <a:solidFill>
                  <a:srgbClr val="8064A2">
                    <a:lumMod val="50000"/>
                  </a:srgbClr>
                </a:solidFill>
              </a:rPr>
              <a:t>прав</a:t>
            </a:r>
          </a:p>
        </p:txBody>
      </p:sp>
      <p:sp>
        <p:nvSpPr>
          <p:cNvPr id="17" name="Прямоугольник 16"/>
          <p:cNvSpPr/>
          <p:nvPr/>
        </p:nvSpPr>
        <p:spPr>
          <a:xfrm>
            <a:off x="5436096" y="1970686"/>
            <a:ext cx="1154805" cy="4122609"/>
          </a:xfrm>
          <a:prstGeom prst="rect">
            <a:avLst/>
          </a:prstGeom>
          <a:solidFill>
            <a:schemeClr val="accent4">
              <a:lumMod val="20000"/>
              <a:lumOff val="80000"/>
            </a:schemeClr>
          </a:solidFill>
          <a:ln>
            <a:noFill/>
          </a:ln>
          <a:effectLst>
            <a:outerShdw blurRad="50800" dist="38100" algn="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sz="1600" b="1">
              <a:solidFill>
                <a:srgbClr val="8064A2">
                  <a:lumMod val="50000"/>
                </a:srgbClr>
              </a:solidFill>
            </a:endParaRPr>
          </a:p>
        </p:txBody>
      </p:sp>
      <p:sp>
        <p:nvSpPr>
          <p:cNvPr id="18" name="Прямоугольник 17"/>
          <p:cNvSpPr/>
          <p:nvPr/>
        </p:nvSpPr>
        <p:spPr>
          <a:xfrm>
            <a:off x="7376840" y="1970687"/>
            <a:ext cx="1155600" cy="4122609"/>
          </a:xfrm>
          <a:prstGeom prst="rect">
            <a:avLst/>
          </a:prstGeom>
          <a:solidFill>
            <a:schemeClr val="accent4">
              <a:lumMod val="20000"/>
              <a:lumOff val="80000"/>
            </a:schemeClr>
          </a:solidFill>
          <a:ln>
            <a:noFill/>
          </a:ln>
          <a:effectLst>
            <a:outerShdw blurRad="50800" dist="38100" algn="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sz="1600" b="1">
              <a:solidFill>
                <a:srgbClr val="8064A2">
                  <a:lumMod val="50000"/>
                </a:srgbClr>
              </a:solidFill>
            </a:endParaRPr>
          </a:p>
        </p:txBody>
      </p:sp>
      <p:sp>
        <p:nvSpPr>
          <p:cNvPr id="16" name="TextBox 15"/>
          <p:cNvSpPr txBox="1"/>
          <p:nvPr/>
        </p:nvSpPr>
        <p:spPr>
          <a:xfrm rot="16200000">
            <a:off x="5252950" y="4991429"/>
            <a:ext cx="1521096" cy="646331"/>
          </a:xfrm>
          <a:prstGeom prst="rect">
            <a:avLst/>
          </a:prstGeom>
          <a:noFill/>
        </p:spPr>
        <p:txBody>
          <a:bodyPr wrap="square" rtlCol="0">
            <a:spAutoFit/>
          </a:bodyPr>
          <a:lstStyle/>
          <a:p>
            <a:pPr algn="ctr"/>
            <a:r>
              <a:rPr lang="ru-RU" b="1" dirty="0" smtClean="0">
                <a:solidFill>
                  <a:srgbClr val="8064A2">
                    <a:lumMod val="50000"/>
                  </a:srgbClr>
                </a:solidFill>
              </a:rPr>
              <a:t>Младший транш</a:t>
            </a:r>
            <a:endParaRPr lang="ru-RU" b="1" dirty="0">
              <a:solidFill>
                <a:srgbClr val="8064A2">
                  <a:lumMod val="50000"/>
                </a:srgbClr>
              </a:solidFill>
            </a:endParaRPr>
          </a:p>
        </p:txBody>
      </p:sp>
      <p:sp>
        <p:nvSpPr>
          <p:cNvPr id="20" name="TextBox 19"/>
          <p:cNvSpPr txBox="1"/>
          <p:nvPr/>
        </p:nvSpPr>
        <p:spPr>
          <a:xfrm rot="16200000">
            <a:off x="4730894" y="3095702"/>
            <a:ext cx="2565212" cy="369332"/>
          </a:xfrm>
          <a:prstGeom prst="rect">
            <a:avLst/>
          </a:prstGeom>
          <a:noFill/>
        </p:spPr>
        <p:txBody>
          <a:bodyPr wrap="square" rtlCol="0">
            <a:spAutoFit/>
          </a:bodyPr>
          <a:lstStyle/>
          <a:p>
            <a:pPr algn="ctr"/>
            <a:r>
              <a:rPr lang="ru-RU" b="1" dirty="0" smtClean="0">
                <a:solidFill>
                  <a:srgbClr val="8064A2">
                    <a:lumMod val="50000"/>
                  </a:srgbClr>
                </a:solidFill>
              </a:rPr>
              <a:t>Старший транш</a:t>
            </a:r>
            <a:endParaRPr lang="ru-RU" b="1" dirty="0">
              <a:solidFill>
                <a:srgbClr val="8064A2">
                  <a:lumMod val="50000"/>
                </a:srgbClr>
              </a:solidFill>
            </a:endParaRPr>
          </a:p>
        </p:txBody>
      </p:sp>
      <p:cxnSp>
        <p:nvCxnSpPr>
          <p:cNvPr id="21" name="Прямая соединительная линия 20"/>
          <p:cNvCxnSpPr/>
          <p:nvPr/>
        </p:nvCxnSpPr>
        <p:spPr>
          <a:xfrm flipV="1">
            <a:off x="5436097" y="4554046"/>
            <a:ext cx="1154805" cy="8932"/>
          </a:xfrm>
          <a:prstGeom prst="line">
            <a:avLst/>
          </a:prstGeom>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7416416" y="1969389"/>
            <a:ext cx="1116024" cy="369332"/>
          </a:xfrm>
          <a:prstGeom prst="rect">
            <a:avLst/>
          </a:prstGeom>
          <a:noFill/>
        </p:spPr>
        <p:txBody>
          <a:bodyPr wrap="square" rtlCol="0">
            <a:spAutoFit/>
          </a:bodyPr>
          <a:lstStyle/>
          <a:p>
            <a:pPr algn="ctr"/>
            <a:r>
              <a:rPr lang="ru-RU" b="1" dirty="0" smtClean="0">
                <a:solidFill>
                  <a:srgbClr val="8064A2">
                    <a:lumMod val="50000"/>
                  </a:srgbClr>
                </a:solidFill>
              </a:rPr>
              <a:t>КФ</a:t>
            </a:r>
            <a:endParaRPr lang="ru-RU" b="1" dirty="0">
              <a:solidFill>
                <a:srgbClr val="8064A2">
                  <a:lumMod val="50000"/>
                </a:srgbClr>
              </a:solidFill>
            </a:endParaRPr>
          </a:p>
        </p:txBody>
      </p:sp>
      <p:sp>
        <p:nvSpPr>
          <p:cNvPr id="25" name="TextBox 24"/>
          <p:cNvSpPr txBox="1"/>
          <p:nvPr/>
        </p:nvSpPr>
        <p:spPr>
          <a:xfrm>
            <a:off x="7416416" y="3972093"/>
            <a:ext cx="1116024" cy="369332"/>
          </a:xfrm>
          <a:prstGeom prst="rect">
            <a:avLst/>
          </a:prstGeom>
          <a:noFill/>
        </p:spPr>
        <p:txBody>
          <a:bodyPr wrap="square" rtlCol="0">
            <a:spAutoFit/>
          </a:bodyPr>
          <a:lstStyle/>
          <a:p>
            <a:pPr algn="ctr"/>
            <a:r>
              <a:rPr lang="ru-RU" b="1" dirty="0" smtClean="0">
                <a:solidFill>
                  <a:srgbClr val="8064A2">
                    <a:lumMod val="50000"/>
                  </a:srgbClr>
                </a:solidFill>
              </a:rPr>
              <a:t>НПФ</a:t>
            </a:r>
            <a:endParaRPr lang="ru-RU" b="1" dirty="0">
              <a:solidFill>
                <a:srgbClr val="8064A2">
                  <a:lumMod val="50000"/>
                </a:srgbClr>
              </a:solidFill>
            </a:endParaRPr>
          </a:p>
        </p:txBody>
      </p:sp>
      <p:sp>
        <p:nvSpPr>
          <p:cNvPr id="26" name="TextBox 25"/>
          <p:cNvSpPr txBox="1"/>
          <p:nvPr/>
        </p:nvSpPr>
        <p:spPr>
          <a:xfrm>
            <a:off x="7416416" y="4634983"/>
            <a:ext cx="1116024" cy="369332"/>
          </a:xfrm>
          <a:prstGeom prst="rect">
            <a:avLst/>
          </a:prstGeom>
          <a:noFill/>
        </p:spPr>
        <p:txBody>
          <a:bodyPr wrap="square" rtlCol="0">
            <a:spAutoFit/>
          </a:bodyPr>
          <a:lstStyle/>
          <a:p>
            <a:pPr algn="ctr"/>
            <a:r>
              <a:rPr lang="ru-RU" b="1" dirty="0" smtClean="0">
                <a:solidFill>
                  <a:srgbClr val="8064A2">
                    <a:lumMod val="50000"/>
                  </a:srgbClr>
                </a:solidFill>
              </a:rPr>
              <a:t>Банк</a:t>
            </a:r>
            <a:endParaRPr lang="ru-RU" b="1" dirty="0">
              <a:solidFill>
                <a:srgbClr val="8064A2">
                  <a:lumMod val="50000"/>
                </a:srgbClr>
              </a:solidFill>
            </a:endParaRPr>
          </a:p>
        </p:txBody>
      </p:sp>
      <p:sp>
        <p:nvSpPr>
          <p:cNvPr id="27" name="TextBox 26"/>
          <p:cNvSpPr txBox="1"/>
          <p:nvPr/>
        </p:nvSpPr>
        <p:spPr>
          <a:xfrm>
            <a:off x="7416416" y="5283055"/>
            <a:ext cx="1116024" cy="646331"/>
          </a:xfrm>
          <a:prstGeom prst="rect">
            <a:avLst/>
          </a:prstGeom>
          <a:noFill/>
        </p:spPr>
        <p:txBody>
          <a:bodyPr wrap="square" rtlCol="0">
            <a:spAutoFit/>
          </a:bodyPr>
          <a:lstStyle/>
          <a:p>
            <a:pPr algn="ctr"/>
            <a:r>
              <a:rPr lang="ru-RU" b="1" dirty="0" smtClean="0">
                <a:solidFill>
                  <a:srgbClr val="8064A2">
                    <a:lumMod val="50000"/>
                  </a:srgbClr>
                </a:solidFill>
              </a:rPr>
              <a:t>Другие</a:t>
            </a:r>
            <a:br>
              <a:rPr lang="ru-RU" b="1" dirty="0" smtClean="0">
                <a:solidFill>
                  <a:srgbClr val="8064A2">
                    <a:lumMod val="50000"/>
                  </a:srgbClr>
                </a:solidFill>
              </a:rPr>
            </a:br>
            <a:r>
              <a:rPr lang="ru-RU" b="1" dirty="0" smtClean="0">
                <a:solidFill>
                  <a:srgbClr val="8064A2">
                    <a:lumMod val="50000"/>
                  </a:srgbClr>
                </a:solidFill>
              </a:rPr>
              <a:t>инвест.</a:t>
            </a:r>
            <a:endParaRPr lang="ru-RU" b="1" dirty="0">
              <a:solidFill>
                <a:srgbClr val="8064A2">
                  <a:lumMod val="50000"/>
                </a:srgbClr>
              </a:solidFill>
            </a:endParaRPr>
          </a:p>
        </p:txBody>
      </p:sp>
      <p:cxnSp>
        <p:nvCxnSpPr>
          <p:cNvPr id="28" name="Прямая соединительная линия 27"/>
          <p:cNvCxnSpPr/>
          <p:nvPr/>
        </p:nvCxnSpPr>
        <p:spPr>
          <a:xfrm>
            <a:off x="7376840" y="5139040"/>
            <a:ext cx="11556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Прямая соединительная линия 28"/>
          <p:cNvCxnSpPr/>
          <p:nvPr/>
        </p:nvCxnSpPr>
        <p:spPr>
          <a:xfrm>
            <a:off x="7376840" y="4490965"/>
            <a:ext cx="1155600" cy="1"/>
          </a:xfrm>
          <a:prstGeom prst="line">
            <a:avLst/>
          </a:prstGeom>
        </p:spPr>
        <p:style>
          <a:lnRef idx="3">
            <a:schemeClr val="accent4"/>
          </a:lnRef>
          <a:fillRef idx="0">
            <a:schemeClr val="accent4"/>
          </a:fillRef>
          <a:effectRef idx="2">
            <a:schemeClr val="accent4"/>
          </a:effectRef>
          <a:fontRef idx="minor">
            <a:schemeClr val="tx1"/>
          </a:fontRef>
        </p:style>
      </p:cxnSp>
      <p:cxnSp>
        <p:nvCxnSpPr>
          <p:cNvPr id="30" name="Прямая соединительная линия 29"/>
          <p:cNvCxnSpPr/>
          <p:nvPr/>
        </p:nvCxnSpPr>
        <p:spPr>
          <a:xfrm>
            <a:off x="7416416" y="3842895"/>
            <a:ext cx="1116024" cy="1"/>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Прямая со стрелкой 34"/>
          <p:cNvCxnSpPr/>
          <p:nvPr/>
        </p:nvCxnSpPr>
        <p:spPr>
          <a:xfrm>
            <a:off x="4427984" y="2737022"/>
            <a:ext cx="1044216" cy="775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9" name="Прямая со стрелкой 38"/>
          <p:cNvCxnSpPr/>
          <p:nvPr/>
        </p:nvCxnSpPr>
        <p:spPr>
          <a:xfrm>
            <a:off x="6590902" y="2737022"/>
            <a:ext cx="756184"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2" name="TextBox 41"/>
          <p:cNvSpPr txBox="1"/>
          <p:nvPr/>
        </p:nvSpPr>
        <p:spPr>
          <a:xfrm>
            <a:off x="3239850" y="3338839"/>
            <a:ext cx="720081" cy="307777"/>
          </a:xfrm>
          <a:prstGeom prst="rect">
            <a:avLst/>
          </a:prstGeom>
          <a:solidFill>
            <a:schemeClr val="accent4">
              <a:lumMod val="60000"/>
              <a:lumOff val="40000"/>
            </a:schemeClr>
          </a:solidFill>
        </p:spPr>
        <p:txBody>
          <a:bodyPr wrap="square" rtlCol="0">
            <a:spAutoFit/>
          </a:bodyPr>
          <a:lstStyle/>
          <a:p>
            <a:pPr algn="ctr"/>
            <a:r>
              <a:rPr lang="en-US" sz="1400" b="1" i="1" dirty="0" smtClean="0">
                <a:solidFill>
                  <a:srgbClr val="1F497D">
                    <a:lumMod val="50000"/>
                  </a:srgbClr>
                </a:solidFill>
              </a:rPr>
              <a:t>SPV</a:t>
            </a:r>
            <a:endParaRPr lang="ru-RU" sz="1400" b="1" i="1" dirty="0">
              <a:solidFill>
                <a:srgbClr val="1F497D">
                  <a:lumMod val="50000"/>
                </a:srgbClr>
              </a:solidFill>
            </a:endParaRPr>
          </a:p>
        </p:txBody>
      </p:sp>
      <p:sp>
        <p:nvSpPr>
          <p:cNvPr id="43" name="TextBox 42"/>
          <p:cNvSpPr txBox="1"/>
          <p:nvPr/>
        </p:nvSpPr>
        <p:spPr>
          <a:xfrm>
            <a:off x="3239851" y="1806926"/>
            <a:ext cx="720081" cy="307777"/>
          </a:xfrm>
          <a:prstGeom prst="rect">
            <a:avLst/>
          </a:prstGeom>
          <a:solidFill>
            <a:schemeClr val="accent4">
              <a:lumMod val="60000"/>
              <a:lumOff val="40000"/>
            </a:schemeClr>
          </a:solidFill>
        </p:spPr>
        <p:txBody>
          <a:bodyPr wrap="square" rtlCol="0">
            <a:spAutoFit/>
          </a:bodyPr>
          <a:lstStyle/>
          <a:p>
            <a:pPr algn="ctr"/>
            <a:r>
              <a:rPr lang="ru-RU" sz="1400" b="1" i="1" dirty="0" smtClean="0">
                <a:solidFill>
                  <a:srgbClr val="1F497D">
                    <a:lumMod val="50000"/>
                  </a:srgbClr>
                </a:solidFill>
              </a:rPr>
              <a:t>СФО</a:t>
            </a:r>
            <a:endParaRPr lang="ru-RU" sz="1400" b="1" i="1" dirty="0">
              <a:solidFill>
                <a:srgbClr val="1F497D">
                  <a:lumMod val="50000"/>
                </a:srgbClr>
              </a:solidFill>
            </a:endParaRPr>
          </a:p>
        </p:txBody>
      </p:sp>
    </p:spTree>
    <p:extLst>
      <p:ext uri="{BB962C8B-B14F-4D97-AF65-F5344CB8AC3E}">
        <p14:creationId xmlns:p14="http://schemas.microsoft.com/office/powerpoint/2010/main" xmlns="" val="21853906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215" y="1268760"/>
            <a:ext cx="8631257" cy="3182859"/>
          </a:xfrm>
          <a:prstGeom prst="rect">
            <a:avLst/>
          </a:prstGeom>
        </p:spPr>
        <p:txBody>
          <a:bodyPr wrap="square">
            <a:spAutoFit/>
          </a:bodyPr>
          <a:lstStyle/>
          <a:p>
            <a:pPr defTabSz="717550">
              <a:lnSpc>
                <a:spcPct val="150000"/>
              </a:lnSpc>
              <a:tabLst>
                <a:tab pos="717550" algn="l"/>
              </a:tabLst>
              <a:defRPr/>
            </a:pPr>
            <a:r>
              <a:rPr lang="ru-RU" sz="1400" b="1" i="1" dirty="0" smtClean="0">
                <a:solidFill>
                  <a:prstClr val="black"/>
                </a:solidFill>
              </a:rPr>
              <a:t>Материал предоставлен ЗАО </a:t>
            </a:r>
            <a:r>
              <a:rPr lang="ru-RU" sz="1400" b="1" i="1" dirty="0">
                <a:solidFill>
                  <a:prstClr val="black"/>
                </a:solidFill>
              </a:rPr>
              <a:t>«СОЛИД Менеджмент</a:t>
            </a:r>
            <a:r>
              <a:rPr lang="ru-RU" sz="1400" b="1" i="1" dirty="0" smtClean="0">
                <a:solidFill>
                  <a:prstClr val="black"/>
                </a:solidFill>
              </a:rPr>
              <a:t>». </a:t>
            </a:r>
            <a:r>
              <a:rPr lang="ru-RU" sz="1400" b="1" dirty="0" smtClean="0">
                <a:solidFill>
                  <a:prstClr val="black"/>
                </a:solidFill>
              </a:rPr>
              <a:t/>
            </a:r>
            <a:br>
              <a:rPr lang="ru-RU" sz="1400" b="1" dirty="0" smtClean="0">
                <a:solidFill>
                  <a:prstClr val="black"/>
                </a:solidFill>
              </a:rPr>
            </a:br>
            <a:r>
              <a:rPr lang="ru-RU" sz="1400" dirty="0" smtClean="0">
                <a:solidFill>
                  <a:prstClr val="black"/>
                </a:solidFill>
              </a:rPr>
              <a:t>Компания основан </a:t>
            </a:r>
            <a:r>
              <a:rPr lang="ru-RU" sz="1400" dirty="0">
                <a:solidFill>
                  <a:prstClr val="black"/>
                </a:solidFill>
              </a:rPr>
              <a:t>в 1997 году.</a:t>
            </a:r>
          </a:p>
          <a:p>
            <a:pPr algn="just" defTabSz="717550">
              <a:lnSpc>
                <a:spcPct val="150000"/>
              </a:lnSpc>
              <a:tabLst>
                <a:tab pos="717550" algn="l"/>
              </a:tabLst>
              <a:defRPr/>
            </a:pPr>
            <a:r>
              <a:rPr lang="ru-RU" sz="1400" i="1" dirty="0" smtClean="0">
                <a:solidFill>
                  <a:prstClr val="black"/>
                </a:solidFill>
              </a:rPr>
              <a:t>На </a:t>
            </a:r>
            <a:r>
              <a:rPr lang="ru-RU" sz="1400" i="1" dirty="0">
                <a:solidFill>
                  <a:prstClr val="black"/>
                </a:solidFill>
              </a:rPr>
              <a:t>сегодняшний день ЗАО «СОЛИД Менеджмент» выиграла тендер на управление компенсационными фондами СРО в области строительства, проектирования, микрофинансирования, пожарной безопасности и </a:t>
            </a:r>
            <a:r>
              <a:rPr lang="ru-RU" sz="1400" i="1" dirty="0" err="1" smtClean="0">
                <a:solidFill>
                  <a:prstClr val="black"/>
                </a:solidFill>
              </a:rPr>
              <a:t>т.д</a:t>
            </a:r>
            <a:endParaRPr lang="ru-RU" sz="1400" i="1" dirty="0" smtClean="0">
              <a:solidFill>
                <a:prstClr val="black"/>
              </a:solidFill>
            </a:endParaRPr>
          </a:p>
          <a:p>
            <a:pPr algn="just" defTabSz="717550">
              <a:lnSpc>
                <a:spcPct val="150000"/>
              </a:lnSpc>
              <a:tabLst>
                <a:tab pos="717550" algn="l"/>
              </a:tabLst>
              <a:defRPr/>
            </a:pPr>
            <a:r>
              <a:rPr lang="ru-RU" sz="1400" b="1" dirty="0" smtClean="0">
                <a:solidFill>
                  <a:srgbClr val="63002F"/>
                </a:solidFill>
              </a:rPr>
              <a:t>Рейтинги</a:t>
            </a:r>
            <a:r>
              <a:rPr lang="ru-RU" sz="1400" b="1" dirty="0">
                <a:solidFill>
                  <a:srgbClr val="63002F"/>
                </a:solidFill>
              </a:rPr>
              <a:t>: </a:t>
            </a:r>
          </a:p>
          <a:p>
            <a:pPr algn="just" defTabSz="717550">
              <a:tabLst>
                <a:tab pos="717550" algn="l"/>
              </a:tabLst>
              <a:defRPr/>
            </a:pPr>
            <a:endParaRPr lang="ru-RU" sz="1400" b="1" dirty="0" smtClean="0">
              <a:solidFill>
                <a:srgbClr val="63002F"/>
              </a:solidFill>
            </a:endParaRPr>
          </a:p>
          <a:p>
            <a:pPr marL="452438" algn="just" defTabSz="539750">
              <a:tabLst>
                <a:tab pos="625475" algn="l"/>
              </a:tabLst>
              <a:defRPr/>
            </a:pPr>
            <a:r>
              <a:rPr lang="ru-RU" sz="1400" dirty="0" smtClean="0">
                <a:solidFill>
                  <a:prstClr val="black"/>
                </a:solidFill>
              </a:rPr>
              <a:t>высокий </a:t>
            </a:r>
            <a:r>
              <a:rPr lang="ru-RU" sz="1400" dirty="0">
                <a:solidFill>
                  <a:prstClr val="black"/>
                </a:solidFill>
              </a:rPr>
              <a:t>уровень надежности и качества услуг </a:t>
            </a:r>
            <a:r>
              <a:rPr lang="ru-RU" sz="1400" i="1" dirty="0">
                <a:solidFill>
                  <a:prstClr val="black"/>
                </a:solidFill>
              </a:rPr>
              <a:t>(Рейтинговое агентство «Эксперт РА»)</a:t>
            </a:r>
            <a:r>
              <a:rPr lang="ru-RU" sz="1400" dirty="0">
                <a:solidFill>
                  <a:prstClr val="black"/>
                </a:solidFill>
              </a:rPr>
              <a:t/>
            </a:r>
            <a:br>
              <a:rPr lang="ru-RU" sz="1400" dirty="0">
                <a:solidFill>
                  <a:prstClr val="black"/>
                </a:solidFill>
              </a:rPr>
            </a:br>
            <a:r>
              <a:rPr lang="ru-RU" sz="1400" dirty="0">
                <a:solidFill>
                  <a:prstClr val="black"/>
                </a:solidFill>
              </a:rPr>
              <a:t/>
            </a:r>
            <a:br>
              <a:rPr lang="ru-RU" sz="1400" dirty="0">
                <a:solidFill>
                  <a:prstClr val="black"/>
                </a:solidFill>
              </a:rPr>
            </a:br>
            <a:r>
              <a:rPr lang="ru-RU" sz="1400" dirty="0">
                <a:solidFill>
                  <a:prstClr val="black"/>
                </a:solidFill>
              </a:rPr>
              <a:t>очень высокая надежность, третий уровень </a:t>
            </a:r>
            <a:r>
              <a:rPr lang="ru-RU" sz="1400" i="1" dirty="0">
                <a:solidFill>
                  <a:prstClr val="black"/>
                </a:solidFill>
              </a:rPr>
              <a:t>(Рейтинговое агентство НРА)</a:t>
            </a:r>
          </a:p>
          <a:p>
            <a:pPr marL="285750" indent="-285750" algn="just" defTabSz="717550">
              <a:lnSpc>
                <a:spcPct val="150000"/>
              </a:lnSpc>
              <a:buFont typeface="Arial" panose="020B0604020202020204" pitchFamily="34" charset="0"/>
              <a:buChar char="•"/>
              <a:tabLst>
                <a:tab pos="717550" algn="l"/>
              </a:tabLst>
              <a:defRPr/>
            </a:pPr>
            <a:endParaRPr lang="ru-RU" sz="1400" b="1" dirty="0">
              <a:solidFill>
                <a:prstClr val="black"/>
              </a:solidFill>
            </a:endParaRPr>
          </a:p>
        </p:txBody>
      </p:sp>
      <p:sp>
        <p:nvSpPr>
          <p:cNvPr id="4" name="Text Box 4"/>
          <p:cNvSpPr txBox="1">
            <a:spLocks noChangeArrowheads="1"/>
          </p:cNvSpPr>
          <p:nvPr/>
        </p:nvSpPr>
        <p:spPr bwMode="auto">
          <a:xfrm>
            <a:off x="2483768" y="260648"/>
            <a:ext cx="6424191" cy="585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08" tIns="45704" rIns="91408" bIns="45704">
            <a:spAutoFit/>
          </a:bodyPr>
          <a:lstStyle>
            <a:lvl1pPr defTabSz="1017588" eaLnBrk="0" hangingPunct="0">
              <a:defRPr sz="1900">
                <a:solidFill>
                  <a:schemeClr val="tx1"/>
                </a:solidFill>
                <a:latin typeface="Arial" charset="0"/>
              </a:defRPr>
            </a:lvl1pPr>
            <a:lvl2pPr marL="742950" indent="-285750" defTabSz="1017588" eaLnBrk="0" hangingPunct="0">
              <a:defRPr sz="1900">
                <a:solidFill>
                  <a:schemeClr val="tx1"/>
                </a:solidFill>
                <a:latin typeface="Arial" charset="0"/>
              </a:defRPr>
            </a:lvl2pPr>
            <a:lvl3pPr marL="1143000" indent="-228600" defTabSz="1017588" eaLnBrk="0" hangingPunct="0">
              <a:defRPr sz="1900">
                <a:solidFill>
                  <a:schemeClr val="tx1"/>
                </a:solidFill>
                <a:latin typeface="Arial" charset="0"/>
              </a:defRPr>
            </a:lvl3pPr>
            <a:lvl4pPr marL="1600200" indent="-228600" defTabSz="1017588" eaLnBrk="0" hangingPunct="0">
              <a:defRPr sz="1900">
                <a:solidFill>
                  <a:schemeClr val="tx1"/>
                </a:solidFill>
                <a:latin typeface="Arial" charset="0"/>
              </a:defRPr>
            </a:lvl4pPr>
            <a:lvl5pPr marL="2057400" indent="-228600" defTabSz="1017588" eaLnBrk="0" hangingPunct="0">
              <a:defRPr sz="1900">
                <a:solidFill>
                  <a:schemeClr val="tx1"/>
                </a:solidFill>
                <a:latin typeface="Arial" charset="0"/>
              </a:defRPr>
            </a:lvl5pPr>
            <a:lvl6pPr marL="2514600" indent="-228600" defTabSz="1017588" eaLnBrk="0" fontAlgn="base" hangingPunct="0">
              <a:spcBef>
                <a:spcPct val="0"/>
              </a:spcBef>
              <a:spcAft>
                <a:spcPct val="0"/>
              </a:spcAft>
              <a:defRPr sz="1900">
                <a:solidFill>
                  <a:schemeClr val="tx1"/>
                </a:solidFill>
                <a:latin typeface="Arial" charset="0"/>
              </a:defRPr>
            </a:lvl6pPr>
            <a:lvl7pPr marL="2971800" indent="-228600" defTabSz="1017588" eaLnBrk="0" fontAlgn="base" hangingPunct="0">
              <a:spcBef>
                <a:spcPct val="0"/>
              </a:spcBef>
              <a:spcAft>
                <a:spcPct val="0"/>
              </a:spcAft>
              <a:defRPr sz="1900">
                <a:solidFill>
                  <a:schemeClr val="tx1"/>
                </a:solidFill>
                <a:latin typeface="Arial" charset="0"/>
              </a:defRPr>
            </a:lvl7pPr>
            <a:lvl8pPr marL="3429000" indent="-228600" defTabSz="1017588" eaLnBrk="0" fontAlgn="base" hangingPunct="0">
              <a:spcBef>
                <a:spcPct val="0"/>
              </a:spcBef>
              <a:spcAft>
                <a:spcPct val="0"/>
              </a:spcAft>
              <a:defRPr sz="1900">
                <a:solidFill>
                  <a:schemeClr val="tx1"/>
                </a:solidFill>
                <a:latin typeface="Arial" charset="0"/>
              </a:defRPr>
            </a:lvl8pPr>
            <a:lvl9pPr marL="3886200" indent="-228600" defTabSz="1017588" eaLnBrk="0" fontAlgn="base" hangingPunct="0">
              <a:spcBef>
                <a:spcPct val="0"/>
              </a:spcBef>
              <a:spcAft>
                <a:spcPct val="0"/>
              </a:spcAft>
              <a:defRPr sz="1900">
                <a:solidFill>
                  <a:schemeClr val="tx1"/>
                </a:solidFill>
                <a:latin typeface="Arial" charset="0"/>
              </a:defRPr>
            </a:lvl9pPr>
          </a:lstStyle>
          <a:p>
            <a:pPr algn="r" eaLnBrk="1" hangingPunct="1">
              <a:defRPr/>
            </a:pPr>
            <a:r>
              <a:rPr lang="ru-RU" sz="3200" b="1" dirty="0" smtClean="0">
                <a:solidFill>
                  <a:prstClr val="white"/>
                </a:solidFill>
                <a:effectLst>
                  <a:outerShdw blurRad="38100" dist="38100" dir="2700000" algn="tl">
                    <a:srgbClr val="000000">
                      <a:alpha val="43137"/>
                    </a:srgbClr>
                  </a:outerShdw>
                </a:effectLst>
                <a:latin typeface="Calibri" panose="020F0502020204030204" pitchFamily="34" charset="0"/>
              </a:rPr>
              <a:t>Спасибо за внимание!</a:t>
            </a:r>
            <a:endParaRPr lang="ru-RU" sz="3200" b="1" dirty="0">
              <a:solidFill>
                <a:prstClr val="white"/>
              </a:solidFill>
              <a:effectLst>
                <a:outerShdw blurRad="38100" dist="38100" dir="2700000" algn="tl">
                  <a:srgbClr val="000000">
                    <a:alpha val="43137"/>
                  </a:srgbClr>
                </a:outerShdw>
              </a:effectLst>
              <a:latin typeface="Calibri" panose="020F0502020204030204" pitchFamily="34" charset="0"/>
            </a:endParaRPr>
          </a:p>
        </p:txBody>
      </p:sp>
      <p:pic>
        <p:nvPicPr>
          <p:cNvPr id="5" name="Picture 8" descr="item_img_15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690" y="3246409"/>
            <a:ext cx="386878" cy="470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774620"/>
            <a:ext cx="334965" cy="374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107504" y="4293096"/>
            <a:ext cx="8800455" cy="846386"/>
          </a:xfrm>
          <a:prstGeom prst="rect">
            <a:avLst/>
          </a:prstGeom>
        </p:spPr>
        <p:txBody>
          <a:bodyPr wrap="square">
            <a:spAutoFit/>
          </a:bodyPr>
          <a:lstStyle/>
          <a:p>
            <a:pPr marL="82550" defTabSz="717550">
              <a:lnSpc>
                <a:spcPct val="150000"/>
              </a:lnSpc>
              <a:tabLst>
                <a:tab pos="82550" algn="l"/>
              </a:tabLst>
              <a:defRPr/>
            </a:pPr>
            <a:r>
              <a:rPr lang="ru-RU" sz="1400" dirty="0">
                <a:solidFill>
                  <a:prstClr val="black"/>
                </a:solidFill>
              </a:rPr>
              <a:t>Членство с 2005 г. в</a:t>
            </a:r>
            <a:r>
              <a:rPr lang="ru-RU" sz="1400" b="1" dirty="0">
                <a:solidFill>
                  <a:prstClr val="black"/>
                </a:solidFill>
              </a:rPr>
              <a:t> </a:t>
            </a:r>
            <a:r>
              <a:rPr lang="ru-RU" sz="1400" b="1" dirty="0">
                <a:solidFill>
                  <a:srgbClr val="63002F"/>
                </a:solidFill>
              </a:rPr>
              <a:t>НАУФОР</a:t>
            </a:r>
            <a:r>
              <a:rPr lang="ru-RU" sz="1400" b="1" dirty="0">
                <a:solidFill>
                  <a:prstClr val="black"/>
                </a:solidFill>
              </a:rPr>
              <a:t>  </a:t>
            </a:r>
            <a:r>
              <a:rPr lang="ru-RU" sz="1400" dirty="0">
                <a:solidFill>
                  <a:prstClr val="black"/>
                </a:solidFill>
              </a:rPr>
              <a:t>«Национальная Ассоциация Участников Фондового рынка»</a:t>
            </a:r>
          </a:p>
          <a:p>
            <a:pPr marL="82550">
              <a:tabLst>
                <a:tab pos="82550" algn="l"/>
              </a:tabLst>
              <a:defRPr/>
            </a:pPr>
            <a:r>
              <a:rPr lang="ru-RU" altLang="ru-RU" sz="1400" dirty="0" smtClean="0">
                <a:solidFill>
                  <a:prstClr val="black"/>
                </a:solidFill>
              </a:rPr>
              <a:t/>
            </a:r>
            <a:br>
              <a:rPr lang="ru-RU" altLang="ru-RU" sz="1400" dirty="0" smtClean="0">
                <a:solidFill>
                  <a:prstClr val="black"/>
                </a:solidFill>
              </a:rPr>
            </a:br>
            <a:r>
              <a:rPr lang="ru-RU" altLang="ru-RU" sz="1400" dirty="0" smtClean="0">
                <a:solidFill>
                  <a:prstClr val="black"/>
                </a:solidFill>
              </a:rPr>
              <a:t>Международный </a:t>
            </a:r>
            <a:r>
              <a:rPr lang="ru-RU" altLang="ru-RU" sz="1400" dirty="0">
                <a:solidFill>
                  <a:prstClr val="black"/>
                </a:solidFill>
              </a:rPr>
              <a:t>стандарт </a:t>
            </a:r>
            <a:r>
              <a:rPr lang="ru-RU" altLang="ru-RU" sz="1400" b="1" dirty="0">
                <a:solidFill>
                  <a:srgbClr val="63002F"/>
                </a:solidFill>
              </a:rPr>
              <a:t>ISO 9001:2008  «Системы менеджмента качества» в системе </a:t>
            </a:r>
            <a:r>
              <a:rPr lang="ru-RU" altLang="ru-RU" sz="1400" b="1" dirty="0" err="1">
                <a:solidFill>
                  <a:srgbClr val="63002F"/>
                </a:solidFill>
              </a:rPr>
              <a:t>Euro</a:t>
            </a:r>
            <a:r>
              <a:rPr lang="ru-RU" altLang="ru-RU" sz="1400" b="1" dirty="0">
                <a:solidFill>
                  <a:srgbClr val="63002F"/>
                </a:solidFill>
              </a:rPr>
              <a:t> </a:t>
            </a:r>
            <a:r>
              <a:rPr lang="ru-RU" altLang="ru-RU" sz="1400" b="1" dirty="0" err="1">
                <a:solidFill>
                  <a:srgbClr val="63002F"/>
                </a:solidFill>
              </a:rPr>
              <a:t>Standard</a:t>
            </a:r>
            <a:r>
              <a:rPr lang="ru-RU" altLang="ru-RU" sz="1400" b="1" dirty="0">
                <a:solidFill>
                  <a:srgbClr val="63002F"/>
                </a:solidFill>
              </a:rPr>
              <a:t> </a:t>
            </a:r>
            <a:r>
              <a:rPr lang="ru-RU" altLang="ru-RU" sz="1400" b="1" dirty="0" err="1">
                <a:solidFill>
                  <a:srgbClr val="63002F"/>
                </a:solidFill>
              </a:rPr>
              <a:t>Register</a:t>
            </a:r>
            <a:r>
              <a:rPr lang="ru-RU" altLang="ru-RU" sz="1400" b="1" dirty="0">
                <a:solidFill>
                  <a:srgbClr val="63002F"/>
                </a:solidFill>
              </a:rPr>
              <a:t> </a:t>
            </a:r>
          </a:p>
        </p:txBody>
      </p:sp>
      <p:pic>
        <p:nvPicPr>
          <p:cNvPr id="9" name="Picture 10" descr="22"/>
          <p:cNvPicPr>
            <a:picLocks noChangeAspect="1" noChangeArrowheads="1"/>
          </p:cNvPicPr>
          <p:nvPr/>
        </p:nvPicPr>
        <p:blipFill>
          <a:blip r:embed="rId4" cstate="print">
            <a:extLst>
              <a:ext uri="{28A0092B-C50C-407E-A947-70E740481C1C}">
                <a14:useLocalDpi xmlns:a14="http://schemas.microsoft.com/office/drawing/2010/main" xmlns="" val="0"/>
              </a:ext>
            </a:extLst>
          </a:blip>
          <a:srcRect t="33348" b="33348"/>
          <a:stretch>
            <a:fillRect/>
          </a:stretch>
        </p:blipFill>
        <p:spPr bwMode="auto">
          <a:xfrm>
            <a:off x="7092280" y="4365104"/>
            <a:ext cx="774249" cy="287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ES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668966" y="4509120"/>
            <a:ext cx="439538" cy="41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179512" y="5157192"/>
            <a:ext cx="8752307" cy="1384995"/>
          </a:xfrm>
          <a:prstGeom prst="rect">
            <a:avLst/>
          </a:prstGeom>
        </p:spPr>
        <p:txBody>
          <a:bodyPr wrap="square">
            <a:spAutoFit/>
          </a:bodyPr>
          <a:lstStyle/>
          <a:p>
            <a:r>
              <a:rPr lang="ru-RU" altLang="ru-RU" sz="1400" dirty="0">
                <a:solidFill>
                  <a:prstClr val="black"/>
                </a:solidFill>
              </a:rPr>
              <a:t>Лицензия ФСФР России № 21-000-1-00035 от 27.12.1999 на осуществление деятельности по управлению инвестиционными фондами, паевыми инвестиционными фондами и негосударственными пенсионными фондами</a:t>
            </a:r>
            <a:r>
              <a:rPr lang="ru-RU" altLang="ru-RU" sz="1400" dirty="0" smtClean="0">
                <a:solidFill>
                  <a:prstClr val="black"/>
                </a:solidFill>
              </a:rPr>
              <a:t>.</a:t>
            </a:r>
            <a:br>
              <a:rPr lang="ru-RU" altLang="ru-RU" sz="1400" dirty="0" smtClean="0">
                <a:solidFill>
                  <a:prstClr val="black"/>
                </a:solidFill>
              </a:rPr>
            </a:br>
            <a:endParaRPr lang="en-US" altLang="ru-RU" sz="1400" dirty="0">
              <a:solidFill>
                <a:prstClr val="black"/>
              </a:solidFill>
            </a:endParaRPr>
          </a:p>
          <a:p>
            <a:r>
              <a:rPr lang="ru-RU" altLang="ru-RU" sz="1400" dirty="0">
                <a:solidFill>
                  <a:prstClr val="black"/>
                </a:solidFill>
              </a:rPr>
              <a:t>Лицензия профессионального участника рынка ценных бумаг на осуществление деятельности по управлению ценными бумагами, выдана ФСФР России от 13.11.2008 г. № 177-11768-001000. </a:t>
            </a:r>
          </a:p>
        </p:txBody>
      </p:sp>
    </p:spTree>
    <p:extLst>
      <p:ext uri="{BB962C8B-B14F-4D97-AF65-F5344CB8AC3E}">
        <p14:creationId xmlns:p14="http://schemas.microsoft.com/office/powerpoint/2010/main" xmlns="" val="1745333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252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Picture 48" descr="C:\Users\123\Desktop\Безимени-1.png"/>
          <p:cNvPicPr>
            <a:picLocks noChangeAspect="1" noChangeArrowheads="1"/>
          </p:cNvPicPr>
          <p:nvPr/>
        </p:nvPicPr>
        <p:blipFill>
          <a:blip r:embed="rId2" cstate="print"/>
          <a:srcRect/>
          <a:stretch>
            <a:fillRect/>
          </a:stretch>
        </p:blipFill>
        <p:spPr bwMode="auto">
          <a:xfrm>
            <a:off x="2915816" y="5877272"/>
            <a:ext cx="1440161" cy="8827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283968" y="6237312"/>
            <a:ext cx="1872208" cy="292388"/>
          </a:xfrm>
          <a:prstGeom prst="rect">
            <a:avLst/>
          </a:prstGeom>
          <a:noFill/>
        </p:spPr>
        <p:txBody>
          <a:bodyPr wrap="square" rtlCol="0">
            <a:spAutoFit/>
          </a:bodyPr>
          <a:lstStyle/>
          <a:p>
            <a:r>
              <a:rPr lang="ru-RU" sz="1300" dirty="0" smtClean="0">
                <a:latin typeface="+mj-lt"/>
              </a:rPr>
              <a:t>В рамках </a:t>
            </a:r>
            <a:endParaRPr lang="ru-RU" sz="1300" dirty="0">
              <a:latin typeface="+mj-lt"/>
            </a:endParaRPr>
          </a:p>
        </p:txBody>
      </p:sp>
      <p:pic>
        <p:nvPicPr>
          <p:cNvPr id="2058" name="Picture 10" descr="http://totalexpo.ru/i/8589507532771045653.jpg"/>
          <p:cNvPicPr>
            <a:picLocks noChangeAspect="1" noChangeArrowheads="1"/>
          </p:cNvPicPr>
          <p:nvPr/>
        </p:nvPicPr>
        <p:blipFill>
          <a:blip r:embed="rId3" cstate="print"/>
          <a:srcRect t="22680" b="24401"/>
          <a:stretch>
            <a:fillRect/>
          </a:stretch>
        </p:blipFill>
        <p:spPr bwMode="auto">
          <a:xfrm>
            <a:off x="5220072" y="6093296"/>
            <a:ext cx="1428750" cy="504056"/>
          </a:xfrm>
          <a:prstGeom prst="rect">
            <a:avLst/>
          </a:prstGeom>
          <a:noFill/>
        </p:spPr>
      </p:pic>
      <p:pic>
        <p:nvPicPr>
          <p:cNvPr id="2060" name="Picture 12" descr="http://stroysoyuz.ru/upload/medialibrary/123/123e08f865eb48b1a4ff8c6925a246fe.jpg"/>
          <p:cNvPicPr>
            <a:picLocks noChangeAspect="1" noChangeArrowheads="1"/>
          </p:cNvPicPr>
          <p:nvPr/>
        </p:nvPicPr>
        <p:blipFill>
          <a:blip r:embed="rId4" cstate="print"/>
          <a:srcRect/>
          <a:stretch>
            <a:fillRect/>
          </a:stretch>
        </p:blipFill>
        <p:spPr bwMode="auto">
          <a:xfrm>
            <a:off x="6804248" y="6093296"/>
            <a:ext cx="2182396" cy="506628"/>
          </a:xfrm>
          <a:prstGeom prst="rect">
            <a:avLst/>
          </a:prstGeom>
          <a:noFill/>
        </p:spPr>
      </p:pic>
      <p:sp>
        <p:nvSpPr>
          <p:cNvPr id="13" name="TextBox 12"/>
          <p:cNvSpPr txBox="1"/>
          <p:nvPr/>
        </p:nvSpPr>
        <p:spPr>
          <a:xfrm>
            <a:off x="2051720" y="6237312"/>
            <a:ext cx="1872208" cy="292388"/>
          </a:xfrm>
          <a:prstGeom prst="rect">
            <a:avLst/>
          </a:prstGeom>
          <a:noFill/>
        </p:spPr>
        <p:txBody>
          <a:bodyPr wrap="square" rtlCol="0">
            <a:spAutoFit/>
          </a:bodyPr>
          <a:lstStyle/>
          <a:p>
            <a:r>
              <a:rPr lang="ru-RU" sz="1300" dirty="0" smtClean="0">
                <a:latin typeface="+mj-lt"/>
              </a:rPr>
              <a:t>Организатор</a:t>
            </a:r>
            <a:endParaRPr lang="ru-RU" sz="1300" dirty="0">
              <a:latin typeface="+mj-lt"/>
            </a:endParaRPr>
          </a:p>
        </p:txBody>
      </p:sp>
      <p:sp>
        <p:nvSpPr>
          <p:cNvPr id="10" name="Прямоугольник 9"/>
          <p:cNvSpPr/>
          <p:nvPr/>
        </p:nvSpPr>
        <p:spPr>
          <a:xfrm>
            <a:off x="417692" y="155962"/>
            <a:ext cx="6624736" cy="1969770"/>
          </a:xfrm>
          <a:prstGeom prst="rect">
            <a:avLst/>
          </a:prstGeom>
        </p:spPr>
        <p:txBody>
          <a:bodyPr wrap="square">
            <a:spAutoFit/>
          </a:bodyPr>
          <a:lstStyle/>
          <a:p>
            <a:r>
              <a:rPr lang="ru-RU" sz="34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Таиров Георгий Михайлович</a:t>
            </a:r>
          </a:p>
          <a:p>
            <a:endParaRPr lang="ru-RU" dirty="0" smtClean="0">
              <a:latin typeface="Cambria" pitchFamily="18" charset="0"/>
            </a:endParaRP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Первый заместитель директора </a:t>
            </a: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Северо-Западного филиала </a:t>
            </a: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ООО «Британский страховой дом»</a:t>
            </a:r>
          </a:p>
        </p:txBody>
      </p:sp>
      <p:sp>
        <p:nvSpPr>
          <p:cNvPr id="9" name="Прямоугольник 8"/>
          <p:cNvSpPr/>
          <p:nvPr/>
        </p:nvSpPr>
        <p:spPr>
          <a:xfrm>
            <a:off x="239111" y="3068960"/>
            <a:ext cx="8568952" cy="1938992"/>
          </a:xfrm>
          <a:prstGeom prst="rect">
            <a:avLst/>
          </a:prstGeom>
        </p:spPr>
        <p:txBody>
          <a:bodyPr wrap="square">
            <a:spAutoFit/>
          </a:bodyPr>
          <a:lstStyle/>
          <a:p>
            <a:pPr algn="ctr"/>
            <a:r>
              <a:rPr lang="ru-RU" sz="40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Обеспечение</a:t>
            </a:r>
          </a:p>
          <a:p>
            <a:pPr algn="ctr"/>
            <a:r>
              <a:rPr lang="ru-RU" sz="40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 имущественной ответственности</a:t>
            </a:r>
          </a:p>
          <a:p>
            <a:pPr algn="ctr"/>
            <a:r>
              <a:rPr lang="ru-RU" sz="40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 на строительном объекте</a:t>
            </a:r>
          </a:p>
        </p:txBody>
      </p:sp>
      <p:pic>
        <p:nvPicPr>
          <p:cNvPr id="2" name="Рисунок 1"/>
          <p:cNvPicPr>
            <a:picLocks noChangeAspect="1"/>
          </p:cNvPicPr>
          <p:nvPr/>
        </p:nvPicPr>
        <p:blipFill rotWithShape="1">
          <a:blip r:embed="rId5" cstate="print">
            <a:extLst>
              <a:ext uri="{28A0092B-C50C-407E-A947-70E740481C1C}">
                <a14:useLocalDpi xmlns:a14="http://schemas.microsoft.com/office/drawing/2010/main" xmlns="" val="0"/>
              </a:ext>
            </a:extLst>
          </a:blip>
          <a:srcRect t="6075" b="6280"/>
          <a:stretch/>
        </p:blipFill>
        <p:spPr>
          <a:xfrm>
            <a:off x="6921442" y="228600"/>
            <a:ext cx="1886621" cy="2480320"/>
          </a:xfrm>
          <a:prstGeom prst="rect">
            <a:avLst/>
          </a:prstGeom>
        </p:spPr>
      </p:pic>
    </p:spTree>
    <p:extLst>
      <p:ext uri="{BB962C8B-B14F-4D97-AF65-F5344CB8AC3E}">
        <p14:creationId xmlns:p14="http://schemas.microsoft.com/office/powerpoint/2010/main" xmlns="" val="714282576"/>
      </p:ext>
    </p:extLst>
  </p:cSld>
  <p:clrMapOvr>
    <a:masterClrMapping/>
  </p:clrMapOvr>
  <mc:AlternateContent xmlns:mc="http://schemas.openxmlformats.org/markup-compatibility/2006">
    <mc:Choice xmlns:p14="http://schemas.microsoft.com/office/powerpoint/2010/main" xmlns="" Requires="p14">
      <p:transition spd="slow" p14:dur="2500">
        <p14:gallery dir="l"/>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5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05064"/>
            <a:ext cx="7772400" cy="1470025"/>
          </a:xfrm>
        </p:spPr>
        <p:txBody>
          <a:bodyPr>
            <a:normAutofit/>
          </a:bodyPr>
          <a:lstStyle/>
          <a:p>
            <a:r>
              <a:rPr lang="ru-RU" sz="2800" dirty="0" smtClean="0">
                <a:solidFill>
                  <a:srgbClr val="7E0000"/>
                </a:solidFill>
              </a:rPr>
              <a:t>Обеспечение имущественной ответственности на строительном объекте</a:t>
            </a:r>
            <a:endParaRPr lang="ru-RU" sz="2800" dirty="0">
              <a:solidFill>
                <a:srgbClr val="7E0000"/>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772816"/>
            <a:ext cx="1933575"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48264" y="1844824"/>
            <a:ext cx="1933575"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91880" y="1751608"/>
            <a:ext cx="1866065" cy="2219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4136" y="5135132"/>
            <a:ext cx="1933575"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92280" y="5286325"/>
            <a:ext cx="1933575"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0099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252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Picture 48" descr="C:\Users\123\Desktop\Безимени-1.png"/>
          <p:cNvPicPr>
            <a:picLocks noChangeAspect="1" noChangeArrowheads="1"/>
          </p:cNvPicPr>
          <p:nvPr/>
        </p:nvPicPr>
        <p:blipFill>
          <a:blip r:embed="rId2" cstate="print"/>
          <a:srcRect/>
          <a:stretch>
            <a:fillRect/>
          </a:stretch>
        </p:blipFill>
        <p:spPr bwMode="auto">
          <a:xfrm>
            <a:off x="2915816" y="5877272"/>
            <a:ext cx="1440161" cy="8827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283968" y="6237312"/>
            <a:ext cx="1872208" cy="292388"/>
          </a:xfrm>
          <a:prstGeom prst="rect">
            <a:avLst/>
          </a:prstGeom>
          <a:noFill/>
        </p:spPr>
        <p:txBody>
          <a:bodyPr wrap="square" rtlCol="0">
            <a:spAutoFit/>
          </a:bodyPr>
          <a:lstStyle/>
          <a:p>
            <a:r>
              <a:rPr lang="ru-RU" sz="1300" dirty="0" smtClean="0">
                <a:latin typeface="+mj-lt"/>
              </a:rPr>
              <a:t>В рамках </a:t>
            </a:r>
            <a:endParaRPr lang="ru-RU" sz="1300" dirty="0">
              <a:latin typeface="+mj-lt"/>
            </a:endParaRPr>
          </a:p>
        </p:txBody>
      </p:sp>
      <p:pic>
        <p:nvPicPr>
          <p:cNvPr id="2058" name="Picture 10" descr="http://totalexpo.ru/i/8589507532771045653.jpg"/>
          <p:cNvPicPr>
            <a:picLocks noChangeAspect="1" noChangeArrowheads="1"/>
          </p:cNvPicPr>
          <p:nvPr/>
        </p:nvPicPr>
        <p:blipFill>
          <a:blip r:embed="rId3" cstate="print"/>
          <a:srcRect t="22680" b="24401"/>
          <a:stretch>
            <a:fillRect/>
          </a:stretch>
        </p:blipFill>
        <p:spPr bwMode="auto">
          <a:xfrm>
            <a:off x="5220072" y="6093296"/>
            <a:ext cx="1428750" cy="504056"/>
          </a:xfrm>
          <a:prstGeom prst="rect">
            <a:avLst/>
          </a:prstGeom>
          <a:noFill/>
        </p:spPr>
      </p:pic>
      <p:pic>
        <p:nvPicPr>
          <p:cNvPr id="2060" name="Picture 12" descr="http://stroysoyuz.ru/upload/medialibrary/123/123e08f865eb48b1a4ff8c6925a246fe.jpg"/>
          <p:cNvPicPr>
            <a:picLocks noChangeAspect="1" noChangeArrowheads="1"/>
          </p:cNvPicPr>
          <p:nvPr/>
        </p:nvPicPr>
        <p:blipFill>
          <a:blip r:embed="rId4" cstate="print"/>
          <a:srcRect/>
          <a:stretch>
            <a:fillRect/>
          </a:stretch>
        </p:blipFill>
        <p:spPr bwMode="auto">
          <a:xfrm>
            <a:off x="6804248" y="6093296"/>
            <a:ext cx="2182396" cy="506628"/>
          </a:xfrm>
          <a:prstGeom prst="rect">
            <a:avLst/>
          </a:prstGeom>
          <a:noFill/>
        </p:spPr>
      </p:pic>
      <p:sp>
        <p:nvSpPr>
          <p:cNvPr id="13" name="TextBox 12"/>
          <p:cNvSpPr txBox="1"/>
          <p:nvPr/>
        </p:nvSpPr>
        <p:spPr>
          <a:xfrm>
            <a:off x="2051720" y="6237312"/>
            <a:ext cx="1872208" cy="292388"/>
          </a:xfrm>
          <a:prstGeom prst="rect">
            <a:avLst/>
          </a:prstGeom>
          <a:noFill/>
        </p:spPr>
        <p:txBody>
          <a:bodyPr wrap="square" rtlCol="0">
            <a:spAutoFit/>
          </a:bodyPr>
          <a:lstStyle/>
          <a:p>
            <a:r>
              <a:rPr lang="ru-RU" sz="1300" dirty="0" smtClean="0">
                <a:latin typeface="+mj-lt"/>
              </a:rPr>
              <a:t>Организатор</a:t>
            </a:r>
            <a:endParaRPr lang="ru-RU" sz="1300" dirty="0">
              <a:latin typeface="+mj-lt"/>
            </a:endParaRPr>
          </a:p>
        </p:txBody>
      </p:sp>
      <p:sp>
        <p:nvSpPr>
          <p:cNvPr id="10" name="Прямоугольник 9"/>
          <p:cNvSpPr/>
          <p:nvPr/>
        </p:nvSpPr>
        <p:spPr>
          <a:xfrm>
            <a:off x="323528" y="548680"/>
            <a:ext cx="6624736" cy="2923877"/>
          </a:xfrm>
          <a:prstGeom prst="rect">
            <a:avLst/>
          </a:prstGeom>
        </p:spPr>
        <p:txBody>
          <a:bodyPr wrap="square">
            <a:spAutoFit/>
          </a:bodyPr>
          <a:lstStyle/>
          <a:p>
            <a:r>
              <a:rPr lang="ru-RU" sz="50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         Белоусов</a:t>
            </a:r>
          </a:p>
          <a:p>
            <a:r>
              <a:rPr lang="ru-RU" sz="47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Алексей Игоревич</a:t>
            </a:r>
          </a:p>
          <a:p>
            <a:endParaRPr lang="ru-RU" dirty="0" smtClean="0">
              <a:latin typeface="Cambria" pitchFamily="18" charset="0"/>
            </a:endParaRP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Координатор НОСТРОЙ по Санкт-Петербургу, генеральный директор </a:t>
            </a: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СРО НП «Объединение строителей»</a:t>
            </a:r>
          </a:p>
        </p:txBody>
      </p:sp>
      <p:pic>
        <p:nvPicPr>
          <p:cNvPr id="102406" name="Picture 6" descr="http://archiv-nostroy.ru/files/nostroy/176268782-Belousov.JPG"/>
          <p:cNvPicPr>
            <a:picLocks noChangeAspect="1" noChangeArrowheads="1"/>
          </p:cNvPicPr>
          <p:nvPr/>
        </p:nvPicPr>
        <p:blipFill>
          <a:blip r:embed="rId5" cstate="print"/>
          <a:srcRect/>
          <a:stretch>
            <a:fillRect/>
          </a:stretch>
        </p:blipFill>
        <p:spPr bwMode="auto">
          <a:xfrm>
            <a:off x="6804248" y="692695"/>
            <a:ext cx="1951060" cy="2565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142825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4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419587" y="1855188"/>
            <a:ext cx="4572000" cy="646331"/>
          </a:xfrm>
          <a:prstGeom prst="rect">
            <a:avLst/>
          </a:prstGeom>
        </p:spPr>
        <p:txBody>
          <a:bodyPr>
            <a:spAutoFit/>
          </a:bodyPr>
          <a:lstStyle/>
          <a:p>
            <a:r>
              <a:rPr lang="ru-RU" dirty="0" smtClean="0">
                <a:solidFill>
                  <a:srgbClr val="8A0000"/>
                </a:solidFill>
              </a:rPr>
              <a:t>Лицензия Центрального банка Российской Федерации  СИ № 3799</a:t>
            </a:r>
            <a:endParaRPr lang="ru-RU" dirty="0">
              <a:solidFill>
                <a:srgbClr val="8A0000"/>
              </a:solidFill>
            </a:endParaRPr>
          </a:p>
        </p:txBody>
      </p:sp>
      <p:sp>
        <p:nvSpPr>
          <p:cNvPr id="4" name="Прямоугольник 3"/>
          <p:cNvSpPr/>
          <p:nvPr/>
        </p:nvSpPr>
        <p:spPr>
          <a:xfrm>
            <a:off x="2555776" y="2937289"/>
            <a:ext cx="3472041" cy="369332"/>
          </a:xfrm>
          <a:prstGeom prst="rect">
            <a:avLst/>
          </a:prstGeom>
        </p:spPr>
        <p:txBody>
          <a:bodyPr wrap="none">
            <a:spAutoFit/>
          </a:bodyPr>
          <a:lstStyle/>
          <a:p>
            <a:pPr>
              <a:spcBef>
                <a:spcPct val="50000"/>
              </a:spcBef>
            </a:pPr>
            <a:r>
              <a:rPr lang="ru-RU" dirty="0" smtClean="0">
                <a:solidFill>
                  <a:srgbClr val="8A0000"/>
                </a:solidFill>
              </a:rPr>
              <a:t>Уставный капитал – 500 </a:t>
            </a:r>
            <a:r>
              <a:rPr lang="ru-RU" dirty="0">
                <a:solidFill>
                  <a:srgbClr val="8A0000"/>
                </a:solidFill>
              </a:rPr>
              <a:t>млн</a:t>
            </a:r>
            <a:r>
              <a:rPr lang="ru-RU" dirty="0" smtClean="0">
                <a:solidFill>
                  <a:srgbClr val="8A0000"/>
                </a:solidFill>
              </a:rPr>
              <a:t>. руб.</a:t>
            </a:r>
            <a:endParaRPr lang="ru-RU" dirty="0">
              <a:solidFill>
                <a:srgbClr val="8A0000"/>
              </a:solidFill>
            </a:endParaRPr>
          </a:p>
        </p:txBody>
      </p:sp>
      <p:sp>
        <p:nvSpPr>
          <p:cNvPr id="7" name="Прямоугольник 6"/>
          <p:cNvSpPr/>
          <p:nvPr/>
        </p:nvSpPr>
        <p:spPr>
          <a:xfrm>
            <a:off x="4077428" y="4378618"/>
            <a:ext cx="4339650" cy="369332"/>
          </a:xfrm>
          <a:prstGeom prst="rect">
            <a:avLst/>
          </a:prstGeom>
        </p:spPr>
        <p:txBody>
          <a:bodyPr wrap="none">
            <a:spAutoFit/>
          </a:bodyPr>
          <a:lstStyle/>
          <a:p>
            <a:pPr>
              <a:spcBef>
                <a:spcPct val="50000"/>
              </a:spcBef>
            </a:pPr>
            <a:r>
              <a:rPr lang="ru-RU" dirty="0" smtClean="0">
                <a:solidFill>
                  <a:srgbClr val="8A0000"/>
                </a:solidFill>
              </a:rPr>
              <a:t>Опыт работы на страховом рынке – 12 лет</a:t>
            </a:r>
            <a:endParaRPr lang="ru-RU" dirty="0">
              <a:solidFill>
                <a:srgbClr val="8A0000"/>
              </a:solidFill>
            </a:endParaRPr>
          </a:p>
        </p:txBody>
      </p:sp>
      <p:sp>
        <p:nvSpPr>
          <p:cNvPr id="8" name="Прямоугольник 7"/>
          <p:cNvSpPr/>
          <p:nvPr/>
        </p:nvSpPr>
        <p:spPr>
          <a:xfrm>
            <a:off x="4045960" y="4869160"/>
            <a:ext cx="4572000" cy="923330"/>
          </a:xfrm>
          <a:prstGeom prst="rect">
            <a:avLst/>
          </a:prstGeom>
        </p:spPr>
        <p:txBody>
          <a:bodyPr>
            <a:spAutoFit/>
          </a:bodyPr>
          <a:lstStyle/>
          <a:p>
            <a:pPr>
              <a:spcBef>
                <a:spcPct val="50000"/>
              </a:spcBef>
            </a:pPr>
            <a:r>
              <a:rPr lang="ru-RU" dirty="0" smtClean="0">
                <a:solidFill>
                  <a:srgbClr val="8A0000"/>
                </a:solidFill>
              </a:rPr>
              <a:t>Рейтинг, присвоенный агентством                «Эксперт РА» на уровне А                           «Высокий уровень надежности»</a:t>
            </a:r>
            <a:endParaRPr lang="ru-RU" dirty="0">
              <a:solidFill>
                <a:srgbClr val="8A0000"/>
              </a:solidFill>
            </a:endParaRPr>
          </a:p>
        </p:txBody>
      </p:sp>
      <p:pic>
        <p:nvPicPr>
          <p:cNvPr id="3077" name="Picture 5" descr="C:\Users\k.savitsky\Desktop\Снимоквв.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3" descr="K:\u.gubinskiy\1\Презентация БСД\ВСС.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7" y="2342213"/>
            <a:ext cx="2683274" cy="18971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K:\u.gubinskiy\1\Презентация БСД\image-1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1812560"/>
            <a:ext cx="1830213" cy="256580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u.gubinskiy\Desktop\Рейтинг А 201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8" y="4592588"/>
            <a:ext cx="3096344" cy="19560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RU" sz="2500" b="1" dirty="0" smtClean="0">
                <a:solidFill>
                  <a:srgbClr val="FFFFFF"/>
                </a:solidFill>
              </a:rPr>
              <a:t>2</a:t>
            </a:r>
            <a:endParaRPr lang="ru-RU" sz="2500" b="1" dirty="0">
              <a:solidFill>
                <a:srgbClr val="FFFFFF"/>
              </a:solidFill>
            </a:endParaRPr>
          </a:p>
        </p:txBody>
      </p:sp>
    </p:spTree>
    <p:extLst>
      <p:ext uri="{BB962C8B-B14F-4D97-AF65-F5344CB8AC3E}">
        <p14:creationId xmlns:p14="http://schemas.microsoft.com/office/powerpoint/2010/main" xmlns="" val="41842187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4000"/>
          </a:stretch>
        </a:blipFill>
        <a:effectLst/>
      </p:bgPr>
    </p:bg>
    <p:spTree>
      <p:nvGrpSpPr>
        <p:cNvPr id="1" name=""/>
        <p:cNvGrpSpPr/>
        <p:nvPr/>
      </p:nvGrpSpPr>
      <p:grpSpPr>
        <a:xfrm>
          <a:off x="0" y="0"/>
          <a:ext cx="0" cy="0"/>
          <a:chOff x="0" y="0"/>
          <a:chExt cx="0" cy="0"/>
        </a:xfrm>
      </p:grpSpPr>
      <p:pic>
        <p:nvPicPr>
          <p:cNvPr id="13" name="Picture 5" descr="C:\Users\k.savitsky\Desktop\Снимоквв.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611560" y="1844824"/>
            <a:ext cx="7632848" cy="3907608"/>
          </a:xfrm>
          <a:prstGeom prst="rect">
            <a:avLst/>
          </a:prstGeom>
        </p:spPr>
        <p:txBody>
          <a:bodyPr wrap="square">
            <a:spAutoFit/>
          </a:bodyPr>
          <a:lstStyle/>
          <a:p>
            <a:pPr algn="ctr">
              <a:spcBef>
                <a:spcPct val="0"/>
              </a:spcBef>
            </a:pPr>
            <a:r>
              <a:rPr lang="ru-RU" b="1" dirty="0">
                <a:solidFill>
                  <a:srgbClr val="8A0000"/>
                </a:solidFill>
              </a:rPr>
              <a:t>Возможности применения страховых продуктов на строительном объекте:</a:t>
            </a:r>
          </a:p>
          <a:p>
            <a:pPr eaLnBrk="0" hangingPunct="0"/>
            <a:endParaRPr lang="ru-RU" sz="1400" dirty="0">
              <a:solidFill>
                <a:srgbClr val="8A0000"/>
              </a:solidFill>
            </a:endParaRPr>
          </a:p>
          <a:p>
            <a:pPr eaLnBrk="0" hangingPunct="0"/>
            <a:endParaRPr lang="ru-RU" sz="1400" dirty="0" smtClean="0">
              <a:solidFill>
                <a:srgbClr val="8A0000"/>
              </a:solidFill>
            </a:endParaRPr>
          </a:p>
          <a:p>
            <a:pPr indent="444500">
              <a:lnSpc>
                <a:spcPct val="108000"/>
              </a:lnSpc>
              <a:spcBef>
                <a:spcPts val="100"/>
              </a:spcBef>
              <a:buSzPts val="800"/>
              <a:buFont typeface="Wingdings"/>
              <a:buChar char=""/>
              <a:tabLst>
                <a:tab pos="457200" algn="l"/>
              </a:tabLst>
            </a:pPr>
            <a:r>
              <a:rPr lang="ru-RU" dirty="0">
                <a:solidFill>
                  <a:srgbClr val="8A0000"/>
                </a:solidFill>
              </a:rPr>
              <a:t>Страхование гражданской ответственности за </a:t>
            </a:r>
            <a:r>
              <a:rPr lang="ru-RU" dirty="0" smtClean="0">
                <a:solidFill>
                  <a:srgbClr val="8A0000"/>
                </a:solidFill>
              </a:rPr>
              <a:t>причинение</a:t>
            </a:r>
          </a:p>
          <a:p>
            <a:pPr>
              <a:lnSpc>
                <a:spcPct val="108000"/>
              </a:lnSpc>
              <a:spcBef>
                <a:spcPts val="100"/>
              </a:spcBef>
              <a:buSzPts val="800"/>
              <a:tabLst>
                <a:tab pos="457200" algn="l"/>
              </a:tabLst>
            </a:pPr>
            <a:r>
              <a:rPr lang="ru-RU" dirty="0">
                <a:solidFill>
                  <a:srgbClr val="8A0000"/>
                </a:solidFill>
              </a:rPr>
              <a:t> </a:t>
            </a:r>
            <a:r>
              <a:rPr lang="ru-RU" dirty="0" smtClean="0">
                <a:solidFill>
                  <a:srgbClr val="8A0000"/>
                </a:solidFill>
              </a:rPr>
              <a:t>       вреда  </a:t>
            </a:r>
            <a:r>
              <a:rPr lang="ru-RU" dirty="0" smtClean="0">
                <a:solidFill>
                  <a:srgbClr val="8A0000"/>
                </a:solidFill>
              </a:rPr>
              <a:t>вследствие </a:t>
            </a:r>
            <a:r>
              <a:rPr lang="ru-RU" dirty="0">
                <a:solidFill>
                  <a:srgbClr val="8A0000"/>
                </a:solidFill>
              </a:rPr>
              <a:t>недостатков работ, которые </a:t>
            </a:r>
            <a:r>
              <a:rPr lang="ru-RU" dirty="0" smtClean="0">
                <a:solidFill>
                  <a:srgbClr val="8A0000"/>
                </a:solidFill>
              </a:rPr>
              <a:t>оказывают</a:t>
            </a:r>
          </a:p>
          <a:p>
            <a:pPr>
              <a:lnSpc>
                <a:spcPct val="108000"/>
              </a:lnSpc>
              <a:spcBef>
                <a:spcPts val="100"/>
              </a:spcBef>
              <a:buSzPts val="800"/>
              <a:tabLst>
                <a:tab pos="457200" algn="l"/>
              </a:tabLst>
            </a:pPr>
            <a:r>
              <a:rPr lang="ru-RU" dirty="0">
                <a:solidFill>
                  <a:srgbClr val="8A0000"/>
                </a:solidFill>
              </a:rPr>
              <a:t> </a:t>
            </a:r>
            <a:r>
              <a:rPr lang="ru-RU" dirty="0" smtClean="0">
                <a:solidFill>
                  <a:srgbClr val="8A0000"/>
                </a:solidFill>
              </a:rPr>
              <a:t>       влияние </a:t>
            </a:r>
            <a:r>
              <a:rPr lang="ru-RU" dirty="0">
                <a:solidFill>
                  <a:srgbClr val="8A0000"/>
                </a:solidFill>
              </a:rPr>
              <a:t>на безопасность объектов капитального строительства; </a:t>
            </a:r>
          </a:p>
          <a:p>
            <a:pPr indent="444500">
              <a:lnSpc>
                <a:spcPct val="108000"/>
              </a:lnSpc>
              <a:spcBef>
                <a:spcPts val="100"/>
              </a:spcBef>
              <a:buSzPts val="800"/>
              <a:buFont typeface="Wingdings"/>
              <a:buChar char=""/>
              <a:tabLst>
                <a:tab pos="457200" algn="l"/>
              </a:tabLst>
            </a:pPr>
            <a:r>
              <a:rPr lang="ru-RU" dirty="0">
                <a:solidFill>
                  <a:srgbClr val="8A0000"/>
                </a:solidFill>
              </a:rPr>
              <a:t>Страхование строительно-монтажных рисков;</a:t>
            </a:r>
          </a:p>
          <a:p>
            <a:pPr indent="444500">
              <a:lnSpc>
                <a:spcPct val="108000"/>
              </a:lnSpc>
              <a:spcBef>
                <a:spcPts val="100"/>
              </a:spcBef>
              <a:buSzPts val="800"/>
              <a:buFont typeface="Wingdings"/>
              <a:buChar char=""/>
              <a:tabLst>
                <a:tab pos="457200" algn="l"/>
              </a:tabLst>
            </a:pPr>
            <a:r>
              <a:rPr lang="ru-RU" dirty="0">
                <a:solidFill>
                  <a:srgbClr val="8A0000"/>
                </a:solidFill>
              </a:rPr>
              <a:t>Страхование грузоперевозок, связанных с возведением </a:t>
            </a:r>
            <a:endParaRPr lang="ru-RU" dirty="0" smtClean="0">
              <a:solidFill>
                <a:srgbClr val="8A0000"/>
              </a:solidFill>
            </a:endParaRPr>
          </a:p>
          <a:p>
            <a:pPr>
              <a:lnSpc>
                <a:spcPct val="108000"/>
              </a:lnSpc>
              <a:spcBef>
                <a:spcPts val="100"/>
              </a:spcBef>
              <a:buSzPts val="800"/>
              <a:tabLst>
                <a:tab pos="457200" algn="l"/>
              </a:tabLst>
            </a:pPr>
            <a:r>
              <a:rPr lang="ru-RU" dirty="0" smtClean="0">
                <a:solidFill>
                  <a:srgbClr val="8A0000"/>
                </a:solidFill>
              </a:rPr>
              <a:t>         строительного </a:t>
            </a:r>
            <a:r>
              <a:rPr lang="ru-RU" dirty="0">
                <a:solidFill>
                  <a:srgbClr val="8A0000"/>
                </a:solidFill>
              </a:rPr>
              <a:t>объекта</a:t>
            </a:r>
          </a:p>
          <a:p>
            <a:pPr indent="444500">
              <a:lnSpc>
                <a:spcPct val="108000"/>
              </a:lnSpc>
              <a:spcBef>
                <a:spcPts val="100"/>
              </a:spcBef>
              <a:buSzPts val="800"/>
              <a:buFont typeface="Wingdings"/>
              <a:buChar char=""/>
              <a:tabLst>
                <a:tab pos="457200" algn="l"/>
              </a:tabLst>
            </a:pPr>
            <a:r>
              <a:rPr lang="ru-RU" dirty="0">
                <a:solidFill>
                  <a:srgbClr val="8A0000"/>
                </a:solidFill>
              </a:rPr>
              <a:t>Страхование персонала</a:t>
            </a:r>
          </a:p>
          <a:p>
            <a:pPr eaLnBrk="0" hangingPunct="0"/>
            <a:endParaRPr lang="ru-RU" sz="1400" dirty="0" smtClean="0">
              <a:solidFill>
                <a:srgbClr val="8A0000"/>
              </a:solidFill>
            </a:endParaRPr>
          </a:p>
          <a:p>
            <a:pPr eaLnBrk="0" hangingPunct="0"/>
            <a:endParaRPr lang="ru-RU" sz="1400" dirty="0">
              <a:solidFill>
                <a:srgbClr val="8A0000"/>
              </a:solidFill>
            </a:endParaRPr>
          </a:p>
          <a:p>
            <a:pPr eaLnBrk="0" hangingPunct="0"/>
            <a:endParaRPr lang="ru-RU" sz="1400" dirty="0">
              <a:solidFill>
                <a:srgbClr val="8A0000"/>
              </a:solidFill>
            </a:endParaRPr>
          </a:p>
        </p:txBody>
      </p:sp>
      <p:sp>
        <p:nvSpPr>
          <p:cNvPr id="5"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RU" sz="2500" b="1" dirty="0">
                <a:solidFill>
                  <a:srgbClr val="FFFFFF"/>
                </a:solidFill>
              </a:rPr>
              <a:t>3</a:t>
            </a:r>
          </a:p>
        </p:txBody>
      </p:sp>
    </p:spTree>
    <p:extLst>
      <p:ext uri="{BB962C8B-B14F-4D97-AF65-F5344CB8AC3E}">
        <p14:creationId xmlns:p14="http://schemas.microsoft.com/office/powerpoint/2010/main" xmlns="" val="908173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4000"/>
          </a:stretch>
        </a:blipFill>
        <a:effectLst/>
      </p:bgPr>
    </p:bg>
    <p:spTree>
      <p:nvGrpSpPr>
        <p:cNvPr id="1" name=""/>
        <p:cNvGrpSpPr/>
        <p:nvPr/>
      </p:nvGrpSpPr>
      <p:grpSpPr>
        <a:xfrm>
          <a:off x="0" y="0"/>
          <a:ext cx="0" cy="0"/>
          <a:chOff x="0" y="0"/>
          <a:chExt cx="0" cy="0"/>
        </a:xfrm>
      </p:grpSpPr>
      <p:pic>
        <p:nvPicPr>
          <p:cNvPr id="2" name="Picture 5" descr="C:\Users\k.savitsky\Desktop\Снимоквв.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19034" y="1916832"/>
            <a:ext cx="7776866" cy="3988784"/>
          </a:xfrm>
          <a:prstGeom prst="rect">
            <a:avLst/>
          </a:prstGeom>
        </p:spPr>
        <p:txBody>
          <a:bodyPr wrap="square">
            <a:spAutoFit/>
          </a:bodyPr>
          <a:lstStyle/>
          <a:p>
            <a:pPr algn="ctr">
              <a:spcBef>
                <a:spcPct val="0"/>
              </a:spcBef>
            </a:pPr>
            <a:r>
              <a:rPr lang="ru-RU" b="1" dirty="0">
                <a:solidFill>
                  <a:srgbClr val="8A0000"/>
                </a:solidFill>
              </a:rPr>
              <a:t>Гражданская ответственность членов СРО</a:t>
            </a:r>
          </a:p>
          <a:p>
            <a:pPr eaLnBrk="0" hangingPunct="0"/>
            <a:endParaRPr lang="ru-RU" sz="1400" dirty="0">
              <a:solidFill>
                <a:srgbClr val="8A0000"/>
              </a:solidFill>
            </a:endParaRPr>
          </a:p>
          <a:p>
            <a:pPr eaLnBrk="0" hangingPunct="0"/>
            <a:r>
              <a:rPr lang="ru-RU" sz="1400" dirty="0" smtClean="0">
                <a:solidFill>
                  <a:srgbClr val="8A0000"/>
                </a:solidFill>
              </a:rPr>
              <a:t>Согласно </a:t>
            </a:r>
            <a:r>
              <a:rPr lang="ru-RU" sz="1400" dirty="0">
                <a:solidFill>
                  <a:srgbClr val="8A0000"/>
                </a:solidFill>
              </a:rPr>
              <a:t>закону, страхование гражданской ответственности для компании-претендента не является обязательным. Однако большинство зарегистрированных СРО ввело его в качестве непременного условия для </a:t>
            </a:r>
            <a:r>
              <a:rPr lang="ru-RU" sz="1400" dirty="0" smtClean="0">
                <a:solidFill>
                  <a:srgbClr val="8A0000"/>
                </a:solidFill>
              </a:rPr>
              <a:t>кандидатов.</a:t>
            </a:r>
          </a:p>
          <a:p>
            <a:pPr eaLnBrk="0" hangingPunct="0"/>
            <a:endParaRPr lang="ru-RU" sz="1400" dirty="0">
              <a:solidFill>
                <a:srgbClr val="8A0000"/>
              </a:solidFill>
            </a:endParaRPr>
          </a:p>
          <a:p>
            <a:pPr marL="342900" indent="-342900">
              <a:spcBef>
                <a:spcPct val="20000"/>
              </a:spcBef>
              <a:buFont typeface="Arial" pitchFamily="34" charset="0"/>
              <a:buChar char="•"/>
            </a:pPr>
            <a:r>
              <a:rPr lang="ru-RU" sz="1400" dirty="0">
                <a:solidFill>
                  <a:srgbClr val="8A0000"/>
                </a:solidFill>
              </a:rPr>
              <a:t>Разработанные в ООО «БСД» программы страхования соответствуют последним изменениям в Градостроительном кодексе, в частности положениям Федерального закона от 28.11.2011 № 337-ФЗ.</a:t>
            </a:r>
          </a:p>
          <a:p>
            <a:pPr marL="342900" indent="-342900">
              <a:spcBef>
                <a:spcPct val="20000"/>
              </a:spcBef>
              <a:buFont typeface="Arial" pitchFamily="34" charset="0"/>
              <a:buChar char="•"/>
            </a:pPr>
            <a:r>
              <a:rPr lang="ru-RU" sz="1400" dirty="0">
                <a:solidFill>
                  <a:srgbClr val="8A0000"/>
                </a:solidFill>
              </a:rPr>
              <a:t>Типовые документы страхования гражданской ответственности для членов конкретной СРО разрабатываются по условиям требований некоммерческого партнерства к страхованию.</a:t>
            </a:r>
          </a:p>
          <a:p>
            <a:pPr marL="342900" indent="-342900">
              <a:spcBef>
                <a:spcPct val="20000"/>
              </a:spcBef>
              <a:buFont typeface="Arial" pitchFamily="34" charset="0"/>
              <a:buChar char="•"/>
            </a:pPr>
            <a:r>
              <a:rPr lang="ru-RU" sz="1400" dirty="0">
                <a:solidFill>
                  <a:srgbClr val="8A0000"/>
                </a:solidFill>
              </a:rPr>
              <a:t>Сотрудники ООО «БСД» кропотливо и компетентно проверяют информацию о страхователях, рассчитывают тарифную ставку, исходя из многих параметров, относимых не только к строительной компании, но и к некоммерческому партнерству в целом.</a:t>
            </a:r>
          </a:p>
          <a:p>
            <a:pPr marL="342900" indent="-342900">
              <a:spcBef>
                <a:spcPct val="20000"/>
              </a:spcBef>
              <a:buFont typeface="Arial" pitchFamily="34" charset="0"/>
              <a:buChar char="•"/>
            </a:pPr>
            <a:r>
              <a:rPr lang="ru-RU" sz="1400" dirty="0">
                <a:solidFill>
                  <a:srgbClr val="8A0000"/>
                </a:solidFill>
              </a:rPr>
              <a:t>Договоры страхования ответственности членов СРО перестраховываются в надежных перестраховочных компаниях, поэтому возможность невыплаты при наступлении страхового события сводится к нулю.</a:t>
            </a:r>
          </a:p>
        </p:txBody>
      </p:sp>
      <p:sp>
        <p:nvSpPr>
          <p:cNvPr id="4" name="Заголовок 3"/>
          <p:cNvSpPr>
            <a:spLocks noGrp="1"/>
          </p:cNvSpPr>
          <p:nvPr>
            <p:ph type="title"/>
          </p:nvPr>
        </p:nvSpPr>
        <p:spPr/>
        <p:txBody>
          <a:bodyPr/>
          <a:lstStyle/>
          <a:p>
            <a:r>
              <a:rPr lang="ru-RU" dirty="0" smtClean="0"/>
              <a:t> </a:t>
            </a:r>
            <a:endParaRPr lang="ru-RU" dirty="0"/>
          </a:p>
        </p:txBody>
      </p:sp>
      <p:sp>
        <p:nvSpPr>
          <p:cNvPr id="6"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RU" sz="2500" b="1" dirty="0">
                <a:solidFill>
                  <a:srgbClr val="FFFFFF"/>
                </a:solidFill>
              </a:rPr>
              <a:t>4</a:t>
            </a:r>
          </a:p>
        </p:txBody>
      </p:sp>
    </p:spTree>
    <p:extLst>
      <p:ext uri="{BB962C8B-B14F-4D97-AF65-F5344CB8AC3E}">
        <p14:creationId xmlns:p14="http://schemas.microsoft.com/office/powerpoint/2010/main" xmlns="" val="24152773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4000"/>
          </a:stretch>
        </a:blipFill>
        <a:effectLst/>
      </p:bgPr>
    </p:bg>
    <p:spTree>
      <p:nvGrpSpPr>
        <p:cNvPr id="1" name=""/>
        <p:cNvGrpSpPr/>
        <p:nvPr/>
      </p:nvGrpSpPr>
      <p:grpSpPr>
        <a:xfrm>
          <a:off x="0" y="0"/>
          <a:ext cx="0" cy="0"/>
          <a:chOff x="0" y="0"/>
          <a:chExt cx="0" cy="0"/>
        </a:xfrm>
      </p:grpSpPr>
      <p:pic>
        <p:nvPicPr>
          <p:cNvPr id="2" name="Picture 5" descr="C:\Users\k.savitsky\Desktop\Снимоквв.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6"/>
          <p:cNvSpPr>
            <a:spLocks noChangeArrowheads="1"/>
          </p:cNvSpPr>
          <p:nvPr/>
        </p:nvSpPr>
        <p:spPr bwMode="auto">
          <a:xfrm>
            <a:off x="3667125" y="4043834"/>
            <a:ext cx="1922462" cy="1006475"/>
          </a:xfrm>
          <a:prstGeom prst="flowChartAlternateProcess">
            <a:avLst/>
          </a:prstGeom>
          <a:solidFill>
            <a:srgbClr val="8A0000"/>
          </a:solidFill>
          <a:ln w="9525">
            <a:solidFill>
              <a:srgbClr val="00853E"/>
            </a:solidFill>
            <a:miter lim="800000"/>
            <a:headEnd/>
            <a:tailEnd/>
          </a:ln>
          <a:effectLst/>
        </p:spPr>
        <p:txBody>
          <a:bodyPr wrap="none" anchor="ctr" anchorCtr="1"/>
          <a:lstStyle/>
          <a:p>
            <a:pPr algn="ctr"/>
            <a:r>
              <a:rPr lang="ru-RU" b="1">
                <a:solidFill>
                  <a:srgbClr val="FFFFFF"/>
                </a:solidFill>
              </a:rPr>
              <a:t>ОБЪЕКТЫ</a:t>
            </a:r>
          </a:p>
        </p:txBody>
      </p:sp>
      <p:sp>
        <p:nvSpPr>
          <p:cNvPr id="5" name="Text Box 7"/>
          <p:cNvSpPr txBox="1">
            <a:spLocks noChangeArrowheads="1"/>
          </p:cNvSpPr>
          <p:nvPr/>
        </p:nvSpPr>
        <p:spPr bwMode="auto">
          <a:xfrm>
            <a:off x="241300" y="2089622"/>
            <a:ext cx="2387600" cy="1323439"/>
          </a:xfrm>
          <a:prstGeom prst="rect">
            <a:avLst/>
          </a:prstGeom>
          <a:noFill/>
          <a:ln w="9525">
            <a:solidFill>
              <a:srgbClr val="8A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000" b="1" i="1" dirty="0">
                <a:solidFill>
                  <a:srgbClr val="8A0000"/>
                </a:solidFill>
              </a:rPr>
              <a:t>Строительные объекты: </a:t>
            </a:r>
          </a:p>
          <a:p>
            <a:pPr algn="ctr"/>
            <a:r>
              <a:rPr lang="ru-RU" sz="1000" dirty="0">
                <a:solidFill>
                  <a:srgbClr val="8A0000"/>
                </a:solidFill>
              </a:rPr>
              <a:t>здания, промышленные сооружения, жилые дома, больницы, школы, театры, автодорожные и железнодорожные сооружения, аэропорты, мосты, дамбы, плотины, туннели, ирригационные и дренажные сооружения, каналы, порты и т.п.</a:t>
            </a:r>
          </a:p>
        </p:txBody>
      </p:sp>
      <p:sp>
        <p:nvSpPr>
          <p:cNvPr id="6" name="Text Box 8"/>
          <p:cNvSpPr txBox="1">
            <a:spLocks noChangeArrowheads="1"/>
          </p:cNvSpPr>
          <p:nvPr/>
        </p:nvSpPr>
        <p:spPr bwMode="auto">
          <a:xfrm>
            <a:off x="3063875" y="2075334"/>
            <a:ext cx="3214687" cy="1323439"/>
          </a:xfrm>
          <a:prstGeom prst="rect">
            <a:avLst/>
          </a:prstGeom>
          <a:noFill/>
          <a:ln w="9525">
            <a:solidFill>
              <a:srgbClr val="8A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000" b="1" i="1" dirty="0">
                <a:solidFill>
                  <a:srgbClr val="8A0000"/>
                </a:solidFill>
              </a:rPr>
              <a:t>Монтажные объекты:</a:t>
            </a:r>
            <a:r>
              <a:rPr lang="ru-RU" sz="1000" dirty="0">
                <a:solidFill>
                  <a:srgbClr val="8A0000"/>
                </a:solidFill>
              </a:rPr>
              <a:t> </a:t>
            </a:r>
          </a:p>
          <a:p>
            <a:pPr algn="ctr"/>
            <a:r>
              <a:rPr lang="ru-RU" sz="1000" dirty="0">
                <a:solidFill>
                  <a:srgbClr val="8A0000"/>
                </a:solidFill>
              </a:rPr>
              <a:t>технологическое оборудование и установки, турбины, генераторы, паровые котлы, компрессоры двигателей внутреннего сгорания, трансформаторы, электродвигатели, выпрямители,   коммутационные  устройства,   стальные  конструкции, силовые установки, станки, воздушные линии, трубопроводы и другие объекты. </a:t>
            </a:r>
          </a:p>
        </p:txBody>
      </p:sp>
      <p:sp>
        <p:nvSpPr>
          <p:cNvPr id="7" name="Text Box 9"/>
          <p:cNvSpPr txBox="1">
            <a:spLocks noChangeArrowheads="1"/>
          </p:cNvSpPr>
          <p:nvPr/>
        </p:nvSpPr>
        <p:spPr bwMode="auto">
          <a:xfrm>
            <a:off x="6762750" y="4112097"/>
            <a:ext cx="2098675" cy="707886"/>
          </a:xfrm>
          <a:prstGeom prst="rect">
            <a:avLst/>
          </a:prstGeom>
          <a:noFill/>
          <a:ln w="9525">
            <a:solidFill>
              <a:srgbClr val="8A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000" b="1" i="1" dirty="0">
                <a:solidFill>
                  <a:srgbClr val="8A0000"/>
                </a:solidFill>
              </a:rPr>
              <a:t>Оборудование строительно-монтажной площадки:</a:t>
            </a:r>
            <a:r>
              <a:rPr lang="ru-RU" sz="1000" i="1" dirty="0">
                <a:solidFill>
                  <a:srgbClr val="8A0000"/>
                </a:solidFill>
              </a:rPr>
              <a:t> </a:t>
            </a:r>
          </a:p>
          <a:p>
            <a:pPr algn="ctr"/>
            <a:r>
              <a:rPr lang="ru-RU" sz="1000" dirty="0">
                <a:solidFill>
                  <a:srgbClr val="8A0000"/>
                </a:solidFill>
              </a:rPr>
              <a:t>временные сооружения, инженерные сети, склады и пр.</a:t>
            </a:r>
          </a:p>
        </p:txBody>
      </p:sp>
      <p:sp>
        <p:nvSpPr>
          <p:cNvPr id="8" name="Text Box 11"/>
          <p:cNvSpPr txBox="1">
            <a:spLocks noChangeArrowheads="1"/>
          </p:cNvSpPr>
          <p:nvPr/>
        </p:nvSpPr>
        <p:spPr bwMode="auto">
          <a:xfrm>
            <a:off x="214312" y="3837459"/>
            <a:ext cx="2416175" cy="861774"/>
          </a:xfrm>
          <a:prstGeom prst="rect">
            <a:avLst/>
          </a:prstGeom>
          <a:noFill/>
          <a:ln w="9525">
            <a:solidFill>
              <a:srgbClr val="8A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000" b="1" i="1" dirty="0">
                <a:solidFill>
                  <a:srgbClr val="8A0000"/>
                </a:solidFill>
              </a:rPr>
              <a:t>Строительные машины и механизмы:</a:t>
            </a:r>
            <a:r>
              <a:rPr lang="ru-RU" sz="1000" i="1" dirty="0">
                <a:solidFill>
                  <a:srgbClr val="8A0000"/>
                </a:solidFill>
              </a:rPr>
              <a:t> </a:t>
            </a:r>
          </a:p>
          <a:p>
            <a:pPr algn="ctr"/>
            <a:r>
              <a:rPr lang="ru-RU" sz="1000" dirty="0">
                <a:solidFill>
                  <a:srgbClr val="8A0000"/>
                </a:solidFill>
              </a:rPr>
              <a:t>инженерная техника, машины и механизмы, а также транспортные средства, используемые в строительстве или при производстве монтажа.</a:t>
            </a:r>
          </a:p>
        </p:txBody>
      </p:sp>
      <p:sp>
        <p:nvSpPr>
          <p:cNvPr id="9" name="Text Box 14"/>
          <p:cNvSpPr txBox="1">
            <a:spLocks noChangeArrowheads="1"/>
          </p:cNvSpPr>
          <p:nvPr/>
        </p:nvSpPr>
        <p:spPr bwMode="auto">
          <a:xfrm>
            <a:off x="238125" y="5461472"/>
            <a:ext cx="2390775" cy="1169551"/>
          </a:xfrm>
          <a:prstGeom prst="rect">
            <a:avLst/>
          </a:prstGeom>
          <a:noFill/>
          <a:ln w="9525">
            <a:solidFill>
              <a:srgbClr val="8A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000" b="1" i="1" dirty="0">
                <a:solidFill>
                  <a:srgbClr val="8A0000"/>
                </a:solidFill>
              </a:rPr>
              <a:t>Расходы по расчистке территории после страхового случая:</a:t>
            </a:r>
          </a:p>
          <a:p>
            <a:pPr algn="ctr"/>
            <a:r>
              <a:rPr lang="ru-RU" sz="1000" dirty="0">
                <a:solidFill>
                  <a:srgbClr val="8A0000"/>
                </a:solidFill>
              </a:rPr>
              <a:t>расходы, которые возникают в связи с удалением обломков со строительной площадки при ликвидации последствий страхового случая (пожара, взрыва, </a:t>
            </a:r>
          </a:p>
          <a:p>
            <a:pPr algn="ctr"/>
            <a:r>
              <a:rPr lang="ru-RU" sz="1000" dirty="0">
                <a:solidFill>
                  <a:srgbClr val="8A0000"/>
                </a:solidFill>
              </a:rPr>
              <a:t>урагана и т.п.).</a:t>
            </a:r>
          </a:p>
        </p:txBody>
      </p:sp>
      <p:sp>
        <p:nvSpPr>
          <p:cNvPr id="10" name="Text Box 16"/>
          <p:cNvSpPr txBox="1">
            <a:spLocks noChangeArrowheads="1"/>
          </p:cNvSpPr>
          <p:nvPr/>
        </p:nvSpPr>
        <p:spPr bwMode="auto">
          <a:xfrm>
            <a:off x="6835167" y="5325418"/>
            <a:ext cx="1769690" cy="1477328"/>
          </a:xfrm>
          <a:prstGeom prst="rect">
            <a:avLst/>
          </a:prstGeom>
          <a:noFill/>
          <a:ln w="9525">
            <a:solidFill>
              <a:srgbClr val="8A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RU" sz="1000" b="1" i="1" dirty="0">
                <a:solidFill>
                  <a:srgbClr val="8A0000"/>
                </a:solidFill>
              </a:rPr>
              <a:t>Объекты находящиеся на строительной площадке или в непосредственной близости от нее принадлежащие заказчику или Страхователю:</a:t>
            </a:r>
          </a:p>
          <a:p>
            <a:pPr algn="ctr"/>
            <a:r>
              <a:rPr lang="ru-RU" sz="1000" dirty="0">
                <a:solidFill>
                  <a:srgbClr val="8A0000"/>
                </a:solidFill>
              </a:rPr>
              <a:t>существующие здания  и сооружения, инженерные коммуникации и пр.</a:t>
            </a:r>
          </a:p>
        </p:txBody>
      </p:sp>
      <p:sp>
        <p:nvSpPr>
          <p:cNvPr id="11" name="Text Box 17"/>
          <p:cNvSpPr txBox="1">
            <a:spLocks noChangeArrowheads="1"/>
          </p:cNvSpPr>
          <p:nvPr/>
        </p:nvSpPr>
        <p:spPr bwMode="auto">
          <a:xfrm>
            <a:off x="3038475" y="5513859"/>
            <a:ext cx="3295650" cy="1169551"/>
          </a:xfrm>
          <a:prstGeom prst="rect">
            <a:avLst/>
          </a:prstGeom>
          <a:noFill/>
          <a:ln w="9525">
            <a:solidFill>
              <a:srgbClr val="8A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000" b="1" i="1" dirty="0">
                <a:solidFill>
                  <a:srgbClr val="8A0000"/>
                </a:solidFill>
              </a:rPr>
              <a:t>Ответственность перед третьими лицами:</a:t>
            </a:r>
          </a:p>
          <a:p>
            <a:pPr algn="ctr"/>
            <a:r>
              <a:rPr lang="ru-RU" sz="1000" dirty="0">
                <a:solidFill>
                  <a:srgbClr val="8A0000"/>
                </a:solidFill>
              </a:rPr>
              <a:t>претензии третьих лиц, возникшие в результате материального ущерба или телесного повреждения в связи с производством строительно-монтажных работ, за которые по действующему законодательству   производитель работ (подрядчик, субподрядчик) может нести ответственность.</a:t>
            </a:r>
          </a:p>
        </p:txBody>
      </p:sp>
      <p:sp>
        <p:nvSpPr>
          <p:cNvPr id="12" name="Text Box 18"/>
          <p:cNvSpPr txBox="1">
            <a:spLocks noChangeArrowheads="1"/>
          </p:cNvSpPr>
          <p:nvPr/>
        </p:nvSpPr>
        <p:spPr bwMode="auto">
          <a:xfrm>
            <a:off x="6724650" y="2078509"/>
            <a:ext cx="2138362" cy="1323439"/>
          </a:xfrm>
          <a:prstGeom prst="rect">
            <a:avLst/>
          </a:prstGeom>
          <a:noFill/>
          <a:ln w="9525">
            <a:solidFill>
              <a:srgbClr val="8A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000" b="1" i="1" dirty="0" err="1">
                <a:solidFill>
                  <a:srgbClr val="8A0000"/>
                </a:solidFill>
              </a:rPr>
              <a:t>Послепусковые</a:t>
            </a:r>
            <a:r>
              <a:rPr lang="ru-RU" sz="1000" b="1" i="1" dirty="0">
                <a:solidFill>
                  <a:srgbClr val="8A0000"/>
                </a:solidFill>
              </a:rPr>
              <a:t> гарантийные обязательства:</a:t>
            </a:r>
          </a:p>
          <a:p>
            <a:pPr algn="ctr"/>
            <a:r>
              <a:rPr lang="ru-RU" sz="1000" dirty="0">
                <a:solidFill>
                  <a:srgbClr val="8A0000"/>
                </a:solidFill>
              </a:rPr>
              <a:t> расходы, возникающие в период </a:t>
            </a:r>
            <a:r>
              <a:rPr lang="ru-RU" sz="1000" dirty="0" err="1">
                <a:solidFill>
                  <a:srgbClr val="8A0000"/>
                </a:solidFill>
              </a:rPr>
              <a:t>послепускового</a:t>
            </a:r>
            <a:r>
              <a:rPr lang="ru-RU" sz="1000" dirty="0">
                <a:solidFill>
                  <a:srgbClr val="8A0000"/>
                </a:solidFill>
              </a:rPr>
              <a:t> гарантийного обслуживания вследствие недостатков при производстве строительно-монтажных работ и гарантийного обслуживания.</a:t>
            </a:r>
          </a:p>
        </p:txBody>
      </p:sp>
      <p:sp>
        <p:nvSpPr>
          <p:cNvPr id="13" name="Line 21"/>
          <p:cNvSpPr>
            <a:spLocks noChangeShapeType="1"/>
          </p:cNvSpPr>
          <p:nvPr/>
        </p:nvSpPr>
        <p:spPr bwMode="auto">
          <a:xfrm flipH="1">
            <a:off x="2540000" y="4512147"/>
            <a:ext cx="1112837" cy="0"/>
          </a:xfrm>
          <a:prstGeom prst="line">
            <a:avLst/>
          </a:prstGeom>
          <a:noFill/>
          <a:ln w="25400">
            <a:solidFill>
              <a:srgbClr val="8A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solidFill>
                <a:srgbClr val="000000"/>
              </a:solidFill>
            </a:endParaRPr>
          </a:p>
        </p:txBody>
      </p:sp>
      <p:sp>
        <p:nvSpPr>
          <p:cNvPr id="14" name="Line 22"/>
          <p:cNvSpPr>
            <a:spLocks noChangeShapeType="1"/>
          </p:cNvSpPr>
          <p:nvPr/>
        </p:nvSpPr>
        <p:spPr bwMode="auto">
          <a:xfrm flipH="1" flipV="1">
            <a:off x="2406650" y="3435822"/>
            <a:ext cx="1273175" cy="663575"/>
          </a:xfrm>
          <a:prstGeom prst="line">
            <a:avLst/>
          </a:prstGeom>
          <a:noFill/>
          <a:ln w="25400">
            <a:solidFill>
              <a:srgbClr val="8A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solidFill>
                <a:srgbClr val="000000"/>
              </a:solidFill>
            </a:endParaRPr>
          </a:p>
        </p:txBody>
      </p:sp>
      <p:sp>
        <p:nvSpPr>
          <p:cNvPr id="15" name="Line 23"/>
          <p:cNvSpPr>
            <a:spLocks noChangeShapeType="1"/>
          </p:cNvSpPr>
          <p:nvPr/>
        </p:nvSpPr>
        <p:spPr bwMode="auto">
          <a:xfrm flipV="1">
            <a:off x="4665662" y="3413061"/>
            <a:ext cx="5556" cy="614898"/>
          </a:xfrm>
          <a:prstGeom prst="line">
            <a:avLst/>
          </a:prstGeom>
          <a:noFill/>
          <a:ln w="25400">
            <a:solidFill>
              <a:srgbClr val="8A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solidFill>
                <a:srgbClr val="000000"/>
              </a:solidFill>
            </a:endParaRPr>
          </a:p>
        </p:txBody>
      </p:sp>
      <p:sp>
        <p:nvSpPr>
          <p:cNvPr id="16" name="Line 24"/>
          <p:cNvSpPr>
            <a:spLocks noChangeShapeType="1"/>
          </p:cNvSpPr>
          <p:nvPr/>
        </p:nvSpPr>
        <p:spPr bwMode="auto">
          <a:xfrm flipV="1">
            <a:off x="5553075" y="3399309"/>
            <a:ext cx="1327150" cy="673100"/>
          </a:xfrm>
          <a:prstGeom prst="line">
            <a:avLst/>
          </a:prstGeom>
          <a:noFill/>
          <a:ln w="25400">
            <a:solidFill>
              <a:srgbClr val="8A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solidFill>
                <a:srgbClr val="000000"/>
              </a:solidFill>
            </a:endParaRPr>
          </a:p>
        </p:txBody>
      </p:sp>
      <p:sp>
        <p:nvSpPr>
          <p:cNvPr id="17" name="Line 27"/>
          <p:cNvSpPr>
            <a:spLocks noChangeShapeType="1"/>
          </p:cNvSpPr>
          <p:nvPr/>
        </p:nvSpPr>
        <p:spPr bwMode="auto">
          <a:xfrm>
            <a:off x="5588000" y="4493097"/>
            <a:ext cx="1246187" cy="0"/>
          </a:xfrm>
          <a:prstGeom prst="line">
            <a:avLst/>
          </a:prstGeom>
          <a:noFill/>
          <a:ln w="25400">
            <a:solidFill>
              <a:srgbClr val="8A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solidFill>
                <a:srgbClr val="000000"/>
              </a:solidFill>
            </a:endParaRPr>
          </a:p>
        </p:txBody>
      </p:sp>
      <p:sp>
        <p:nvSpPr>
          <p:cNvPr id="18" name="Line 28"/>
          <p:cNvSpPr>
            <a:spLocks noChangeShapeType="1"/>
          </p:cNvSpPr>
          <p:nvPr/>
        </p:nvSpPr>
        <p:spPr bwMode="auto">
          <a:xfrm flipH="1">
            <a:off x="2387600" y="4996334"/>
            <a:ext cx="1300162" cy="563563"/>
          </a:xfrm>
          <a:prstGeom prst="line">
            <a:avLst/>
          </a:prstGeom>
          <a:noFill/>
          <a:ln w="25400">
            <a:solidFill>
              <a:srgbClr val="8A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solidFill>
                <a:srgbClr val="000000"/>
              </a:solidFill>
            </a:endParaRPr>
          </a:p>
        </p:txBody>
      </p:sp>
      <p:sp>
        <p:nvSpPr>
          <p:cNvPr id="19" name="Line 29"/>
          <p:cNvSpPr>
            <a:spLocks noChangeShapeType="1"/>
          </p:cNvSpPr>
          <p:nvPr/>
        </p:nvSpPr>
        <p:spPr bwMode="auto">
          <a:xfrm>
            <a:off x="4665662" y="5067772"/>
            <a:ext cx="0" cy="474662"/>
          </a:xfrm>
          <a:prstGeom prst="line">
            <a:avLst/>
          </a:prstGeom>
          <a:noFill/>
          <a:ln w="25400">
            <a:solidFill>
              <a:srgbClr val="8A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solidFill>
                <a:srgbClr val="000000"/>
              </a:solidFill>
            </a:endParaRPr>
          </a:p>
        </p:txBody>
      </p:sp>
      <p:sp>
        <p:nvSpPr>
          <p:cNvPr id="20" name="Line 31"/>
          <p:cNvSpPr>
            <a:spLocks noChangeShapeType="1"/>
          </p:cNvSpPr>
          <p:nvPr/>
        </p:nvSpPr>
        <p:spPr bwMode="auto">
          <a:xfrm>
            <a:off x="5588000" y="4977284"/>
            <a:ext cx="1390650" cy="511175"/>
          </a:xfrm>
          <a:prstGeom prst="line">
            <a:avLst/>
          </a:prstGeom>
          <a:noFill/>
          <a:ln w="25400">
            <a:solidFill>
              <a:srgbClr val="8A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solidFill>
                <a:srgbClr val="000000"/>
              </a:solidFill>
            </a:endParaRPr>
          </a:p>
        </p:txBody>
      </p:sp>
      <p:sp>
        <p:nvSpPr>
          <p:cNvPr id="21" name="Rectangle 2"/>
          <p:cNvSpPr txBox="1">
            <a:spLocks noChangeArrowheads="1"/>
          </p:cNvSpPr>
          <p:nvPr/>
        </p:nvSpPr>
        <p:spPr>
          <a:xfrm>
            <a:off x="203807" y="1484784"/>
            <a:ext cx="8634412" cy="7064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rgbClr val="8A0000"/>
                </a:solidFill>
              </a:rPr>
              <a:t>Страхование строительно-монтажных рисков</a:t>
            </a:r>
            <a:endParaRPr lang="ru-RU" sz="1800" b="1" dirty="0">
              <a:solidFill>
                <a:srgbClr val="8A0000"/>
              </a:solidFill>
            </a:endParaRPr>
          </a:p>
        </p:txBody>
      </p:sp>
      <p:sp>
        <p:nvSpPr>
          <p:cNvPr id="22"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RU" sz="2500" b="1" dirty="0">
                <a:solidFill>
                  <a:srgbClr val="FFFFFF"/>
                </a:solidFill>
              </a:rPr>
              <a:t>5</a:t>
            </a:r>
          </a:p>
        </p:txBody>
      </p:sp>
    </p:spTree>
    <p:extLst>
      <p:ext uri="{BB962C8B-B14F-4D97-AF65-F5344CB8AC3E}">
        <p14:creationId xmlns:p14="http://schemas.microsoft.com/office/powerpoint/2010/main" xmlns="" val="39577651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4000"/>
          </a:stretch>
        </a:blipFill>
        <a:effectLst/>
      </p:bgPr>
    </p:bg>
    <p:spTree>
      <p:nvGrpSpPr>
        <p:cNvPr id="1" name=""/>
        <p:cNvGrpSpPr/>
        <p:nvPr/>
      </p:nvGrpSpPr>
      <p:grpSpPr>
        <a:xfrm>
          <a:off x="0" y="0"/>
          <a:ext cx="0" cy="0"/>
          <a:chOff x="0" y="0"/>
          <a:chExt cx="0" cy="0"/>
        </a:xfrm>
      </p:grpSpPr>
      <p:pic>
        <p:nvPicPr>
          <p:cNvPr id="2" name="Picture 5" descr="C:\Users\k.savitsky\Desktop\Снимоквв.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19034" y="1916833"/>
            <a:ext cx="7897382" cy="4600234"/>
          </a:xfrm>
          <a:prstGeom prst="rect">
            <a:avLst/>
          </a:prstGeom>
        </p:spPr>
        <p:txBody>
          <a:bodyPr wrap="square">
            <a:spAutoFit/>
          </a:bodyPr>
          <a:lstStyle/>
          <a:p>
            <a:pPr algn="ctr">
              <a:lnSpc>
                <a:spcPct val="108000"/>
              </a:lnSpc>
              <a:spcBef>
                <a:spcPct val="0"/>
              </a:spcBef>
              <a:buSzPts val="800"/>
              <a:tabLst>
                <a:tab pos="457200" algn="l"/>
              </a:tabLst>
            </a:pPr>
            <a:r>
              <a:rPr lang="ru-RU" b="1" dirty="0">
                <a:solidFill>
                  <a:srgbClr val="8A0000"/>
                </a:solidFill>
              </a:rPr>
              <a:t>Страхование грузоперевозок, связанных с возведением </a:t>
            </a:r>
          </a:p>
          <a:p>
            <a:pPr algn="ctr">
              <a:lnSpc>
                <a:spcPct val="108000"/>
              </a:lnSpc>
              <a:spcBef>
                <a:spcPct val="0"/>
              </a:spcBef>
              <a:buSzPts val="800"/>
              <a:tabLst>
                <a:tab pos="457200" algn="l"/>
              </a:tabLst>
            </a:pPr>
            <a:r>
              <a:rPr lang="ru-RU" b="1" dirty="0">
                <a:solidFill>
                  <a:srgbClr val="8A0000"/>
                </a:solidFill>
              </a:rPr>
              <a:t>         строительного </a:t>
            </a:r>
            <a:r>
              <a:rPr lang="ru-RU" b="1" dirty="0" smtClean="0">
                <a:solidFill>
                  <a:srgbClr val="8A0000"/>
                </a:solidFill>
              </a:rPr>
              <a:t>объекта</a:t>
            </a:r>
          </a:p>
          <a:p>
            <a:pPr indent="444500">
              <a:lnSpc>
                <a:spcPct val="108000"/>
              </a:lnSpc>
              <a:spcBef>
                <a:spcPts val="2300"/>
              </a:spcBef>
              <a:buSzPts val="800"/>
              <a:buFont typeface="Wingdings"/>
              <a:buChar char=""/>
              <a:tabLst>
                <a:tab pos="457200" algn="l"/>
              </a:tabLst>
            </a:pPr>
            <a:r>
              <a:rPr lang="ru-RU" sz="1600" dirty="0">
                <a:solidFill>
                  <a:srgbClr val="8A0000"/>
                </a:solidFill>
              </a:rPr>
              <a:t>В зависимости от Ваших потребностей мы застрахуем и разовые перевозки, оформив при этом соответствующий полис, и примем на страхование значительное число грузоперевозок, на основании генерального полиса. Мы можем составить для Вас индивидуальную программу соединяющую страхование «разовых» перевозок и страхование по «генеральному полису», а также объединяющую несколько видов страховых объектов – грузы, контейнеры, период погрузо-разгрузочных работ или временного хранения на складе.</a:t>
            </a:r>
          </a:p>
          <a:p>
            <a:pPr indent="444500">
              <a:lnSpc>
                <a:spcPct val="108000"/>
              </a:lnSpc>
              <a:spcBef>
                <a:spcPts val="2300"/>
              </a:spcBef>
              <a:buSzPts val="800"/>
              <a:buFont typeface="Wingdings"/>
              <a:buChar char=""/>
              <a:tabLst>
                <a:tab pos="457200" algn="l"/>
              </a:tabLst>
            </a:pPr>
            <a:r>
              <a:rPr lang="ru-RU" sz="1600" dirty="0">
                <a:solidFill>
                  <a:srgbClr val="8A0000"/>
                </a:solidFill>
              </a:rPr>
              <a:t>Комплексное страхование по нескольким страховым продуктам, обеспечит финансовую устойчивость Вашего бизнеса в случае неблагоприятных ситуаций и комфортное продолжение рабочей деятельности</a:t>
            </a:r>
            <a:r>
              <a:rPr lang="ru-RU" sz="1600" dirty="0" smtClean="0">
                <a:solidFill>
                  <a:srgbClr val="8A0000"/>
                </a:solidFill>
              </a:rPr>
              <a:t>.</a:t>
            </a:r>
          </a:p>
          <a:p>
            <a:pPr>
              <a:lnSpc>
                <a:spcPct val="108000"/>
              </a:lnSpc>
              <a:spcBef>
                <a:spcPts val="2300"/>
              </a:spcBef>
              <a:buSzPts val="800"/>
              <a:tabLst>
                <a:tab pos="457200" algn="l"/>
              </a:tabLst>
            </a:pPr>
            <a:r>
              <a:rPr lang="ru-RU" sz="1100" dirty="0">
                <a:solidFill>
                  <a:srgbClr val="8A0000"/>
                </a:solidFill>
              </a:rPr>
              <a:t>Важно отметить, что мы тесно сотрудничаем с несколькими сюрвейерскими организациями, и оперативно можем организовать выезд эксперта буквально в любую точку мира для осмотра повреждения или недостачи груза</a:t>
            </a:r>
            <a:r>
              <a:rPr lang="ru-RU" sz="1100" dirty="0" smtClean="0">
                <a:solidFill>
                  <a:srgbClr val="8A0000"/>
                </a:solidFill>
              </a:rPr>
              <a:t>.</a:t>
            </a:r>
            <a:endParaRPr lang="ru-RU" b="1" dirty="0">
              <a:solidFill>
                <a:srgbClr val="8A0000"/>
              </a:solidFill>
            </a:endParaRPr>
          </a:p>
        </p:txBody>
      </p:sp>
      <p:sp>
        <p:nvSpPr>
          <p:cNvPr id="4" name="Заголовок 3"/>
          <p:cNvSpPr>
            <a:spLocks noGrp="1"/>
          </p:cNvSpPr>
          <p:nvPr>
            <p:ph type="title"/>
          </p:nvPr>
        </p:nvSpPr>
        <p:spPr/>
        <p:txBody>
          <a:bodyPr/>
          <a:lstStyle/>
          <a:p>
            <a:r>
              <a:rPr lang="ru-RU" dirty="0" smtClean="0"/>
              <a:t> </a:t>
            </a:r>
            <a:endParaRPr lang="ru-RU" dirty="0"/>
          </a:p>
        </p:txBody>
      </p:sp>
      <p:sp>
        <p:nvSpPr>
          <p:cNvPr id="6"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RU" sz="2500" b="1" dirty="0">
                <a:solidFill>
                  <a:srgbClr val="FFFFFF"/>
                </a:solidFill>
              </a:rPr>
              <a:t>6</a:t>
            </a:r>
          </a:p>
        </p:txBody>
      </p:sp>
    </p:spTree>
    <p:extLst>
      <p:ext uri="{BB962C8B-B14F-4D97-AF65-F5344CB8AC3E}">
        <p14:creationId xmlns:p14="http://schemas.microsoft.com/office/powerpoint/2010/main" xmlns="" val="17850417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4000"/>
          </a:stretch>
        </a:blipFill>
        <a:effectLst/>
      </p:bgPr>
    </p:bg>
    <p:spTree>
      <p:nvGrpSpPr>
        <p:cNvPr id="1" name=""/>
        <p:cNvGrpSpPr/>
        <p:nvPr/>
      </p:nvGrpSpPr>
      <p:grpSpPr>
        <a:xfrm>
          <a:off x="0" y="0"/>
          <a:ext cx="0" cy="0"/>
          <a:chOff x="0" y="0"/>
          <a:chExt cx="0" cy="0"/>
        </a:xfrm>
      </p:grpSpPr>
      <p:pic>
        <p:nvPicPr>
          <p:cNvPr id="2" name="Picture 5" descr="C:\Users\k.savitsky\Desktop\Снимоквв.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19034" y="1916832"/>
            <a:ext cx="7825374" cy="4198329"/>
          </a:xfrm>
          <a:prstGeom prst="rect">
            <a:avLst/>
          </a:prstGeom>
        </p:spPr>
        <p:txBody>
          <a:bodyPr wrap="square">
            <a:spAutoFit/>
          </a:bodyPr>
          <a:lstStyle/>
          <a:p>
            <a:pPr algn="ctr">
              <a:lnSpc>
                <a:spcPct val="108000"/>
              </a:lnSpc>
              <a:spcBef>
                <a:spcPct val="0"/>
              </a:spcBef>
              <a:buSzPts val="800"/>
              <a:tabLst>
                <a:tab pos="457200" algn="l"/>
              </a:tabLst>
            </a:pPr>
            <a:r>
              <a:rPr lang="ru-RU" b="1" dirty="0">
                <a:solidFill>
                  <a:srgbClr val="8A0000"/>
                </a:solidFill>
              </a:rPr>
              <a:t>Страхование персонала </a:t>
            </a:r>
            <a:r>
              <a:rPr lang="ru-RU" b="1" dirty="0" smtClean="0">
                <a:solidFill>
                  <a:srgbClr val="8A0000"/>
                </a:solidFill>
              </a:rPr>
              <a:t>компании</a:t>
            </a:r>
          </a:p>
          <a:p>
            <a:pPr indent="444500">
              <a:lnSpc>
                <a:spcPct val="108000"/>
              </a:lnSpc>
              <a:spcBef>
                <a:spcPts val="2300"/>
              </a:spcBef>
              <a:buSzPts val="800"/>
              <a:buFont typeface="Wingdings"/>
              <a:buChar char=""/>
              <a:tabLst>
                <a:tab pos="457200" algn="l"/>
              </a:tabLst>
            </a:pPr>
            <a:r>
              <a:rPr lang="ru-RU" sz="1600" dirty="0">
                <a:solidFill>
                  <a:srgbClr val="8A0000"/>
                </a:solidFill>
              </a:rPr>
              <a:t>Добровольное</a:t>
            </a:r>
            <a:r>
              <a:rPr lang="ru-RU" sz="1600" dirty="0" smtClean="0">
                <a:solidFill>
                  <a:srgbClr val="8A0000"/>
                </a:solidFill>
              </a:rPr>
              <a:t> </a:t>
            </a:r>
            <a:r>
              <a:rPr lang="ru-RU" sz="1600" dirty="0">
                <a:solidFill>
                  <a:srgbClr val="8A0000"/>
                </a:solidFill>
              </a:rPr>
              <a:t>медицинское страхование (ДМС– по сравнению с обязательным, полисы которого выдаются каждому гражданину РФ, оно обладает целым рядом преимуществ. В первую очередь, ДМС страхование гарантирует более высокое качество медицинских услуг.</a:t>
            </a:r>
          </a:p>
          <a:p>
            <a:pPr indent="444500">
              <a:lnSpc>
                <a:spcPct val="108000"/>
              </a:lnSpc>
              <a:spcBef>
                <a:spcPts val="100"/>
              </a:spcBef>
              <a:buSzPts val="800"/>
              <a:buFont typeface="Wingdings"/>
              <a:buChar char=""/>
              <a:tabLst>
                <a:tab pos="457200" algn="l"/>
              </a:tabLst>
            </a:pPr>
            <a:r>
              <a:rPr lang="ru-RU" sz="1600" dirty="0" smtClean="0">
                <a:solidFill>
                  <a:srgbClr val="8A0000"/>
                </a:solidFill>
              </a:rPr>
              <a:t>Страхование сотрудников от несчастных случаев – дает возможность получить материальную компенсацию в случае получения травм, временной или постоянной утраты трудоспособности, инвалидности или гибели застрахованного лица. В отличие от ДМС, ориентированного на комплексное медицинское сопровождение, такие программы страхования позволяют защитить персонал от последствий различных несчастных случаев, которые могут произойти как на работе, так и в нерабочее время.</a:t>
            </a:r>
          </a:p>
          <a:p>
            <a:pPr>
              <a:lnSpc>
                <a:spcPct val="108000"/>
              </a:lnSpc>
              <a:spcBef>
                <a:spcPts val="100"/>
              </a:spcBef>
              <a:buSzPts val="800"/>
              <a:tabLst>
                <a:tab pos="457200" algn="l"/>
              </a:tabLst>
            </a:pPr>
            <a:r>
              <a:rPr lang="ru-RU" sz="1600" dirty="0" smtClean="0">
                <a:solidFill>
                  <a:srgbClr val="8A0000"/>
                </a:solidFill>
              </a:rPr>
              <a:t> </a:t>
            </a:r>
          </a:p>
          <a:p>
            <a:pPr>
              <a:lnSpc>
                <a:spcPct val="108000"/>
              </a:lnSpc>
              <a:spcBef>
                <a:spcPts val="100"/>
              </a:spcBef>
              <a:buSzPts val="800"/>
              <a:tabLst>
                <a:tab pos="457200" algn="l"/>
              </a:tabLst>
            </a:pPr>
            <a:r>
              <a:rPr lang="ru-RU" sz="1100" dirty="0" smtClean="0">
                <a:solidFill>
                  <a:srgbClr val="8A0000"/>
                </a:solidFill>
              </a:rPr>
              <a:t>Следует отметить, что, согласно статье 255 Налогового Кодекса РФ, издержки на добровольное медицинское страхование (но не более 6% от расходов на оплату труда) относятся к расходам, которые несет юридическое лицо, и сокращают налогооблагаемую часть прибыли. </a:t>
            </a:r>
            <a:endParaRPr lang="ru-RU" sz="1100" dirty="0">
              <a:solidFill>
                <a:srgbClr val="8A0000"/>
              </a:solidFill>
            </a:endParaRPr>
          </a:p>
        </p:txBody>
      </p:sp>
      <p:sp>
        <p:nvSpPr>
          <p:cNvPr id="4" name="Заголовок 3"/>
          <p:cNvSpPr>
            <a:spLocks noGrp="1"/>
          </p:cNvSpPr>
          <p:nvPr>
            <p:ph type="title"/>
          </p:nvPr>
        </p:nvSpPr>
        <p:spPr/>
        <p:txBody>
          <a:bodyPr/>
          <a:lstStyle/>
          <a:p>
            <a:r>
              <a:rPr lang="ru-RU" dirty="0" smtClean="0"/>
              <a:t> </a:t>
            </a:r>
            <a:endParaRPr lang="ru-RU" dirty="0"/>
          </a:p>
        </p:txBody>
      </p:sp>
      <p:sp>
        <p:nvSpPr>
          <p:cNvPr id="6"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RU" sz="2500" b="1" dirty="0">
                <a:solidFill>
                  <a:srgbClr val="FFFFFF"/>
                </a:solidFill>
              </a:rPr>
              <a:t>7</a:t>
            </a:r>
          </a:p>
        </p:txBody>
      </p:sp>
    </p:spTree>
    <p:extLst>
      <p:ext uri="{BB962C8B-B14F-4D97-AF65-F5344CB8AC3E}">
        <p14:creationId xmlns:p14="http://schemas.microsoft.com/office/powerpoint/2010/main" xmlns="" val="98721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4000"/>
          </a:stretch>
        </a:blipFill>
        <a:effectLst/>
      </p:bgPr>
    </p:bg>
    <p:spTree>
      <p:nvGrpSpPr>
        <p:cNvPr id="1" name=""/>
        <p:cNvGrpSpPr/>
        <p:nvPr/>
      </p:nvGrpSpPr>
      <p:grpSpPr>
        <a:xfrm>
          <a:off x="0" y="0"/>
          <a:ext cx="0" cy="0"/>
          <a:chOff x="0" y="0"/>
          <a:chExt cx="0" cy="0"/>
        </a:xfrm>
      </p:grpSpPr>
      <p:pic>
        <p:nvPicPr>
          <p:cNvPr id="2" name="Picture 5" descr="C:\Users\k.savitsky\Desktop\Снимоквв.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19034" y="1916832"/>
            <a:ext cx="7776866" cy="4033989"/>
          </a:xfrm>
          <a:prstGeom prst="rect">
            <a:avLst/>
          </a:prstGeom>
        </p:spPr>
        <p:txBody>
          <a:bodyPr wrap="square">
            <a:spAutoFit/>
          </a:bodyPr>
          <a:lstStyle/>
          <a:p>
            <a:pPr algn="ctr">
              <a:lnSpc>
                <a:spcPct val="108000"/>
              </a:lnSpc>
              <a:spcBef>
                <a:spcPct val="0"/>
              </a:spcBef>
              <a:buSzPts val="800"/>
              <a:tabLst>
                <a:tab pos="457200" algn="l"/>
              </a:tabLst>
            </a:pPr>
            <a:r>
              <a:rPr lang="ru-RU" b="1" dirty="0" smtClean="0">
                <a:solidFill>
                  <a:srgbClr val="8A0000"/>
                </a:solidFill>
              </a:rPr>
              <a:t>ООО «Британский страховой дом» предлагает комплекс услуг:</a:t>
            </a:r>
            <a:endParaRPr lang="ru-RU" b="1" dirty="0">
              <a:solidFill>
                <a:srgbClr val="8A0000"/>
              </a:solidFill>
            </a:endParaRPr>
          </a:p>
          <a:p>
            <a:pPr indent="444500">
              <a:lnSpc>
                <a:spcPct val="108000"/>
              </a:lnSpc>
              <a:spcBef>
                <a:spcPts val="2300"/>
              </a:spcBef>
              <a:buSzPts val="800"/>
              <a:buFont typeface="Wingdings"/>
              <a:buChar char=""/>
              <a:tabLst>
                <a:tab pos="457200" algn="l"/>
              </a:tabLst>
            </a:pPr>
            <a:r>
              <a:rPr lang="ru-RU" dirty="0">
                <a:solidFill>
                  <a:srgbClr val="8A0000"/>
                </a:solidFill>
              </a:rPr>
              <a:t>Страхование имущества</a:t>
            </a:r>
            <a:r>
              <a:rPr lang="ru-RU" dirty="0" smtClean="0">
                <a:solidFill>
                  <a:srgbClr val="8A0000"/>
                </a:solidFill>
              </a:rPr>
              <a:t>.</a:t>
            </a:r>
            <a:endParaRPr lang="ru-RU" dirty="0">
              <a:solidFill>
                <a:srgbClr val="8A0000"/>
              </a:solidFill>
            </a:endParaRPr>
          </a:p>
          <a:p>
            <a:pPr indent="444500">
              <a:lnSpc>
                <a:spcPct val="108000"/>
              </a:lnSpc>
              <a:spcBef>
                <a:spcPts val="100"/>
              </a:spcBef>
              <a:buSzPts val="800"/>
              <a:buFont typeface="Wingdings"/>
              <a:buChar char=""/>
              <a:tabLst>
                <a:tab pos="457200" algn="l"/>
              </a:tabLst>
            </a:pPr>
            <a:r>
              <a:rPr lang="ru-RU" dirty="0">
                <a:solidFill>
                  <a:srgbClr val="8A0000"/>
                </a:solidFill>
              </a:rPr>
              <a:t>Страхование грузов.</a:t>
            </a:r>
          </a:p>
          <a:p>
            <a:pPr indent="444500">
              <a:lnSpc>
                <a:spcPct val="108000"/>
              </a:lnSpc>
              <a:spcBef>
                <a:spcPts val="100"/>
              </a:spcBef>
              <a:buSzPts val="800"/>
              <a:buFont typeface="Wingdings"/>
              <a:buChar char=""/>
              <a:tabLst>
                <a:tab pos="457200" algn="l"/>
              </a:tabLst>
            </a:pPr>
            <a:r>
              <a:rPr lang="ru-RU" dirty="0">
                <a:solidFill>
                  <a:srgbClr val="8A0000"/>
                </a:solidFill>
              </a:rPr>
              <a:t>Страхование автотранспорта.</a:t>
            </a:r>
          </a:p>
          <a:p>
            <a:pPr indent="444500">
              <a:lnSpc>
                <a:spcPct val="108000"/>
              </a:lnSpc>
              <a:spcBef>
                <a:spcPts val="100"/>
              </a:spcBef>
              <a:buSzPts val="800"/>
              <a:buFont typeface="Wingdings"/>
              <a:buChar char=""/>
              <a:tabLst>
                <a:tab pos="457200" algn="l"/>
              </a:tabLst>
            </a:pPr>
            <a:r>
              <a:rPr lang="ru-RU" dirty="0">
                <a:solidFill>
                  <a:srgbClr val="8A0000"/>
                </a:solidFill>
              </a:rPr>
              <a:t>Страхование в сфере строительства.</a:t>
            </a:r>
          </a:p>
          <a:p>
            <a:pPr indent="444500">
              <a:lnSpc>
                <a:spcPct val="108000"/>
              </a:lnSpc>
              <a:spcBef>
                <a:spcPts val="100"/>
              </a:spcBef>
              <a:buSzPts val="800"/>
              <a:buFont typeface="Wingdings"/>
              <a:buChar char=""/>
              <a:tabLst>
                <a:tab pos="457200" algn="l"/>
              </a:tabLst>
            </a:pPr>
            <a:r>
              <a:rPr lang="ru-RU" dirty="0">
                <a:solidFill>
                  <a:srgbClr val="8A0000"/>
                </a:solidFill>
              </a:rPr>
              <a:t>Страхование ответственности.</a:t>
            </a:r>
          </a:p>
          <a:p>
            <a:pPr indent="444500">
              <a:lnSpc>
                <a:spcPct val="108000"/>
              </a:lnSpc>
              <a:spcBef>
                <a:spcPts val="100"/>
              </a:spcBef>
              <a:buSzPts val="800"/>
              <a:buFont typeface="Wingdings"/>
              <a:buChar char=""/>
              <a:tabLst>
                <a:tab pos="457200" algn="l"/>
              </a:tabLst>
            </a:pPr>
            <a:r>
              <a:rPr lang="ru-RU" dirty="0">
                <a:solidFill>
                  <a:srgbClr val="8A0000"/>
                </a:solidFill>
              </a:rPr>
              <a:t>Широкий спектр страховых программ для </a:t>
            </a:r>
            <a:r>
              <a:rPr lang="ru-RU" dirty="0" smtClean="0">
                <a:solidFill>
                  <a:srgbClr val="8A0000"/>
                </a:solidFill>
              </a:rPr>
              <a:t>персонала.</a:t>
            </a:r>
          </a:p>
          <a:p>
            <a:pPr indent="444500">
              <a:lnSpc>
                <a:spcPct val="108000"/>
              </a:lnSpc>
              <a:spcBef>
                <a:spcPts val="100"/>
              </a:spcBef>
              <a:buSzPts val="800"/>
              <a:buFont typeface="Wingdings"/>
              <a:buChar char=""/>
              <a:tabLst>
                <a:tab pos="457200" algn="l"/>
              </a:tabLst>
            </a:pPr>
            <a:endParaRPr lang="ru-RU" sz="1600" b="1" dirty="0">
              <a:solidFill>
                <a:srgbClr val="8A0000"/>
              </a:solidFill>
              <a:latin typeface="Times New Roman"/>
            </a:endParaRPr>
          </a:p>
          <a:p>
            <a:pPr>
              <a:lnSpc>
                <a:spcPct val="108000"/>
              </a:lnSpc>
              <a:spcBef>
                <a:spcPts val="100"/>
              </a:spcBef>
              <a:buSzPts val="800"/>
              <a:tabLst>
                <a:tab pos="457200" algn="l"/>
              </a:tabLst>
            </a:pPr>
            <a:r>
              <a:rPr lang="ru-RU" dirty="0">
                <a:solidFill>
                  <a:srgbClr val="8A0000"/>
                </a:solidFill>
              </a:rPr>
              <a:t>ООО </a:t>
            </a:r>
            <a:r>
              <a:rPr lang="ru-RU" dirty="0" smtClean="0">
                <a:solidFill>
                  <a:srgbClr val="8A0000"/>
                </a:solidFill>
              </a:rPr>
              <a:t>«БСД» </a:t>
            </a:r>
            <a:r>
              <a:rPr lang="ru-RU" dirty="0">
                <a:solidFill>
                  <a:srgbClr val="8A0000"/>
                </a:solidFill>
              </a:rPr>
              <a:t>— универсальная российская страховая компания, способная предлагать широкий перечень качественных страховых продуктов, принимая на свою ответственность риски с большими страховыми суммами и сложные технические объекты</a:t>
            </a:r>
          </a:p>
        </p:txBody>
      </p:sp>
      <p:sp>
        <p:nvSpPr>
          <p:cNvPr id="4" name="Заголовок 3"/>
          <p:cNvSpPr>
            <a:spLocks noGrp="1"/>
          </p:cNvSpPr>
          <p:nvPr>
            <p:ph type="title"/>
          </p:nvPr>
        </p:nvSpPr>
        <p:spPr/>
        <p:txBody>
          <a:bodyPr/>
          <a:lstStyle/>
          <a:p>
            <a:r>
              <a:rPr lang="ru-RU" dirty="0" smtClean="0"/>
              <a:t> </a:t>
            </a:r>
            <a:endParaRPr lang="ru-RU" dirty="0"/>
          </a:p>
        </p:txBody>
      </p:sp>
      <p:sp>
        <p:nvSpPr>
          <p:cNvPr id="6"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RU" sz="2500" b="1" dirty="0">
                <a:solidFill>
                  <a:srgbClr val="FFFFFF"/>
                </a:solidFill>
              </a:rPr>
              <a:t>8</a:t>
            </a:r>
          </a:p>
        </p:txBody>
      </p:sp>
    </p:spTree>
    <p:extLst>
      <p:ext uri="{BB962C8B-B14F-4D97-AF65-F5344CB8AC3E}">
        <p14:creationId xmlns:p14="http://schemas.microsoft.com/office/powerpoint/2010/main" xmlns="" val="36010514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4000"/>
          </a:stretch>
        </a:blipFill>
        <a:effectLst/>
      </p:bgPr>
    </p:bg>
    <p:spTree>
      <p:nvGrpSpPr>
        <p:cNvPr id="1" name=""/>
        <p:cNvGrpSpPr/>
        <p:nvPr/>
      </p:nvGrpSpPr>
      <p:grpSpPr>
        <a:xfrm>
          <a:off x="0" y="0"/>
          <a:ext cx="0" cy="0"/>
          <a:chOff x="0" y="0"/>
          <a:chExt cx="0" cy="0"/>
        </a:xfrm>
      </p:grpSpPr>
      <p:pic>
        <p:nvPicPr>
          <p:cNvPr id="2" name="Picture 5" descr="C:\Users\k.savitsky\Desktop\Снимоквв.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539552" y="1988841"/>
            <a:ext cx="8208912" cy="1869358"/>
          </a:xfrm>
          <a:prstGeom prst="rect">
            <a:avLst/>
          </a:prstGeom>
        </p:spPr>
        <p:txBody>
          <a:bodyPr wrap="square">
            <a:spAutoFit/>
          </a:bodyPr>
          <a:lstStyle/>
          <a:p>
            <a:pPr>
              <a:lnSpc>
                <a:spcPct val="108000"/>
              </a:lnSpc>
              <a:spcBef>
                <a:spcPts val="2300"/>
              </a:spcBef>
              <a:buSzPts val="800"/>
              <a:tabLst>
                <a:tab pos="457200" algn="l"/>
              </a:tabLst>
            </a:pPr>
            <a:r>
              <a:rPr lang="ru-RU" dirty="0">
                <a:solidFill>
                  <a:srgbClr val="8A0000"/>
                </a:solidFill>
              </a:rPr>
              <a:t>ООО «БСД» – один из лидеров страхования ответственности в рамках СРО в Российской Федерации. Нашими клиентами являются более </a:t>
            </a:r>
            <a:r>
              <a:rPr lang="ru-RU" dirty="0" smtClean="0">
                <a:solidFill>
                  <a:srgbClr val="8A0000"/>
                </a:solidFill>
              </a:rPr>
              <a:t>7 </a:t>
            </a:r>
            <a:r>
              <a:rPr lang="ru-RU" dirty="0">
                <a:solidFill>
                  <a:srgbClr val="8A0000"/>
                </a:solidFill>
              </a:rPr>
              <a:t>000 строительных, проектных и изыскательных организаций, состоящих в 40 ведущих СРО </a:t>
            </a:r>
            <a:r>
              <a:rPr lang="ru-RU" dirty="0" smtClean="0">
                <a:solidFill>
                  <a:srgbClr val="8A0000"/>
                </a:solidFill>
              </a:rPr>
              <a:t>во всех регионах </a:t>
            </a:r>
            <a:r>
              <a:rPr lang="ru-RU" dirty="0">
                <a:solidFill>
                  <a:srgbClr val="8A0000"/>
                </a:solidFill>
              </a:rPr>
              <a:t>страны</a:t>
            </a:r>
            <a:r>
              <a:rPr lang="ru-RU" dirty="0" smtClean="0">
                <a:solidFill>
                  <a:srgbClr val="8A0000"/>
                </a:solidFill>
              </a:rPr>
              <a:t>.</a:t>
            </a:r>
          </a:p>
          <a:p>
            <a:pPr>
              <a:lnSpc>
                <a:spcPct val="108000"/>
              </a:lnSpc>
              <a:spcBef>
                <a:spcPts val="2300"/>
              </a:spcBef>
              <a:buSzPts val="800"/>
              <a:tabLst>
                <a:tab pos="457200" algn="l"/>
              </a:tabLst>
            </a:pPr>
            <a:r>
              <a:rPr lang="ru-RU" dirty="0" smtClean="0">
                <a:solidFill>
                  <a:srgbClr val="8A0000"/>
                </a:solidFill>
              </a:rPr>
              <a:t>Нам доверяют:</a:t>
            </a:r>
            <a:endParaRPr lang="ru-RU" dirty="0">
              <a:solidFill>
                <a:srgbClr val="8A0000"/>
              </a:solidFill>
            </a:endParaRPr>
          </a:p>
        </p:txBody>
      </p:sp>
      <p:pic>
        <p:nvPicPr>
          <p:cNvPr id="1041" name="Picture 1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4149080"/>
            <a:ext cx="6840760" cy="1782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RU" sz="2500" b="1" dirty="0" smtClean="0">
                <a:solidFill>
                  <a:srgbClr val="FFFFFF"/>
                </a:solidFill>
              </a:rPr>
              <a:t>9</a:t>
            </a:r>
            <a:endParaRPr lang="ru-RU" sz="2500" b="1" dirty="0">
              <a:solidFill>
                <a:srgbClr val="FFFFFF"/>
              </a:solidFill>
            </a:endParaRPr>
          </a:p>
        </p:txBody>
      </p:sp>
    </p:spTree>
    <p:extLst>
      <p:ext uri="{BB962C8B-B14F-4D97-AF65-F5344CB8AC3E}">
        <p14:creationId xmlns:p14="http://schemas.microsoft.com/office/powerpoint/2010/main" xmlns="" val="17850417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5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2492896"/>
            <a:ext cx="8229600" cy="3633267"/>
          </a:xfrm>
        </p:spPr>
        <p:txBody>
          <a:bodyPr vert="horz" lIns="91440" tIns="45720" rIns="91440" bIns="45720" rtlCol="0">
            <a:normAutofit/>
          </a:bodyPr>
          <a:lstStyle/>
          <a:p>
            <a:endParaRPr lang="ru-RU" sz="1400" dirty="0">
              <a:solidFill>
                <a:srgbClr val="8A0000"/>
              </a:solidFill>
              <a:latin typeface="+mj-lt"/>
            </a:endParaRPr>
          </a:p>
          <a:p>
            <a:endParaRPr lang="ru-RU" sz="1400" dirty="0">
              <a:solidFill>
                <a:srgbClr val="8A0000"/>
              </a:solidFill>
              <a:latin typeface="+mj-lt"/>
            </a:endParaRPr>
          </a:p>
          <a:p>
            <a:r>
              <a:rPr lang="ru-RU" sz="1600" dirty="0" smtClean="0">
                <a:solidFill>
                  <a:srgbClr val="8A0000"/>
                </a:solidFill>
                <a:latin typeface="+mj-lt"/>
              </a:rPr>
              <a:t>Объективная </a:t>
            </a:r>
            <a:r>
              <a:rPr lang="ru-RU" sz="1600" dirty="0">
                <a:solidFill>
                  <a:srgbClr val="8A0000"/>
                </a:solidFill>
                <a:latin typeface="+mj-lt"/>
              </a:rPr>
              <a:t>оценка рисков и составление индивидуальной программы страхования;</a:t>
            </a:r>
          </a:p>
          <a:p>
            <a:r>
              <a:rPr lang="ru-RU" sz="1600" dirty="0" smtClean="0">
                <a:solidFill>
                  <a:srgbClr val="8A0000"/>
                </a:solidFill>
                <a:latin typeface="+mj-lt"/>
              </a:rPr>
              <a:t>Предоставление </a:t>
            </a:r>
            <a:r>
              <a:rPr lang="ru-RU" sz="1600" dirty="0">
                <a:solidFill>
                  <a:srgbClr val="8A0000"/>
                </a:solidFill>
                <a:latin typeface="+mj-lt"/>
              </a:rPr>
              <a:t>каждому клиенту личного менеджера - эксперта с многолетним    опытом работы.</a:t>
            </a:r>
          </a:p>
          <a:p>
            <a:r>
              <a:rPr lang="ru-RU" sz="1600" dirty="0" smtClean="0">
                <a:solidFill>
                  <a:srgbClr val="8A0000"/>
                </a:solidFill>
                <a:latin typeface="+mj-lt"/>
              </a:rPr>
              <a:t>Рекомендации </a:t>
            </a:r>
            <a:r>
              <a:rPr lang="ru-RU" sz="1600" dirty="0">
                <a:solidFill>
                  <a:srgbClr val="8A0000"/>
                </a:solidFill>
                <a:latin typeface="+mj-lt"/>
              </a:rPr>
              <a:t>по снижению издержек на страхование строительных рисков.</a:t>
            </a:r>
          </a:p>
          <a:p>
            <a:pPr marL="0" indent="0">
              <a:buNone/>
            </a:pPr>
            <a:endParaRPr lang="ru-RU" sz="1400" dirty="0">
              <a:solidFill>
                <a:srgbClr val="8A0000"/>
              </a:solidFill>
              <a:latin typeface="+mj-lt"/>
            </a:endParaRPr>
          </a:p>
          <a:p>
            <a:pPr marL="0" indent="0">
              <a:buNone/>
            </a:pPr>
            <a:endParaRPr lang="ru-RU" sz="1400" dirty="0">
              <a:solidFill>
                <a:srgbClr val="8A0000"/>
              </a:solidFill>
              <a:latin typeface="+mj-lt"/>
            </a:endParaRPr>
          </a:p>
          <a:p>
            <a:pPr marL="0" indent="0" algn="just">
              <a:buClr>
                <a:srgbClr val="D6862D"/>
              </a:buClr>
              <a:buSzPct val="85000"/>
              <a:buNone/>
            </a:pPr>
            <a:r>
              <a:rPr lang="ru-RU" sz="1800" b="1" dirty="0">
                <a:solidFill>
                  <a:srgbClr val="8A0000"/>
                </a:solidFill>
                <a:latin typeface="+mj-lt"/>
              </a:rPr>
              <a:t>Нашим клиентам мы предоставляем не просто защиту от рисков, связанных с реализацией строительного проекта любой сложности, но и оптимальную программу страховой защиты предприятия, включая использование резерва предупредительных мероприятий, снижающих его внеплановые потери и позволяющего защитить всех участников рабочего процесса.</a:t>
            </a:r>
          </a:p>
          <a:p>
            <a:endParaRPr lang="ru-RU" sz="1200" dirty="0" smtClean="0"/>
          </a:p>
        </p:txBody>
      </p:sp>
      <p:sp>
        <p:nvSpPr>
          <p:cNvPr id="4" name="Заголовок 1"/>
          <p:cNvSpPr>
            <a:spLocks noGrp="1"/>
          </p:cNvSpPr>
          <p:nvPr>
            <p:ph type="title"/>
          </p:nvPr>
        </p:nvSpPr>
        <p:spPr>
          <a:xfrm>
            <a:off x="5220072" y="1844824"/>
            <a:ext cx="3693096" cy="288032"/>
          </a:xfrm>
        </p:spPr>
        <p:txBody>
          <a:bodyPr>
            <a:noAutofit/>
          </a:bodyPr>
          <a:lstStyle/>
          <a:p>
            <a:r>
              <a:rPr lang="ru-RU" sz="2400" b="1" dirty="0" smtClean="0">
                <a:solidFill>
                  <a:srgbClr val="8A0000"/>
                </a:solidFill>
              </a:rPr>
              <a:t>Подход к работе:</a:t>
            </a:r>
            <a:endParaRPr lang="ru-RU" sz="2400" b="1" dirty="0">
              <a:solidFill>
                <a:srgbClr val="8A0000"/>
              </a:solidFill>
            </a:endParaRPr>
          </a:p>
        </p:txBody>
      </p:sp>
      <p:pic>
        <p:nvPicPr>
          <p:cNvPr id="6" name="Picture 5" descr="C:\Users\k.savitsky\Desktop\Снимоквв.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sz="2500" b="1" dirty="0" smtClean="0">
                <a:solidFill>
                  <a:srgbClr val="FFFFFF"/>
                </a:solidFill>
              </a:rPr>
              <a:t>10</a:t>
            </a:r>
            <a:endParaRPr lang="ru-RU" sz="2500" b="1" dirty="0">
              <a:solidFill>
                <a:srgbClr val="FFFFFF"/>
              </a:solidFill>
            </a:endParaRPr>
          </a:p>
        </p:txBody>
      </p:sp>
    </p:spTree>
    <p:extLst>
      <p:ext uri="{BB962C8B-B14F-4D97-AF65-F5344CB8AC3E}">
        <p14:creationId xmlns:p14="http://schemas.microsoft.com/office/powerpoint/2010/main" xmlns="" val="2621254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5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0192" y="1700808"/>
            <a:ext cx="2612976" cy="288032"/>
          </a:xfrm>
        </p:spPr>
        <p:txBody>
          <a:bodyPr>
            <a:noAutofit/>
          </a:bodyPr>
          <a:lstStyle/>
          <a:p>
            <a:r>
              <a:rPr lang="ru-RU" sz="2400" b="1" dirty="0" smtClean="0">
                <a:solidFill>
                  <a:srgbClr val="8A0000"/>
                </a:solidFill>
              </a:rPr>
              <a:t>О компании</a:t>
            </a:r>
            <a:endParaRPr lang="ru-RU" sz="2400" b="1" dirty="0">
              <a:solidFill>
                <a:srgbClr val="8A0000"/>
              </a:solidFill>
            </a:endParaRPr>
          </a:p>
        </p:txBody>
      </p:sp>
      <p:sp>
        <p:nvSpPr>
          <p:cNvPr id="3" name="Объект 2"/>
          <p:cNvSpPr>
            <a:spLocks noGrp="1"/>
          </p:cNvSpPr>
          <p:nvPr>
            <p:ph idx="1"/>
          </p:nvPr>
        </p:nvSpPr>
        <p:spPr>
          <a:xfrm>
            <a:off x="467544" y="2204864"/>
            <a:ext cx="8229600" cy="3921299"/>
          </a:xfrm>
        </p:spPr>
        <p:txBody>
          <a:bodyPr>
            <a:noAutofit/>
          </a:bodyPr>
          <a:lstStyle/>
          <a:p>
            <a:r>
              <a:rPr lang="ru-RU" sz="1400" dirty="0">
                <a:solidFill>
                  <a:srgbClr val="8A0000"/>
                </a:solidFill>
                <a:latin typeface="+mj-lt"/>
              </a:rPr>
              <a:t>По данным рейтингового агентства «Эксперт РА» с 2011 г. </a:t>
            </a:r>
            <a:r>
              <a:rPr lang="ru-RU" sz="1400" dirty="0" smtClean="0">
                <a:solidFill>
                  <a:srgbClr val="8A0000"/>
                </a:solidFill>
                <a:latin typeface="+mj-lt"/>
              </a:rPr>
              <a:t>по настоящее время ООО </a:t>
            </a:r>
            <a:r>
              <a:rPr lang="ru-RU" sz="1400" dirty="0">
                <a:solidFill>
                  <a:srgbClr val="8A0000"/>
                </a:solidFill>
                <a:latin typeface="+mj-lt"/>
              </a:rPr>
              <a:t>«БСД» занимает 1-е место на территории Российской Федерации по страхованию гражданской ответственности членов СРО. </a:t>
            </a:r>
          </a:p>
          <a:p>
            <a:r>
              <a:rPr lang="ru-RU" sz="1400" dirty="0" smtClean="0">
                <a:solidFill>
                  <a:srgbClr val="8A0000"/>
                </a:solidFill>
                <a:latin typeface="+mj-lt"/>
              </a:rPr>
              <a:t>Компания </a:t>
            </a:r>
            <a:r>
              <a:rPr lang="ru-RU" sz="1400" dirty="0">
                <a:solidFill>
                  <a:srgbClr val="8A0000"/>
                </a:solidFill>
                <a:latin typeface="+mj-lt"/>
              </a:rPr>
              <a:t>входит в ТОП-10 по страхованию Строительно-Монтажных Рисков .</a:t>
            </a:r>
          </a:p>
          <a:p>
            <a:r>
              <a:rPr lang="ru-RU" sz="1400" dirty="0">
                <a:solidFill>
                  <a:srgbClr val="8A0000"/>
                </a:solidFill>
                <a:latin typeface="+mj-lt"/>
              </a:rPr>
              <a:t> ООО “БСД” находится в авангарде данного сегмента страхования, активно участвуя в его формировании. Наши представители входят в экспертные советы по страхованию НОСТРОЙ, НОП и НОИЗ</a:t>
            </a:r>
            <a:r>
              <a:rPr lang="ru-RU" sz="1400" dirty="0" smtClean="0">
                <a:solidFill>
                  <a:srgbClr val="8A0000"/>
                </a:solidFill>
                <a:latin typeface="+mj-lt"/>
              </a:rPr>
              <a:t>.</a:t>
            </a:r>
          </a:p>
          <a:p>
            <a:r>
              <a:rPr lang="ru-RU" sz="1400" dirty="0">
                <a:solidFill>
                  <a:srgbClr val="8A0000"/>
                </a:solidFill>
                <a:latin typeface="+mj-lt"/>
              </a:rPr>
              <a:t>Сотрудники ООО «БСД» являются специалистами высокого уровня с профильным образованием и опытом работы в ведущих страховых компаниях России.</a:t>
            </a:r>
          </a:p>
          <a:p>
            <a:r>
              <a:rPr lang="ru-RU" sz="1400" dirty="0" smtClean="0">
                <a:solidFill>
                  <a:srgbClr val="8A0000"/>
                </a:solidFill>
                <a:latin typeface="+mj-lt"/>
              </a:rPr>
              <a:t>Наша </a:t>
            </a:r>
            <a:r>
              <a:rPr lang="ru-RU" sz="1400" dirty="0">
                <a:solidFill>
                  <a:srgbClr val="8A0000"/>
                </a:solidFill>
                <a:latin typeface="+mj-lt"/>
              </a:rPr>
              <a:t>компания отличается от других страховщиков четким отработанным взаимодействием с партнерами. Кроме этого, мы единственная компания, кто предоставляет для наших клиентов бесплатную услугу аварийного комиссариата при наступлении страхового события в строительной отрасли в любой точке России</a:t>
            </a:r>
            <a:r>
              <a:rPr lang="ru-RU" sz="1400" dirty="0" smtClean="0">
                <a:solidFill>
                  <a:srgbClr val="8A0000"/>
                </a:solidFill>
                <a:latin typeface="+mj-lt"/>
              </a:rPr>
              <a:t>.</a:t>
            </a:r>
          </a:p>
          <a:p>
            <a:r>
              <a:rPr lang="ru-RU" sz="1400" dirty="0" smtClean="0">
                <a:solidFill>
                  <a:srgbClr val="8A0000"/>
                </a:solidFill>
                <a:latin typeface="+mj-lt"/>
              </a:rPr>
              <a:t>Мы </a:t>
            </a:r>
            <a:r>
              <a:rPr lang="ru-RU" sz="1400" dirty="0">
                <a:solidFill>
                  <a:srgbClr val="8A0000"/>
                </a:solidFill>
                <a:latin typeface="+mj-lt"/>
              </a:rPr>
              <a:t>гордимся нашей репутацией надежного партнера, который во всех сферах деятельности на первое место ставит интересы своих клиентов</a:t>
            </a:r>
            <a:r>
              <a:rPr lang="ru-RU" sz="1400" dirty="0" smtClean="0">
                <a:solidFill>
                  <a:srgbClr val="8A0000"/>
                </a:solidFill>
                <a:latin typeface="+mj-lt"/>
              </a:rPr>
              <a:t>.</a:t>
            </a:r>
          </a:p>
          <a:p>
            <a:r>
              <a:rPr lang="ru-RU" sz="1400" dirty="0" smtClean="0">
                <a:solidFill>
                  <a:srgbClr val="8A0000"/>
                </a:solidFill>
                <a:latin typeface="+mj-lt"/>
              </a:rPr>
              <a:t>Ведущие строительные компании центрального и северо-западного регионов доверили нам управление рисками при осуществлении своей деятельности.</a:t>
            </a:r>
          </a:p>
          <a:p>
            <a:pPr marL="0" indent="0">
              <a:buNone/>
            </a:pPr>
            <a:endParaRPr lang="ru-RU" sz="1400" dirty="0">
              <a:solidFill>
                <a:srgbClr val="8A0000"/>
              </a:solidFill>
              <a:latin typeface="+mj-lt"/>
            </a:endParaRPr>
          </a:p>
        </p:txBody>
      </p:sp>
      <p:pic>
        <p:nvPicPr>
          <p:cNvPr id="4" name="Picture 5" descr="C:\Users\k.savitsky\Desktop\Снимоквв.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sz="2500" b="1" dirty="0" smtClean="0">
                <a:solidFill>
                  <a:srgbClr val="FFFFFF"/>
                </a:solidFill>
              </a:rPr>
              <a:t>11</a:t>
            </a:r>
            <a:endParaRPr lang="ru-RU" sz="2500" b="1" dirty="0">
              <a:solidFill>
                <a:srgbClr val="FFFFFF"/>
              </a:solidFill>
            </a:endParaRPr>
          </a:p>
        </p:txBody>
      </p:sp>
    </p:spTree>
    <p:extLst>
      <p:ext uri="{BB962C8B-B14F-4D97-AF65-F5344CB8AC3E}">
        <p14:creationId xmlns:p14="http://schemas.microsoft.com/office/powerpoint/2010/main" xmlns="" val="2492303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4000"/>
          </a:stretch>
        </a:blipFill>
        <a:effectLst/>
      </p:bgPr>
    </p:bg>
    <p:spTree>
      <p:nvGrpSpPr>
        <p:cNvPr id="1" name=""/>
        <p:cNvGrpSpPr/>
        <p:nvPr/>
      </p:nvGrpSpPr>
      <p:grpSpPr>
        <a:xfrm>
          <a:off x="0" y="0"/>
          <a:ext cx="0" cy="0"/>
          <a:chOff x="0" y="0"/>
          <a:chExt cx="0" cy="0"/>
        </a:xfrm>
      </p:grpSpPr>
      <p:pic>
        <p:nvPicPr>
          <p:cNvPr id="2" name="Picture 5" descr="C:\Users\k.savitsky\Desktop\Снимоквв.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440" y="6239376"/>
            <a:ext cx="611560" cy="6186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06190" y="1784565"/>
            <a:ext cx="8532030" cy="369332"/>
          </a:xfrm>
          <a:prstGeom prst="rect">
            <a:avLst/>
          </a:prstGeom>
        </p:spPr>
        <p:txBody>
          <a:bodyPr wrap="square">
            <a:spAutoFit/>
          </a:bodyPr>
          <a:lstStyle/>
          <a:p>
            <a:pPr algn="ctr"/>
            <a:r>
              <a:rPr lang="ru-RU" b="1" dirty="0" smtClean="0">
                <a:solidFill>
                  <a:srgbClr val="8A0000"/>
                </a:solidFill>
              </a:rPr>
              <a:t>Аварийный комиссариат</a:t>
            </a:r>
            <a:endParaRPr lang="ru-RU" b="1" dirty="0">
              <a:solidFill>
                <a:srgbClr val="8A0000"/>
              </a:solidFill>
            </a:endParaRPr>
          </a:p>
        </p:txBody>
      </p:sp>
      <p:sp>
        <p:nvSpPr>
          <p:cNvPr id="7" name="Стрелка вправо 6"/>
          <p:cNvSpPr/>
          <p:nvPr/>
        </p:nvSpPr>
        <p:spPr>
          <a:xfrm>
            <a:off x="3996140" y="2421553"/>
            <a:ext cx="576064" cy="360040"/>
          </a:xfrm>
          <a:prstGeom prst="rightArrow">
            <a:avLst/>
          </a:prstGeom>
          <a:solidFill>
            <a:srgbClr val="8A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8" name="Стрелка вправо 7"/>
          <p:cNvSpPr/>
          <p:nvPr/>
        </p:nvSpPr>
        <p:spPr>
          <a:xfrm flipV="1">
            <a:off x="3996140" y="3284984"/>
            <a:ext cx="576064" cy="360040"/>
          </a:xfrm>
          <a:prstGeom prst="rightArrow">
            <a:avLst/>
          </a:prstGeom>
          <a:solidFill>
            <a:srgbClr val="8A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9" name="Стрелка вправо 8"/>
          <p:cNvSpPr/>
          <p:nvPr/>
        </p:nvSpPr>
        <p:spPr>
          <a:xfrm>
            <a:off x="3996140" y="4293095"/>
            <a:ext cx="559876" cy="360039"/>
          </a:xfrm>
          <a:prstGeom prst="rightArrow">
            <a:avLst>
              <a:gd name="adj1" fmla="val 50000"/>
              <a:gd name="adj2" fmla="val 51102"/>
            </a:avLst>
          </a:prstGeom>
          <a:solidFill>
            <a:srgbClr val="8A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2" name="Прямоугольник 11"/>
          <p:cNvSpPr/>
          <p:nvPr/>
        </p:nvSpPr>
        <p:spPr>
          <a:xfrm>
            <a:off x="4644008" y="2451724"/>
            <a:ext cx="4283763" cy="3539430"/>
          </a:xfrm>
          <a:prstGeom prst="rect">
            <a:avLst/>
          </a:prstGeom>
        </p:spPr>
        <p:txBody>
          <a:bodyPr wrap="square">
            <a:spAutoFit/>
          </a:bodyPr>
          <a:lstStyle/>
          <a:p>
            <a:r>
              <a:rPr lang="ru-RU" sz="1600" dirty="0">
                <a:solidFill>
                  <a:srgbClr val="8A0000"/>
                </a:solidFill>
              </a:rPr>
              <a:t>Позволяет упростить работу по обслуживанию событий, имеющих признаки страхового</a:t>
            </a:r>
          </a:p>
          <a:p>
            <a:endParaRPr lang="ru-RU" sz="1600" dirty="0" smtClean="0">
              <a:solidFill>
                <a:srgbClr val="8A0000"/>
              </a:solidFill>
            </a:endParaRPr>
          </a:p>
          <a:p>
            <a:r>
              <a:rPr lang="ru-RU" sz="1600" dirty="0" smtClean="0">
                <a:solidFill>
                  <a:srgbClr val="8A0000"/>
                </a:solidFill>
              </a:rPr>
              <a:t>Сокращает </a:t>
            </a:r>
            <a:r>
              <a:rPr lang="ru-RU" sz="1600" dirty="0">
                <a:solidFill>
                  <a:srgbClr val="8A0000"/>
                </a:solidFill>
              </a:rPr>
              <a:t>сроки урегулирования </a:t>
            </a:r>
            <a:r>
              <a:rPr lang="ru-RU" sz="1600" dirty="0" smtClean="0">
                <a:solidFill>
                  <a:srgbClr val="8A0000"/>
                </a:solidFill>
              </a:rPr>
              <a:t>страховых </a:t>
            </a:r>
            <a:r>
              <a:rPr lang="ru-RU" sz="1600" dirty="0">
                <a:solidFill>
                  <a:srgbClr val="8A0000"/>
                </a:solidFill>
              </a:rPr>
              <a:t>событий</a:t>
            </a:r>
          </a:p>
          <a:p>
            <a:endParaRPr lang="ru-RU" sz="1600" dirty="0">
              <a:solidFill>
                <a:srgbClr val="8A0000"/>
              </a:solidFill>
            </a:endParaRPr>
          </a:p>
          <a:p>
            <a:endParaRPr lang="ru-RU" sz="1600" b="1" dirty="0" smtClean="0">
              <a:solidFill>
                <a:srgbClr val="8A0000"/>
              </a:solidFill>
            </a:endParaRPr>
          </a:p>
          <a:p>
            <a:r>
              <a:rPr lang="ru-RU" sz="1600" dirty="0" smtClean="0">
                <a:solidFill>
                  <a:srgbClr val="8A0000"/>
                </a:solidFill>
              </a:rPr>
              <a:t>Рекомендации профессионалов по минимизации последствий происшествия</a:t>
            </a:r>
          </a:p>
          <a:p>
            <a:endParaRPr lang="ru-RU" sz="1600" b="1" dirty="0" smtClean="0">
              <a:solidFill>
                <a:srgbClr val="8A0000"/>
              </a:solidFill>
            </a:endParaRPr>
          </a:p>
          <a:p>
            <a:endParaRPr lang="ru-RU" sz="1600" dirty="0" smtClean="0">
              <a:solidFill>
                <a:srgbClr val="8A0000"/>
              </a:solidFill>
            </a:endParaRPr>
          </a:p>
          <a:p>
            <a:endParaRPr lang="ru-RU" sz="1600" dirty="0" smtClean="0">
              <a:solidFill>
                <a:srgbClr val="8A0000"/>
              </a:solidFill>
            </a:endParaRPr>
          </a:p>
          <a:p>
            <a:r>
              <a:rPr lang="ru-RU" sz="1600" dirty="0" smtClean="0">
                <a:solidFill>
                  <a:srgbClr val="8A0000"/>
                </a:solidFill>
              </a:rPr>
              <a:t>Услуга предоставляется на строительных объектах в любой точке России</a:t>
            </a:r>
            <a:endParaRPr lang="en-US" sz="1600" dirty="0" smtClean="0">
              <a:solidFill>
                <a:srgbClr val="8A0000"/>
              </a:solidFill>
            </a:endParaRPr>
          </a:p>
        </p:txBody>
      </p:sp>
      <p:sp>
        <p:nvSpPr>
          <p:cNvPr id="13" name="Стрелка вправо 12"/>
          <p:cNvSpPr/>
          <p:nvPr/>
        </p:nvSpPr>
        <p:spPr>
          <a:xfrm>
            <a:off x="3979952" y="5384893"/>
            <a:ext cx="576064" cy="360040"/>
          </a:xfrm>
          <a:prstGeom prst="rightArrow">
            <a:avLst/>
          </a:prstGeom>
          <a:solidFill>
            <a:srgbClr val="8A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6" name="Прямоугольник 5"/>
          <p:cNvSpPr/>
          <p:nvPr/>
        </p:nvSpPr>
        <p:spPr>
          <a:xfrm>
            <a:off x="306190" y="2421553"/>
            <a:ext cx="3401714" cy="3293209"/>
          </a:xfrm>
          <a:prstGeom prst="rect">
            <a:avLst/>
          </a:prstGeom>
        </p:spPr>
        <p:txBody>
          <a:bodyPr wrap="square">
            <a:spAutoFit/>
          </a:bodyPr>
          <a:lstStyle/>
          <a:p>
            <a:r>
              <a:rPr lang="ru-RU" sz="1600" dirty="0">
                <a:solidFill>
                  <a:srgbClr val="8A0000"/>
                </a:solidFill>
              </a:rPr>
              <a:t>С января 2011 г. для наших клиентов, мы ввели новую услугу – Аварийный комиссариат в строительстве. Это принципиально новый вид сервиса для строительных и проектных организаций, не предлагавшийся до сих пор ни одной страховой компанией. Услуга </a:t>
            </a:r>
            <a:r>
              <a:rPr lang="ru-RU" sz="1600" dirty="0" smtClean="0">
                <a:solidFill>
                  <a:srgbClr val="8A0000"/>
                </a:solidFill>
              </a:rPr>
              <a:t>введена </a:t>
            </a:r>
            <a:r>
              <a:rPr lang="ru-RU" sz="1600" dirty="0">
                <a:solidFill>
                  <a:srgbClr val="8A0000"/>
                </a:solidFill>
              </a:rPr>
              <a:t>с целью повышения качества страхового обслуживания строительных организаций и реализации механизмов их страховой защиты.</a:t>
            </a:r>
          </a:p>
        </p:txBody>
      </p:sp>
      <p:sp>
        <p:nvSpPr>
          <p:cNvPr id="14" name="Text Box 5"/>
          <p:cNvSpPr txBox="1">
            <a:spLocks noChangeArrowheads="1"/>
          </p:cNvSpPr>
          <p:nvPr/>
        </p:nvSpPr>
        <p:spPr bwMode="auto">
          <a:xfrm>
            <a:off x="8568648" y="6310161"/>
            <a:ext cx="539143"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sz="2500" b="1" dirty="0" smtClean="0">
                <a:solidFill>
                  <a:srgbClr val="FFFFFF"/>
                </a:solidFill>
              </a:rPr>
              <a:t>12</a:t>
            </a:r>
            <a:endParaRPr lang="ru-RU" sz="2500" b="1" dirty="0">
              <a:solidFill>
                <a:srgbClr val="FFFFFF"/>
              </a:solidFill>
            </a:endParaRPr>
          </a:p>
        </p:txBody>
      </p:sp>
    </p:spTree>
    <p:extLst>
      <p:ext uri="{BB962C8B-B14F-4D97-AF65-F5344CB8AC3E}">
        <p14:creationId xmlns:p14="http://schemas.microsoft.com/office/powerpoint/2010/main" xmlns="" val="17850417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4000"/>
          </a:stretch>
        </a:blipFill>
        <a:effectLst/>
      </p:bgPr>
    </p:bg>
    <p:spTree>
      <p:nvGrpSpPr>
        <p:cNvPr id="1" name=""/>
        <p:cNvGrpSpPr/>
        <p:nvPr/>
      </p:nvGrpSpPr>
      <p:grpSpPr>
        <a:xfrm>
          <a:off x="0" y="0"/>
          <a:ext cx="0" cy="0"/>
          <a:chOff x="0" y="0"/>
          <a:chExt cx="0" cy="0"/>
        </a:xfrm>
      </p:grpSpPr>
      <p:sp>
        <p:nvSpPr>
          <p:cNvPr id="22" name="Прямоугольник 21"/>
          <p:cNvSpPr/>
          <p:nvPr/>
        </p:nvSpPr>
        <p:spPr>
          <a:xfrm>
            <a:off x="755576" y="2348879"/>
            <a:ext cx="7848872" cy="3160865"/>
          </a:xfrm>
          <a:prstGeom prst="rect">
            <a:avLst/>
          </a:prstGeom>
        </p:spPr>
        <p:txBody>
          <a:bodyPr wrap="square">
            <a:spAutoFit/>
          </a:bodyPr>
          <a:lstStyle/>
          <a:p>
            <a:pPr algn="just">
              <a:spcBef>
                <a:spcPct val="20000"/>
              </a:spcBef>
              <a:buClr>
                <a:srgbClr val="D6862D"/>
              </a:buClr>
              <a:buSzPct val="85000"/>
            </a:pPr>
            <a:r>
              <a:rPr lang="ru-RU" b="1" dirty="0">
                <a:solidFill>
                  <a:srgbClr val="8A0000"/>
                </a:solidFill>
              </a:rPr>
              <a:t>Название нашей Компании «Британский Страховой Дом» передает основную идею нашей деятельности, заключающуюся в сохранении изначальных «джентельменских» традиций страхования и отношении к каждому новому клиенту как к желанному гостю в доме, а к постоянным клиентам – как к членам семьи.</a:t>
            </a:r>
          </a:p>
          <a:p>
            <a:pPr marL="342900" indent="-342900" algn="just">
              <a:spcBef>
                <a:spcPct val="20000"/>
              </a:spcBef>
              <a:buClr>
                <a:srgbClr val="D6862D"/>
              </a:buClr>
              <a:buSzPct val="85000"/>
              <a:buFont typeface="Arial" pitchFamily="34" charset="0"/>
              <a:buChar char="•"/>
            </a:pPr>
            <a:endParaRPr lang="ru-RU" b="1" dirty="0">
              <a:solidFill>
                <a:srgbClr val="8A0000"/>
              </a:solidFill>
            </a:endParaRPr>
          </a:p>
          <a:p>
            <a:pPr marL="342900" indent="-342900" algn="just">
              <a:spcBef>
                <a:spcPct val="20000"/>
              </a:spcBef>
              <a:buClr>
                <a:srgbClr val="D6862D"/>
              </a:buClr>
              <a:buSzPct val="85000"/>
              <a:buFont typeface="Arial" pitchFamily="34" charset="0"/>
              <a:buChar char="•"/>
            </a:pPr>
            <a:endParaRPr lang="ru-RU" b="1" dirty="0">
              <a:solidFill>
                <a:srgbClr val="8A0000"/>
              </a:solidFill>
            </a:endParaRPr>
          </a:p>
          <a:p>
            <a:pPr marL="342900" indent="-342900" algn="just">
              <a:spcBef>
                <a:spcPct val="20000"/>
              </a:spcBef>
              <a:buClr>
                <a:srgbClr val="D6862D"/>
              </a:buClr>
              <a:buSzPct val="85000"/>
              <a:buFont typeface="Arial" pitchFamily="34" charset="0"/>
              <a:buChar char="•"/>
            </a:pPr>
            <a:endParaRPr lang="ru-RU" b="1" dirty="0">
              <a:solidFill>
                <a:srgbClr val="8A0000"/>
              </a:solidFill>
            </a:endParaRPr>
          </a:p>
          <a:p>
            <a:pPr algn="just">
              <a:spcBef>
                <a:spcPct val="20000"/>
              </a:spcBef>
              <a:buClr>
                <a:srgbClr val="D6862D"/>
              </a:buClr>
              <a:buSzPct val="85000"/>
            </a:pPr>
            <a:r>
              <a:rPr lang="ru-RU" b="1" dirty="0">
                <a:solidFill>
                  <a:srgbClr val="8A0000"/>
                </a:solidFill>
              </a:rPr>
              <a:t>Спасибо за внимание!</a:t>
            </a:r>
          </a:p>
          <a:p>
            <a:pPr algn="ctr">
              <a:spcBef>
                <a:spcPts val="600"/>
              </a:spcBef>
              <a:buClr>
                <a:srgbClr val="D6862D"/>
              </a:buClr>
              <a:buSzPct val="85000"/>
            </a:pPr>
            <a:endParaRPr lang="ru-RU" dirty="0">
              <a:solidFill>
                <a:srgbClr val="990033"/>
              </a:solidFill>
              <a:latin typeface="Century Gothic"/>
            </a:endParaRPr>
          </a:p>
        </p:txBody>
      </p:sp>
    </p:spTree>
    <p:extLst>
      <p:ext uri="{BB962C8B-B14F-4D97-AF65-F5344CB8AC3E}">
        <p14:creationId xmlns:p14="http://schemas.microsoft.com/office/powerpoint/2010/main" xmlns="" val="17799233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253" cy="6857999"/>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252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Picture 48" descr="C:\Users\123\Desktop\Безимени-1.png"/>
          <p:cNvPicPr>
            <a:picLocks noChangeAspect="1" noChangeArrowheads="1"/>
          </p:cNvPicPr>
          <p:nvPr/>
        </p:nvPicPr>
        <p:blipFill>
          <a:blip r:embed="rId2" cstate="print"/>
          <a:srcRect/>
          <a:stretch>
            <a:fillRect/>
          </a:stretch>
        </p:blipFill>
        <p:spPr bwMode="auto">
          <a:xfrm>
            <a:off x="2771800" y="5877272"/>
            <a:ext cx="1440161" cy="8827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139952" y="6237312"/>
            <a:ext cx="1872208" cy="292388"/>
          </a:xfrm>
          <a:prstGeom prst="rect">
            <a:avLst/>
          </a:prstGeom>
          <a:noFill/>
        </p:spPr>
        <p:txBody>
          <a:bodyPr wrap="square" rtlCol="0">
            <a:spAutoFit/>
          </a:bodyPr>
          <a:lstStyle/>
          <a:p>
            <a:r>
              <a:rPr lang="ru-RU" sz="1300" dirty="0" smtClean="0">
                <a:latin typeface="+mj-lt"/>
              </a:rPr>
              <a:t>В рамках </a:t>
            </a:r>
            <a:endParaRPr lang="ru-RU" sz="1300" dirty="0">
              <a:latin typeface="+mj-lt"/>
            </a:endParaRPr>
          </a:p>
        </p:txBody>
      </p:sp>
      <p:pic>
        <p:nvPicPr>
          <p:cNvPr id="2058" name="Picture 10" descr="http://totalexpo.ru/i/8589507532771045653.jpg"/>
          <p:cNvPicPr>
            <a:picLocks noChangeAspect="1" noChangeArrowheads="1"/>
          </p:cNvPicPr>
          <p:nvPr/>
        </p:nvPicPr>
        <p:blipFill>
          <a:blip r:embed="rId3" cstate="print"/>
          <a:srcRect t="22680" b="24401"/>
          <a:stretch>
            <a:fillRect/>
          </a:stretch>
        </p:blipFill>
        <p:spPr bwMode="auto">
          <a:xfrm>
            <a:off x="5076056" y="6093296"/>
            <a:ext cx="1428750" cy="504056"/>
          </a:xfrm>
          <a:prstGeom prst="rect">
            <a:avLst/>
          </a:prstGeom>
          <a:noFill/>
        </p:spPr>
      </p:pic>
      <p:pic>
        <p:nvPicPr>
          <p:cNvPr id="2060" name="Picture 12" descr="http://stroysoyuz.ru/upload/medialibrary/123/123e08f865eb48b1a4ff8c6925a246fe.jpg"/>
          <p:cNvPicPr>
            <a:picLocks noChangeAspect="1" noChangeArrowheads="1"/>
          </p:cNvPicPr>
          <p:nvPr/>
        </p:nvPicPr>
        <p:blipFill>
          <a:blip r:embed="rId4" cstate="print"/>
          <a:srcRect/>
          <a:stretch>
            <a:fillRect/>
          </a:stretch>
        </p:blipFill>
        <p:spPr bwMode="auto">
          <a:xfrm>
            <a:off x="6660232" y="6093296"/>
            <a:ext cx="2182396" cy="506628"/>
          </a:xfrm>
          <a:prstGeom prst="rect">
            <a:avLst/>
          </a:prstGeom>
          <a:noFill/>
        </p:spPr>
      </p:pic>
      <p:sp>
        <p:nvSpPr>
          <p:cNvPr id="13" name="TextBox 12"/>
          <p:cNvSpPr txBox="1"/>
          <p:nvPr/>
        </p:nvSpPr>
        <p:spPr>
          <a:xfrm>
            <a:off x="1907704" y="6237312"/>
            <a:ext cx="1872208" cy="292388"/>
          </a:xfrm>
          <a:prstGeom prst="rect">
            <a:avLst/>
          </a:prstGeom>
          <a:noFill/>
        </p:spPr>
        <p:txBody>
          <a:bodyPr wrap="square" rtlCol="0">
            <a:spAutoFit/>
          </a:bodyPr>
          <a:lstStyle/>
          <a:p>
            <a:r>
              <a:rPr lang="ru-RU" sz="1300" dirty="0" smtClean="0">
                <a:latin typeface="+mj-lt"/>
              </a:rPr>
              <a:t>Организатор</a:t>
            </a:r>
            <a:endParaRPr lang="ru-RU" sz="1300" dirty="0">
              <a:latin typeface="+mj-lt"/>
            </a:endParaRPr>
          </a:p>
        </p:txBody>
      </p:sp>
      <p:sp>
        <p:nvSpPr>
          <p:cNvPr id="10" name="Прямоугольник 9"/>
          <p:cNvSpPr/>
          <p:nvPr/>
        </p:nvSpPr>
        <p:spPr>
          <a:xfrm>
            <a:off x="287524" y="228600"/>
            <a:ext cx="6984776" cy="1615827"/>
          </a:xfrm>
          <a:prstGeom prst="rect">
            <a:avLst/>
          </a:prstGeom>
        </p:spPr>
        <p:txBody>
          <a:bodyPr wrap="square">
            <a:spAutoFit/>
          </a:bodyPr>
          <a:lstStyle/>
          <a:p>
            <a:r>
              <a:rPr lang="ru-RU" sz="3200" dirty="0" err="1" smtClean="0">
                <a:solidFill>
                  <a:schemeClr val="tx1">
                    <a:lumMod val="85000"/>
                    <a:lumOff val="15000"/>
                  </a:schemeClr>
                </a:solidFill>
                <a:effectLst>
                  <a:outerShdw blurRad="38100" dist="38100" dir="2700000" algn="tl">
                    <a:srgbClr val="000000">
                      <a:alpha val="43137"/>
                    </a:srgbClr>
                  </a:outerShdw>
                </a:effectLst>
                <a:latin typeface="Cambria" pitchFamily="18" charset="0"/>
              </a:rPr>
              <a:t>Матюнина</a:t>
            </a:r>
            <a:r>
              <a:rPr lang="ru-RU" sz="32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 Инна Александровна</a:t>
            </a:r>
          </a:p>
          <a:p>
            <a:endParaRPr lang="ru-RU" dirty="0" smtClean="0">
              <a:latin typeface="Cambria" pitchFamily="18" charset="0"/>
            </a:endParaRP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Председатель Комитета по страхованию</a:t>
            </a:r>
          </a:p>
          <a:p>
            <a:r>
              <a:rPr lang="ru-RU" sz="23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и финансовым рискам НОСТРОЙ</a:t>
            </a:r>
          </a:p>
        </p:txBody>
      </p:sp>
      <p:pic>
        <p:nvPicPr>
          <p:cNvPr id="11" name="Picture 2" descr="http://www.nostroy.ru/getfile?id=14896"/>
          <p:cNvPicPr>
            <a:picLocks noChangeAspect="1" noChangeArrowheads="1"/>
          </p:cNvPicPr>
          <p:nvPr/>
        </p:nvPicPr>
        <p:blipFill>
          <a:blip r:embed="rId5" cstate="print"/>
          <a:srcRect/>
          <a:stretch>
            <a:fillRect/>
          </a:stretch>
        </p:blipFill>
        <p:spPr bwMode="auto">
          <a:xfrm>
            <a:off x="7027792" y="228600"/>
            <a:ext cx="1863671" cy="2417019"/>
          </a:xfrm>
          <a:prstGeom prst="rect">
            <a:avLst/>
          </a:prstGeom>
          <a:ln>
            <a:noFill/>
          </a:ln>
          <a:effectLst>
            <a:outerShdw blurRad="292100" dist="139700" dir="2700000" algn="tl" rotWithShape="0">
              <a:srgbClr val="333333">
                <a:alpha val="65000"/>
              </a:srgbClr>
            </a:outerShdw>
          </a:effectLst>
        </p:spPr>
      </p:pic>
      <p:sp>
        <p:nvSpPr>
          <p:cNvPr id="12" name="Прямоугольник 11"/>
          <p:cNvSpPr/>
          <p:nvPr/>
        </p:nvSpPr>
        <p:spPr>
          <a:xfrm>
            <a:off x="144526" y="3297590"/>
            <a:ext cx="8780609" cy="1708160"/>
          </a:xfrm>
          <a:prstGeom prst="rect">
            <a:avLst/>
          </a:prstGeom>
        </p:spPr>
        <p:txBody>
          <a:bodyPr wrap="square">
            <a:spAutoFit/>
          </a:bodyPr>
          <a:lstStyle/>
          <a:p>
            <a:pPr algn="ctr"/>
            <a:r>
              <a:rPr lang="ru-RU" sz="35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Страхование гражданской </a:t>
            </a:r>
          </a:p>
          <a:p>
            <a:pPr algn="ctr"/>
            <a:r>
              <a:rPr lang="ru-RU" sz="35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ответственности и проблемы </a:t>
            </a:r>
          </a:p>
          <a:p>
            <a:pPr algn="ctr"/>
            <a:r>
              <a:rPr lang="ru-RU" sz="3500" dirty="0" smtClean="0">
                <a:solidFill>
                  <a:schemeClr val="tx1">
                    <a:lumMod val="85000"/>
                    <a:lumOff val="15000"/>
                  </a:schemeClr>
                </a:solidFill>
                <a:effectLst>
                  <a:outerShdw blurRad="38100" dist="38100" dir="2700000" algn="tl">
                    <a:srgbClr val="000000">
                      <a:alpha val="43137"/>
                    </a:srgbClr>
                  </a:outerShdw>
                </a:effectLst>
                <a:latin typeface="Cambria" pitchFamily="18" charset="0"/>
              </a:rPr>
              <a:t>размещения компенсационного фонда</a:t>
            </a:r>
          </a:p>
        </p:txBody>
      </p:sp>
    </p:spTree>
    <p:extLst>
      <p:ext uri="{BB962C8B-B14F-4D97-AF65-F5344CB8AC3E}">
        <p14:creationId xmlns:p14="http://schemas.microsoft.com/office/powerpoint/2010/main" xmlns="" val="11126511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14312" y="1037818"/>
            <a:ext cx="8707211" cy="1061829"/>
          </a:xfrm>
          <a:prstGeom prst="rect">
            <a:avLst/>
          </a:prstGeom>
          <a:solidFill>
            <a:schemeClr val="bg1"/>
          </a:solidFill>
          <a:scene3d>
            <a:camera prst="orthographicFront"/>
            <a:lightRig rig="threePt" dir="t"/>
          </a:scene3d>
          <a:sp3d>
            <a:bevelT/>
          </a:sp3d>
        </p:spPr>
        <p:txBody>
          <a:bodyPr wrap="square">
            <a:spAutoFit/>
          </a:bodyPr>
          <a:lstStyle/>
          <a:p>
            <a:pPr algn="ctr"/>
            <a:r>
              <a:rPr lang="ru-RU" sz="2100" dirty="0">
                <a:solidFill>
                  <a:srgbClr val="D19049">
                    <a:lumMod val="50000"/>
                  </a:srgbClr>
                </a:solidFill>
                <a:effectLst>
                  <a:outerShdw blurRad="38100" dist="38100" dir="2700000" algn="tl">
                    <a:srgbClr val="000000">
                      <a:alpha val="43137"/>
                    </a:srgbClr>
                  </a:outerShdw>
                </a:effectLst>
              </a:rPr>
              <a:t>Информация о проведенном мониторинге саморегулируемых </a:t>
            </a:r>
          </a:p>
          <a:p>
            <a:pPr algn="ctr"/>
            <a:r>
              <a:rPr lang="ru-RU" sz="2100" dirty="0">
                <a:solidFill>
                  <a:srgbClr val="D19049">
                    <a:lumMod val="50000"/>
                  </a:srgbClr>
                </a:solidFill>
                <a:effectLst>
                  <a:outerShdw blurRad="38100" dist="38100" dir="2700000" algn="tl">
                    <a:srgbClr val="000000">
                      <a:alpha val="43137"/>
                    </a:srgbClr>
                  </a:outerShdw>
                </a:effectLst>
              </a:rPr>
              <a:t>организаций по вопросу выплаты и утраты средств</a:t>
            </a:r>
            <a:br>
              <a:rPr lang="ru-RU" sz="2100" dirty="0">
                <a:solidFill>
                  <a:srgbClr val="D19049">
                    <a:lumMod val="50000"/>
                  </a:srgbClr>
                </a:solidFill>
                <a:effectLst>
                  <a:outerShdw blurRad="38100" dist="38100" dir="2700000" algn="tl">
                    <a:srgbClr val="000000">
                      <a:alpha val="43137"/>
                    </a:srgbClr>
                  </a:outerShdw>
                </a:effectLst>
              </a:rPr>
            </a:br>
            <a:r>
              <a:rPr lang="ru-RU" sz="2100" dirty="0">
                <a:solidFill>
                  <a:srgbClr val="D19049">
                    <a:lumMod val="50000"/>
                  </a:srgbClr>
                </a:solidFill>
                <a:effectLst>
                  <a:outerShdw blurRad="38100" dist="38100" dir="2700000" algn="tl">
                    <a:srgbClr val="000000">
                      <a:alpha val="43137"/>
                    </a:srgbClr>
                  </a:outerShdw>
                </a:effectLst>
              </a:rPr>
              <a:t> компенсационного фонда за 2014 год</a:t>
            </a:r>
          </a:p>
        </p:txBody>
      </p:sp>
      <p:sp>
        <p:nvSpPr>
          <p:cNvPr id="4" name="Прямоугольник 3"/>
          <p:cNvSpPr/>
          <p:nvPr/>
        </p:nvSpPr>
        <p:spPr>
          <a:xfrm>
            <a:off x="214312" y="2382897"/>
            <a:ext cx="8707211" cy="2862322"/>
          </a:xfrm>
          <a:prstGeom prst="rect">
            <a:avLst/>
          </a:prstGeom>
          <a:scene3d>
            <a:camera prst="orthographicFront"/>
            <a:lightRig rig="threePt" dir="t"/>
          </a:scene3d>
          <a:sp3d>
            <a:bevelT/>
          </a:sp3d>
        </p:spPr>
        <p:txBody>
          <a:bodyPr wrap="square">
            <a:spAutoFit/>
          </a:bodyPr>
          <a:lstStyle/>
          <a:p>
            <a:pPr marL="61722" algn="just"/>
            <a:r>
              <a:rPr lang="ru-RU" dirty="0">
                <a:solidFill>
                  <a:prstClr val="black"/>
                </a:solidFill>
              </a:rPr>
              <a:t>В анкетировании приняли участие </a:t>
            </a:r>
            <a:r>
              <a:rPr lang="ru-RU" dirty="0">
                <a:solidFill>
                  <a:srgbClr val="35220D"/>
                </a:solidFill>
                <a:latin typeface="Times New Roman" panose="02020603050405020304" pitchFamily="18" charset="0"/>
                <a:cs typeface="Times New Roman" panose="02020603050405020304" pitchFamily="18" charset="0"/>
              </a:rPr>
              <a:t>153 </a:t>
            </a:r>
            <a:r>
              <a:rPr lang="ru-RU" dirty="0">
                <a:solidFill>
                  <a:prstClr val="black"/>
                </a:solidFill>
              </a:rPr>
              <a:t>саморегулируемые организации.</a:t>
            </a:r>
          </a:p>
          <a:p>
            <a:pPr marL="61722" algn="just"/>
            <a:r>
              <a:rPr lang="ru-RU" dirty="0">
                <a:solidFill>
                  <a:prstClr val="black"/>
                </a:solidFill>
              </a:rPr>
              <a:t>Информацию не представили </a:t>
            </a:r>
            <a:r>
              <a:rPr lang="ru-RU" dirty="0">
                <a:solidFill>
                  <a:srgbClr val="35220D"/>
                </a:solidFill>
                <a:latin typeface="Times New Roman" panose="02020603050405020304" pitchFamily="18" charset="0"/>
                <a:cs typeface="Times New Roman" panose="02020603050405020304" pitchFamily="18" charset="0"/>
              </a:rPr>
              <a:t>123</a:t>
            </a:r>
            <a:r>
              <a:rPr lang="ru-RU" dirty="0">
                <a:solidFill>
                  <a:srgbClr val="35220D"/>
                </a:solidFill>
              </a:rPr>
              <a:t> </a:t>
            </a:r>
            <a:r>
              <a:rPr lang="ru-RU" dirty="0">
                <a:solidFill>
                  <a:prstClr val="black"/>
                </a:solidFill>
              </a:rPr>
              <a:t>саморегулируемые организации.</a:t>
            </a:r>
          </a:p>
          <a:p>
            <a:pPr marL="61722" algn="just"/>
            <a:endParaRPr lang="ru-RU" dirty="0">
              <a:solidFill>
                <a:prstClr val="black"/>
              </a:solidFill>
            </a:endParaRPr>
          </a:p>
          <a:p>
            <a:pPr marL="61722" algn="just"/>
            <a:r>
              <a:rPr lang="ru-RU" dirty="0">
                <a:solidFill>
                  <a:prstClr val="black"/>
                </a:solidFill>
              </a:rPr>
              <a:t>Итог: </a:t>
            </a:r>
          </a:p>
          <a:p>
            <a:pPr marL="61722" algn="just"/>
            <a:r>
              <a:rPr lang="ru-RU" dirty="0">
                <a:solidFill>
                  <a:prstClr val="black"/>
                </a:solidFill>
              </a:rPr>
              <a:t>- сумма выплаты из средств компенсационного фонда по случаям возмещения вреда причиненным третьим лицам вследствие недостатков работ, которые оказывают влияние на безопасность объектов капитального строительства составила </a:t>
            </a:r>
            <a:r>
              <a:rPr lang="ru-RU" dirty="0">
                <a:solidFill>
                  <a:srgbClr val="35220D"/>
                </a:solidFill>
                <a:latin typeface="Times New Roman" panose="02020603050405020304" pitchFamily="18" charset="0"/>
                <a:cs typeface="Times New Roman" panose="02020603050405020304" pitchFamily="18" charset="0"/>
              </a:rPr>
              <a:t>7 423 658 </a:t>
            </a:r>
            <a:r>
              <a:rPr lang="ru-RU" dirty="0">
                <a:solidFill>
                  <a:prstClr val="black"/>
                </a:solidFill>
              </a:rPr>
              <a:t>руб.</a:t>
            </a:r>
          </a:p>
          <a:p>
            <a:pPr marL="61722" algn="just"/>
            <a:r>
              <a:rPr lang="ru-RU" dirty="0">
                <a:solidFill>
                  <a:prstClr val="black"/>
                </a:solidFill>
              </a:rPr>
              <a:t>- Сумма утраты средств компенсационного фонда, в связи с банкротством банков  составила </a:t>
            </a:r>
            <a:r>
              <a:rPr lang="ru-RU" dirty="0">
                <a:solidFill>
                  <a:srgbClr val="35220D"/>
                </a:solidFill>
                <a:latin typeface="Times New Roman" panose="02020603050405020304" pitchFamily="18" charset="0"/>
                <a:cs typeface="Times New Roman" panose="02020603050405020304" pitchFamily="18" charset="0"/>
              </a:rPr>
              <a:t>882 850 225,49 </a:t>
            </a:r>
            <a:r>
              <a:rPr lang="ru-RU" dirty="0">
                <a:solidFill>
                  <a:prstClr val="black"/>
                </a:solidFill>
              </a:rPr>
              <a:t>руб.</a:t>
            </a:r>
          </a:p>
        </p:txBody>
      </p:sp>
    </p:spTree>
    <p:extLst>
      <p:ext uri="{BB962C8B-B14F-4D97-AF65-F5344CB8AC3E}">
        <p14:creationId xmlns:p14="http://schemas.microsoft.com/office/powerpoint/2010/main" xmlns="" val="1540181111"/>
      </p:ext>
    </p:extLst>
  </p:cSld>
  <p:clrMapOvr>
    <a:masterClrMapping/>
  </p:clrMapOvr>
  <p:timing>
    <p:tnLst>
      <p:par>
        <p:cTn id="1" dur="indefinite" restart="never" nodeType="tmRoot"/>
      </p:par>
    </p:tnLst>
  </p:timing>
</p:sld>
</file>

<file path=ppt/theme/_rels/them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2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3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4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5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6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7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8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9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10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11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12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13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6.xml><?xml version="1.0" encoding="utf-8"?>
<a:theme xmlns:a="http://schemas.openxmlformats.org/drawingml/2006/main" name="14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7.xml><?xml version="1.0" encoding="utf-8"?>
<a:theme xmlns:a="http://schemas.openxmlformats.org/drawingml/2006/main" name="15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16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9.xml><?xml version="1.0" encoding="utf-8"?>
<a:theme xmlns:a="http://schemas.openxmlformats.org/drawingml/2006/main" name="17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0.xml><?xml version="1.0" encoding="utf-8"?>
<a:theme xmlns:a="http://schemas.openxmlformats.org/drawingml/2006/main" name="Шаблон УК СОЛИД Менеджмент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_Шаблон УК СОЛИД Менеджмент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_Шаблон УК СОЛИД Менеджмент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_Шаблон УК СОЛИД Менеджмент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4_Шаблон УК СОЛИД Менеджмент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5_Шаблон УК СОЛИД Менеджмент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6_Шаблон УК СОЛИД Менеджмент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_Тема Office">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3_Тема Office">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xml><?xml version="1.0" encoding="utf-8"?>
<a:themeOverride xmlns:a="http://schemas.openxmlformats.org/drawingml/2006/main">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Aspect</Template>
  <TotalTime>991</TotalTime>
  <Words>4072</Words>
  <Application>Microsoft Office PowerPoint</Application>
  <PresentationFormat>Экран (4:3)</PresentationFormat>
  <Paragraphs>606</Paragraphs>
  <Slides>73</Slides>
  <Notes>1</Notes>
  <HiddenSlides>0</HiddenSlides>
  <MMClips>0</MMClips>
  <ScaleCrop>false</ScaleCrop>
  <HeadingPairs>
    <vt:vector size="4" baseType="variant">
      <vt:variant>
        <vt:lpstr>Тема</vt:lpstr>
      </vt:variant>
      <vt:variant>
        <vt:i4>38</vt:i4>
      </vt:variant>
      <vt:variant>
        <vt:lpstr>Заголовки слайдов</vt:lpstr>
      </vt:variant>
      <vt:variant>
        <vt:i4>73</vt:i4>
      </vt:variant>
    </vt:vector>
  </HeadingPairs>
  <TitlesOfParts>
    <vt:vector size="111" baseType="lpstr">
      <vt:lpstr>Тема Office</vt:lpstr>
      <vt:lpstr>2_Тема Office</vt:lpstr>
      <vt:lpstr>3_Тема Office</vt:lpstr>
      <vt:lpstr>4_Тема Office</vt:lpstr>
      <vt:lpstr>5_Тема Office</vt:lpstr>
      <vt:lpstr>6_Тема Office</vt:lpstr>
      <vt:lpstr>7_Тема Office</vt:lpstr>
      <vt:lpstr>8_Тема Office</vt:lpstr>
      <vt:lpstr>9_Тема Office</vt:lpstr>
      <vt:lpstr>10_Тема Office</vt:lpstr>
      <vt:lpstr>11_Тема Office</vt:lpstr>
      <vt:lpstr>12_Тема Office</vt:lpstr>
      <vt:lpstr>1_Официальная</vt:lpstr>
      <vt:lpstr>2_Официальная</vt:lpstr>
      <vt:lpstr>3_Официальная</vt:lpstr>
      <vt:lpstr>4_Официальная</vt:lpstr>
      <vt:lpstr>5_Официальная</vt:lpstr>
      <vt:lpstr>6_Официальная</vt:lpstr>
      <vt:lpstr>7_Официальная</vt:lpstr>
      <vt:lpstr>8_Официальная</vt:lpstr>
      <vt:lpstr>9_Официальная</vt:lpstr>
      <vt:lpstr>10_Официальная</vt:lpstr>
      <vt:lpstr>11_Официальная</vt:lpstr>
      <vt:lpstr>12_Официальная</vt:lpstr>
      <vt:lpstr>13_Официальная</vt:lpstr>
      <vt:lpstr>14_Официальная</vt:lpstr>
      <vt:lpstr>15_Официальная</vt:lpstr>
      <vt:lpstr>16_Официальная</vt:lpstr>
      <vt:lpstr>17_Официальная</vt:lpstr>
      <vt:lpstr>Шаблон УК СОЛИД Менеджмент -1</vt:lpstr>
      <vt:lpstr>1_Шаблон УК СОЛИД Менеджмент -1</vt:lpstr>
      <vt:lpstr>2_Шаблон УК СОЛИД Менеджмент -1</vt:lpstr>
      <vt:lpstr>3_Шаблон УК СОЛИД Менеджмент -1</vt:lpstr>
      <vt:lpstr>4_Шаблон УК СОЛИД Менеджмент -1</vt:lpstr>
      <vt:lpstr>5_Шаблон УК СОЛИД Менеджмент -1</vt:lpstr>
      <vt:lpstr>6_Шаблон УК СОЛИД Менеджмент -1</vt:lpstr>
      <vt:lpstr>1_Тема Office</vt:lpstr>
      <vt:lpstr>13_Тема Office</vt:lpstr>
      <vt:lpstr>Слайд 1</vt:lpstr>
      <vt:lpstr>Слайд 2</vt:lpstr>
      <vt:lpstr>Слайд 3</vt:lpstr>
      <vt:lpstr>Слайд 4</vt:lpstr>
      <vt:lpstr>Слайд 5</vt:lpstr>
      <vt:lpstr>Слайд 6</vt:lpstr>
      <vt:lpstr>Слайд 7</vt:lpstr>
      <vt:lpstr>Слайд 8</vt:lpstr>
      <vt:lpstr>Слайд 9</vt:lpstr>
      <vt:lpstr>Список банков (лицензия отозвана)</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               Анализ и практика урегулирования убытков  с учетом изменений ст.60 ГсК</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Прогнозируемый перечень активов в портфеле КФ</vt:lpstr>
      <vt:lpstr>Слайд 55</vt:lpstr>
      <vt:lpstr>Слайд 56</vt:lpstr>
      <vt:lpstr>Слайд 57</vt:lpstr>
      <vt:lpstr>Слайд 58</vt:lpstr>
      <vt:lpstr>Обеспечение имущественной ответственности на строительном объекте</vt:lpstr>
      <vt:lpstr>Слайд 60</vt:lpstr>
      <vt:lpstr>Слайд 61</vt:lpstr>
      <vt:lpstr> </vt:lpstr>
      <vt:lpstr>Слайд 63</vt:lpstr>
      <vt:lpstr> </vt:lpstr>
      <vt:lpstr> </vt:lpstr>
      <vt:lpstr> </vt:lpstr>
      <vt:lpstr>Слайд 67</vt:lpstr>
      <vt:lpstr>Подход к работе:</vt:lpstr>
      <vt:lpstr>О компании</vt:lpstr>
      <vt:lpstr>Слайд 70</vt:lpstr>
      <vt:lpstr>Слайд 71</vt:lpstr>
      <vt:lpstr>Слайд 72</vt:lpstr>
      <vt:lpstr>Слайд 73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dc:creator>
  <cp:lastModifiedBy>new_pr_worker</cp:lastModifiedBy>
  <cp:revision>91</cp:revision>
  <dcterms:created xsi:type="dcterms:W3CDTF">2012-04-19T09:57:54Z</dcterms:created>
  <dcterms:modified xsi:type="dcterms:W3CDTF">2015-03-19T07:53:30Z</dcterms:modified>
</cp:coreProperties>
</file>