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7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377" r:id="rId2"/>
    <p:sldId id="457" r:id="rId3"/>
    <p:sldId id="460" r:id="rId4"/>
    <p:sldId id="383" r:id="rId5"/>
    <p:sldId id="459" r:id="rId6"/>
    <p:sldId id="391" r:id="rId7"/>
    <p:sldId id="392" r:id="rId8"/>
    <p:sldId id="393" r:id="rId9"/>
    <p:sldId id="390" r:id="rId10"/>
    <p:sldId id="386" r:id="rId11"/>
    <p:sldId id="385" r:id="rId12"/>
    <p:sldId id="387" r:id="rId13"/>
    <p:sldId id="388" r:id="rId14"/>
    <p:sldId id="389" r:id="rId15"/>
    <p:sldId id="456" r:id="rId16"/>
    <p:sldId id="358" r:id="rId17"/>
    <p:sldId id="360" r:id="rId18"/>
    <p:sldId id="381" r:id="rId19"/>
    <p:sldId id="384" r:id="rId20"/>
    <p:sldId id="380" r:id="rId21"/>
    <p:sldId id="274" r:id="rId22"/>
  </p:sldIdLst>
  <p:sldSz cx="24384000" cy="13716000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20"/>
    <a:srgbClr val="DA3221"/>
    <a:srgbClr val="F65E00"/>
    <a:srgbClr val="383345"/>
    <a:srgbClr val="002060"/>
    <a:srgbClr val="0259AA"/>
    <a:srgbClr val="F9F9F9"/>
    <a:srgbClr val="697593"/>
    <a:srgbClr val="83B0E6"/>
    <a:srgbClr val="F5C2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6395" autoAdjust="0"/>
  </p:normalViewPr>
  <p:slideViewPr>
    <p:cSldViewPr snapToGrid="0">
      <p:cViewPr>
        <p:scale>
          <a:sx n="50" d="100"/>
          <a:sy n="50" d="100"/>
        </p:scale>
        <p:origin x="102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_____Microsoft_Excel16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800" dirty="0" smtClean="0">
                <a:solidFill>
                  <a:srgbClr val="DA3221"/>
                </a:solidFill>
              </a:rPr>
              <a:t>Средний уровень процентной ставки по ипотечному кредитованию,</a:t>
            </a:r>
            <a:r>
              <a:rPr lang="ru-RU" sz="3800" baseline="0" dirty="0" smtClean="0">
                <a:solidFill>
                  <a:srgbClr val="DA3221"/>
                </a:solidFill>
              </a:rPr>
              <a:t> %</a:t>
            </a:r>
            <a:endParaRPr lang="ru-RU" sz="3800" dirty="0">
              <a:solidFill>
                <a:srgbClr val="DA322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ИЖК всего</c:v>
                </c:pt>
              </c:strCache>
            </c:strRef>
          </c:tx>
          <c:spPr>
            <a:solidFill>
              <a:schemeClr val="accent1"/>
            </a:solidFill>
            <a:ln w="63500">
              <a:solidFill>
                <a:srgbClr val="383345"/>
              </a:solidFill>
            </a:ln>
            <a:effectLst/>
          </c:spPr>
          <c:invertIfNegative val="0"/>
          <c:dLbls>
            <c:dLbl>
              <c:idx val="7"/>
              <c:layout>
                <c:manualLayout>
                  <c:x val="-2.0992893351340299E-2"/>
                  <c:y val="2.94026118569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5268444668779585E-3"/>
                  <c:y val="3.5860455258637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sz="22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EF4D6D8-F675-420E-9DB2-419B909D34B6}" type="VALUE">
                      <a:rPr lang="en-US" sz="22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sz="2200" b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sz="22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22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2019</c:v>
                </c:pt>
                <c:pt idx="2">
                  <c:v>2024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9.68</c:v>
                </c:pt>
                <c:pt idx="1">
                  <c:v>8.9</c:v>
                </c:pt>
                <c:pt idx="2">
                  <c:v>7.9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spPr>
            <a:solidFill>
              <a:schemeClr val="accent2"/>
            </a:solidFill>
            <a:ln w="63500">
              <a:solidFill>
                <a:srgbClr val="DA322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-1.340151512466833E-2"/>
                  <c:y val="2.8111043176632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8823928143719734E-2"/>
                  <c:y val="3.1985749217634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3704099860866006E-2"/>
                  <c:y val="3.1985749217634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5873065068486571E-2"/>
                  <c:y val="1.0029081651954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5633408502779157E-2"/>
                  <c:y val="2.681947449629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8794083524032199E-2"/>
                  <c:y val="1.1320650332289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9.5461794681227646E-3"/>
                  <c:y val="1.2612219012623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9336324825937341E-2"/>
                  <c:y val="2.94026118569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0963048731652764E-2"/>
                  <c:y val="7.44594429128667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120270529736022E-2"/>
                  <c:y val="1.2612219012623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1.2829429203075723E-2"/>
                  <c:y val="1.7778493733959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layout>
                <c:manualLayout>
                  <c:x val="-1.773944553990945E-2"/>
                  <c:y val="3.0694180537300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rgbClr val="DA322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06CA4ED-C4D0-4654-A727-4FE7BE494477}" type="VALUE">
                      <a:rPr lang="en-US" sz="1600" b="0" dirty="0"/>
                      <a:pPr>
                        <a:defRPr sz="2400" b="1">
                          <a:solidFill>
                            <a:srgbClr val="DA322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DA322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2400" b="1" i="0" u="none" strike="noStrike" kern="1200" baseline="0">
                      <a:solidFill>
                        <a:srgbClr val="DA322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DA322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2019</c:v>
                </c:pt>
                <c:pt idx="2">
                  <c:v>2024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0"/>
        <c:axId val="222678584"/>
        <c:axId val="222678976"/>
      </c:barChart>
      <c:catAx>
        <c:axId val="222678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in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2678976"/>
        <c:crossesAt val="0"/>
        <c:auto val="1"/>
        <c:lblAlgn val="ctr"/>
        <c:lblOffset val="100"/>
        <c:noMultiLvlLbl val="1"/>
      </c:catAx>
      <c:valAx>
        <c:axId val="222678976"/>
        <c:scaling>
          <c:orientation val="minMax"/>
          <c:min val="7.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2678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/>
              <a:t>                  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Первичный рынок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ИЖК, млрд.руб. </c:v>
                </c:pt>
              </c:strCache>
            </c:strRef>
          </c:cat>
          <c:val>
            <c:numRef>
              <c:f>Лист1!$B$2</c:f>
              <c:numCache>
                <c:formatCode>#\ ##0.0</c:formatCode>
                <c:ptCount val="1"/>
                <c:pt idx="0">
                  <c:v>9.1999999999999993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2D-4330-B051-D8591E413F7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Вторичный рынок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ИЖК, млрд.руб. </c:v>
                </c:pt>
              </c:strCache>
            </c:strRef>
          </c:cat>
          <c:val>
            <c:numRef>
              <c:f>Лист1!$C$2</c:f>
              <c:numCache>
                <c:formatCode>#\ ##0.0</c:formatCode>
                <c:ptCount val="1"/>
                <c:pt idx="0">
                  <c:v>18.600000000000001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2D-4330-B051-D8591E413F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220273408"/>
        <c:axId val="220273800"/>
        <c:axId val="0"/>
      </c:bar3DChart>
      <c:catAx>
        <c:axId val="220273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0273800"/>
        <c:crosses val="autoZero"/>
        <c:auto val="1"/>
        <c:lblAlgn val="ctr"/>
        <c:lblOffset val="100"/>
        <c:noMultiLvlLbl val="0"/>
      </c:catAx>
      <c:valAx>
        <c:axId val="220273800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22027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DE-4C4E-8242-56E20C77C16D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0DE-4C4E-8242-56E20C77C16D}"/>
              </c:ext>
            </c:extLst>
          </c:dPt>
          <c:dPt>
            <c:idx val="2"/>
            <c:bubble3D val="0"/>
            <c:spPr>
              <a:solidFill>
                <a:srgbClr val="F65E0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0DE-4C4E-8242-56E20C77C16D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0DE-4C4E-8242-56E20C77C16D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C0DE-4C4E-8242-56E20C77C16D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0DE-4C4E-8242-56E20C77C1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Критерии 30/10</c:v>
                </c:pt>
                <c:pt idx="1">
                  <c:v>Проектное финансирование</c:v>
                </c:pt>
                <c:pt idx="2">
                  <c:v>Ожидают решение по заявкам 30/10</c:v>
                </c:pt>
                <c:pt idx="3">
                  <c:v>Собственные средства</c:v>
                </c:pt>
                <c:pt idx="4">
                  <c:v>Строительство не начато</c:v>
                </c:pt>
                <c:pt idx="5">
                  <c:v>прочее</c:v>
                </c:pt>
              </c:strCache>
            </c:strRef>
          </c:cat>
          <c:val>
            <c:numRef>
              <c:f>Лист1!$B$2:$B$7</c:f>
              <c:numCache>
                <c:formatCode>0.00</c:formatCode>
                <c:ptCount val="6"/>
                <c:pt idx="0">
                  <c:v>74.7</c:v>
                </c:pt>
                <c:pt idx="1">
                  <c:v>21.4</c:v>
                </c:pt>
                <c:pt idx="2">
                  <c:v>2.1</c:v>
                </c:pt>
                <c:pt idx="3" formatCode="General">
                  <c:v>8.6</c:v>
                </c:pt>
                <c:pt idx="4" formatCode="General">
                  <c:v>9.3000000000000007</c:v>
                </c:pt>
                <c:pt idx="5" formatCode="General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0DE-4C4E-8242-56E20C77C16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otham Pro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проектного финансирования по федеральным округам, млрд.руб. 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DE-4C4E-8242-56E20C77C16D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0DE-4C4E-8242-56E20C77C16D}"/>
              </c:ext>
            </c:extLst>
          </c:dPt>
          <c:dPt>
            <c:idx val="2"/>
            <c:bubble3D val="0"/>
            <c:spPr>
              <a:solidFill>
                <a:srgbClr val="F65E0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0DE-4C4E-8242-56E20C77C16D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0DE-4C4E-8242-56E20C77C16D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C0DE-4C4E-8242-56E20C77C16D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0DE-4C4E-8242-56E20C77C16D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1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2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ЦФО</c:v>
                </c:pt>
                <c:pt idx="1">
                  <c:v>ДФО</c:v>
                </c:pt>
                <c:pt idx="2">
                  <c:v>ПФО</c:v>
                </c:pt>
                <c:pt idx="3">
                  <c:v>СЗФО</c:v>
                </c:pt>
                <c:pt idx="4">
                  <c:v>СКФО</c:v>
                </c:pt>
                <c:pt idx="5">
                  <c:v>СФО</c:v>
                </c:pt>
                <c:pt idx="6">
                  <c:v>УФО</c:v>
                </c:pt>
                <c:pt idx="7">
                  <c:v>ЮФО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303.2</c:v>
                </c:pt>
                <c:pt idx="1">
                  <c:v>10.8</c:v>
                </c:pt>
                <c:pt idx="2">
                  <c:v>56.6</c:v>
                </c:pt>
                <c:pt idx="3">
                  <c:v>40.200000000000003</c:v>
                </c:pt>
                <c:pt idx="4">
                  <c:v>0.9</c:v>
                </c:pt>
                <c:pt idx="5">
                  <c:v>15.2</c:v>
                </c:pt>
                <c:pt idx="6">
                  <c:v>35.799999999999997</c:v>
                </c:pt>
                <c:pt idx="7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0DE-4C4E-8242-56E20C77C16D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DE-4C4E-8242-56E20C77C16D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0DE-4C4E-8242-56E20C77C16D}"/>
              </c:ext>
            </c:extLst>
          </c:dPt>
          <c:dPt>
            <c:idx val="2"/>
            <c:bubble3D val="0"/>
            <c:spPr>
              <a:solidFill>
                <a:srgbClr val="F65E0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0DE-4C4E-8242-56E20C77C16D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0DE-4C4E-8242-56E20C77C16D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C0DE-4C4E-8242-56E20C77C16D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0DE-4C4E-8242-56E20C77C1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Критерии 30/10</c:v>
                </c:pt>
                <c:pt idx="1">
                  <c:v>Проектное финансирование</c:v>
                </c:pt>
                <c:pt idx="2">
                  <c:v>Иное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15935</c:v>
                </c:pt>
                <c:pt idx="1">
                  <c:v>2701</c:v>
                </c:pt>
                <c:pt idx="2">
                  <c:v>3075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0DE-4C4E-8242-56E20C77C16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otham Pro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проектное финансирования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Лист1!$A$2:$A$12</c:f>
              <c:strCache>
                <c:ptCount val="11"/>
                <c:pt idx="0">
                  <c:v>Ненецкий АО</c:v>
                </c:pt>
                <c:pt idx="1">
                  <c:v>Новгородская область</c:v>
                </c:pt>
                <c:pt idx="2">
                  <c:v>Псковская область</c:v>
                </c:pt>
                <c:pt idx="3">
                  <c:v>г. Санкт-Петербург</c:v>
                </c:pt>
                <c:pt idx="4">
                  <c:v>Архангельская область</c:v>
                </c:pt>
                <c:pt idx="5">
                  <c:v>респ. Карелия </c:v>
                </c:pt>
                <c:pt idx="6">
                  <c:v>Калининградская область</c:v>
                </c:pt>
                <c:pt idx="7">
                  <c:v>Вологодская область</c:v>
                </c:pt>
                <c:pt idx="8">
                  <c:v>Ленинградская область</c:v>
                </c:pt>
                <c:pt idx="9">
                  <c:v>респ. Коми</c:v>
                </c:pt>
                <c:pt idx="10">
                  <c:v>Мурманская область</c:v>
                </c:pt>
              </c:strCache>
            </c:strRef>
          </c:cat>
          <c:val>
            <c:numRef>
              <c:f>Лист1!$B$2:$B$12</c:f>
              <c:numCache>
                <c:formatCode>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61</c:v>
                </c:pt>
                <c:pt idx="3">
                  <c:v>1245</c:v>
                </c:pt>
                <c:pt idx="4">
                  <c:v>23</c:v>
                </c:pt>
                <c:pt idx="5">
                  <c:v>53</c:v>
                </c:pt>
                <c:pt idx="6">
                  <c:v>306</c:v>
                </c:pt>
                <c:pt idx="7">
                  <c:v>301</c:v>
                </c:pt>
                <c:pt idx="8" formatCode="General">
                  <c:v>711</c:v>
                </c:pt>
                <c:pt idx="9" formatCode="General">
                  <c:v>2</c:v>
                </c:pt>
                <c:pt idx="10" formatCode="General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3C-45DD-ADD5-60029AA001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критерии 30/10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Лист1!$A$2:$A$12</c:f>
              <c:strCache>
                <c:ptCount val="11"/>
                <c:pt idx="0">
                  <c:v>Ненецкий АО</c:v>
                </c:pt>
                <c:pt idx="1">
                  <c:v>Новгородская область</c:v>
                </c:pt>
                <c:pt idx="2">
                  <c:v>Псковская область</c:v>
                </c:pt>
                <c:pt idx="3">
                  <c:v>г. Санкт-Петербург</c:v>
                </c:pt>
                <c:pt idx="4">
                  <c:v>Архангельская область</c:v>
                </c:pt>
                <c:pt idx="5">
                  <c:v>респ. Карелия </c:v>
                </c:pt>
                <c:pt idx="6">
                  <c:v>Калининградская область</c:v>
                </c:pt>
                <c:pt idx="7">
                  <c:v>Вологодская область</c:v>
                </c:pt>
                <c:pt idx="8">
                  <c:v>Ленинградская область</c:v>
                </c:pt>
                <c:pt idx="9">
                  <c:v>респ. Коми</c:v>
                </c:pt>
                <c:pt idx="10">
                  <c:v>Мурманская область</c:v>
                </c:pt>
              </c:strCache>
            </c:strRef>
          </c:cat>
          <c:val>
            <c:numRef>
              <c:f>Лист1!$C$2:$C$12</c:f>
              <c:numCache>
                <c:formatCode>0</c:formatCode>
                <c:ptCount val="11"/>
                <c:pt idx="0">
                  <c:v>2</c:v>
                </c:pt>
                <c:pt idx="1">
                  <c:v>91</c:v>
                </c:pt>
                <c:pt idx="2">
                  <c:v>224</c:v>
                </c:pt>
                <c:pt idx="3">
                  <c:v>11190</c:v>
                </c:pt>
                <c:pt idx="4">
                  <c:v>461</c:v>
                </c:pt>
                <c:pt idx="5">
                  <c:v>271</c:v>
                </c:pt>
                <c:pt idx="6">
                  <c:v>965</c:v>
                </c:pt>
                <c:pt idx="7">
                  <c:v>378</c:v>
                </c:pt>
                <c:pt idx="8" formatCode="General">
                  <c:v>2247</c:v>
                </c:pt>
                <c:pt idx="9" formatCode="General">
                  <c:v>104</c:v>
                </c:pt>
                <c:pt idx="10" formatCode="General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3C-45DD-ADD5-60029AA001C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иное</c:v>
                </c:pt>
              </c:strCache>
            </c:strRef>
          </c:tx>
          <c:spPr>
            <a:solidFill>
              <a:srgbClr val="F65E00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Лист1!$A$2:$A$12</c:f>
              <c:strCache>
                <c:ptCount val="11"/>
                <c:pt idx="0">
                  <c:v>Ненецкий АО</c:v>
                </c:pt>
                <c:pt idx="1">
                  <c:v>Новгородская область</c:v>
                </c:pt>
                <c:pt idx="2">
                  <c:v>Псковская область</c:v>
                </c:pt>
                <c:pt idx="3">
                  <c:v>г. Санкт-Петербург</c:v>
                </c:pt>
                <c:pt idx="4">
                  <c:v>Архангельская область</c:v>
                </c:pt>
                <c:pt idx="5">
                  <c:v>респ. Карелия </c:v>
                </c:pt>
                <c:pt idx="6">
                  <c:v>Калининградская область</c:v>
                </c:pt>
                <c:pt idx="7">
                  <c:v>Вологодская область</c:v>
                </c:pt>
                <c:pt idx="8">
                  <c:v>Ленинградская область</c:v>
                </c:pt>
                <c:pt idx="9">
                  <c:v>респ. Коми</c:v>
                </c:pt>
                <c:pt idx="10">
                  <c:v>Мурманская область</c:v>
                </c:pt>
              </c:strCache>
            </c:strRef>
          </c:cat>
          <c:val>
            <c:numRef>
              <c:f>Лист1!$D$2:$D$12</c:f>
              <c:numCache>
                <c:formatCode>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23</c:v>
                </c:pt>
                <c:pt idx="3">
                  <c:v>1395</c:v>
                </c:pt>
                <c:pt idx="4">
                  <c:v>64</c:v>
                </c:pt>
                <c:pt idx="5">
                  <c:v>41</c:v>
                </c:pt>
                <c:pt idx="6">
                  <c:v>190</c:v>
                </c:pt>
                <c:pt idx="7">
                  <c:v>118</c:v>
                </c:pt>
                <c:pt idx="8" formatCode="General">
                  <c:v>1182</c:v>
                </c:pt>
                <c:pt idx="9" formatCode="General">
                  <c:v>61</c:v>
                </c:pt>
                <c:pt idx="10" formatCode="General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73C-45DD-ADD5-60029AA001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224052472"/>
        <c:axId val="224052864"/>
        <c:axId val="0"/>
      </c:bar3DChart>
      <c:catAx>
        <c:axId val="224052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4052864"/>
        <c:crosses val="autoZero"/>
        <c:auto val="1"/>
        <c:lblAlgn val="ctr"/>
        <c:lblOffset val="100"/>
        <c:noMultiLvlLbl val="0"/>
      </c:catAx>
      <c:valAx>
        <c:axId val="224052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40524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360-B5D4-E2227A3D0A6C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360-B5D4-E2227A3D0A6C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EB5-4360-B5D4-E2227A3D0A6C}"/>
              </c:ext>
            </c:extLst>
          </c:dPt>
          <c:dPt>
            <c:idx val="3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EB5-4360-B5D4-E2227A3D0A6C}"/>
              </c:ext>
            </c:extLst>
          </c:dPt>
          <c:dPt>
            <c:idx val="4"/>
            <c:bubble3D val="0"/>
            <c:spPr>
              <a:solidFill>
                <a:srgbClr val="DA3221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EB5-4360-B5D4-E2227A3D0A6C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EB5-4360-B5D4-E2227A3D0A6C}"/>
              </c:ext>
            </c:extLst>
          </c:dPt>
          <c:dPt>
            <c:idx val="6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</c:dPt>
          <c:dPt>
            <c:idx val="7"/>
            <c:bubble3D val="0"/>
            <c:spPr>
              <a:solidFill>
                <a:schemeClr val="tx1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</c:dPt>
          <c:dPt>
            <c:idx val="8"/>
            <c:bubble3D val="0"/>
            <c:spPr>
              <a:solidFill>
                <a:srgbClr val="00662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</c:dPt>
          <c:dPt>
            <c:idx val="9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</c:dPt>
          <c:dPt>
            <c:idx val="10"/>
            <c:bubble3D val="0"/>
            <c:spPr>
              <a:solidFill>
                <a:srgbClr val="DA3221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</c:dPt>
          <c:cat>
            <c:strRef>
              <c:f>Лист1!$A$2:$A$12</c:f>
              <c:strCache>
                <c:ptCount val="11"/>
                <c:pt idx="0">
                  <c:v>Сбербанк: 1186 тыс.кв.м</c:v>
                </c:pt>
                <c:pt idx="1">
                  <c:v>Банк.Дом.рф: 399 тыс.кв.м</c:v>
                </c:pt>
                <c:pt idx="2">
                  <c:v>ФК Открытие: 10 тыс.кв.м</c:v>
                </c:pt>
                <c:pt idx="3">
                  <c:v>Промсвязьбанк: 86 тыс.кв.м</c:v>
                </c:pt>
                <c:pt idx="4">
                  <c:v>Альфа-банк: 6 тыс.кв.м </c:v>
                </c:pt>
                <c:pt idx="5">
                  <c:v>Банк ГПБ: 201 тыс.кв.м</c:v>
                </c:pt>
                <c:pt idx="6">
                  <c:v>ВТБ: 395 тыс.кв.м</c:v>
                </c:pt>
                <c:pt idx="7">
                  <c:v>Банк Санкт-Петербург: 221 тыс.кв.м</c:v>
                </c:pt>
                <c:pt idx="8">
                  <c:v>Россельхоз Банк: 55 тыс.кв.м</c:v>
                </c:pt>
                <c:pt idx="9">
                  <c:v>Райффайзен Банк: 128 тыс.кв.м</c:v>
                </c:pt>
                <c:pt idx="10">
                  <c:v>Совкомбанк: 15 тыс.кв.м</c:v>
                </c:pt>
              </c:strCache>
            </c:strRef>
          </c:cat>
          <c:val>
            <c:numRef>
              <c:f>Лист1!$B$2:$B$12</c:f>
              <c:numCache>
                <c:formatCode>#,##0</c:formatCode>
                <c:ptCount val="11"/>
                <c:pt idx="0">
                  <c:v>1186</c:v>
                </c:pt>
                <c:pt idx="1">
                  <c:v>399</c:v>
                </c:pt>
                <c:pt idx="2">
                  <c:v>10</c:v>
                </c:pt>
                <c:pt idx="3">
                  <c:v>86</c:v>
                </c:pt>
                <c:pt idx="4">
                  <c:v>6</c:v>
                </c:pt>
                <c:pt idx="5">
                  <c:v>201</c:v>
                </c:pt>
                <c:pt idx="6">
                  <c:v>395</c:v>
                </c:pt>
                <c:pt idx="7">
                  <c:v>221</c:v>
                </c:pt>
                <c:pt idx="8">
                  <c:v>55</c:v>
                </c:pt>
                <c:pt idx="9">
                  <c:v>128</c:v>
                </c:pt>
                <c:pt idx="10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B5-4360-B5D4-E2227A3D0A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927930475589325"/>
          <c:y val="7.6727520990022183E-2"/>
          <c:w val="0.33018518532173952"/>
          <c:h val="0.888902328649811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Gotham Pro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800" dirty="0">
                <a:solidFill>
                  <a:srgbClr val="DA3221"/>
                </a:solidFill>
              </a:rPr>
              <a:t>Динамика изменения количества застройщиков в активных процедурах банкротства (ед.) и объемов незавершенного ими строительства (тыс. кв.</a:t>
            </a:r>
            <a:r>
              <a:rPr lang="ru-RU" sz="3800" baseline="0" dirty="0">
                <a:solidFill>
                  <a:srgbClr val="DA3221"/>
                </a:solidFill>
              </a:rPr>
              <a:t> м.)</a:t>
            </a:r>
            <a:endParaRPr lang="ru-RU" sz="3800" dirty="0">
              <a:solidFill>
                <a:srgbClr val="DA322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застройщиков в активных процедурах</c:v>
                </c:pt>
              </c:strCache>
            </c:strRef>
          </c:tx>
          <c:spPr>
            <a:ln w="63500" cap="rnd">
              <a:solidFill>
                <a:srgbClr val="383345"/>
              </a:solidFill>
              <a:miter lim="800000"/>
            </a:ln>
            <a:effectLst/>
          </c:spPr>
          <c:marker>
            <c:symbol val="circle"/>
            <c:size val="15"/>
            <c:spPr>
              <a:solidFill>
                <a:srgbClr val="383345"/>
              </a:solidFill>
              <a:ln w="63500" cap="rnd">
                <a:solidFill>
                  <a:srgbClr val="002060"/>
                </a:solidFill>
              </a:ln>
              <a:effectLst/>
            </c:spPr>
          </c:marker>
          <c:dLbls>
            <c:dLbl>
              <c:idx val="9"/>
              <c:layout>
                <c:manualLayout>
                  <c:x val="-2.2940905902475894E-2"/>
                  <c:y val="-4.99707922421266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678-41BB-91DD-6724C2C8652B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456762980819132E-2"/>
                  <c:y val="-4.99707922421266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678-41BB-91DD-6724C2C8652B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1314181996760471E-2"/>
                  <c:y val="-4.60960862011242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678-41BB-91DD-6724C2C8652B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5652112412001601E-2"/>
                  <c:y val="-4.73876548814584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678-41BB-91DD-6724C2C8652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Лист1!$A$2:$A$18</c:f>
              <c:numCache>
                <c:formatCode>mmm\-yy</c:formatCode>
                <c:ptCount val="17"/>
                <c:pt idx="0">
                  <c:v>43221</c:v>
                </c:pt>
                <c:pt idx="1">
                  <c:v>43252</c:v>
                </c:pt>
                <c:pt idx="2">
                  <c:v>43282</c:v>
                </c:pt>
                <c:pt idx="3">
                  <c:v>43313</c:v>
                </c:pt>
                <c:pt idx="4">
                  <c:v>43344</c:v>
                </c:pt>
                <c:pt idx="5">
                  <c:v>43374</c:v>
                </c:pt>
                <c:pt idx="6">
                  <c:v>43405</c:v>
                </c:pt>
                <c:pt idx="7">
                  <c:v>43435</c:v>
                </c:pt>
                <c:pt idx="8">
                  <c:v>43466</c:v>
                </c:pt>
                <c:pt idx="9">
                  <c:v>43497</c:v>
                </c:pt>
                <c:pt idx="10">
                  <c:v>43525</c:v>
                </c:pt>
                <c:pt idx="11">
                  <c:v>43556</c:v>
                </c:pt>
                <c:pt idx="12">
                  <c:v>43586</c:v>
                </c:pt>
                <c:pt idx="13">
                  <c:v>43617</c:v>
                </c:pt>
                <c:pt idx="14">
                  <c:v>43647</c:v>
                </c:pt>
                <c:pt idx="15">
                  <c:v>43678</c:v>
                </c:pt>
                <c:pt idx="16">
                  <c:v>43709</c:v>
                </c:pt>
              </c:numCache>
            </c:num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294</c:v>
                </c:pt>
                <c:pt idx="1">
                  <c:v>320</c:v>
                </c:pt>
                <c:pt idx="2">
                  <c:v>324</c:v>
                </c:pt>
                <c:pt idx="3">
                  <c:v>342</c:v>
                </c:pt>
                <c:pt idx="4">
                  <c:v>358</c:v>
                </c:pt>
                <c:pt idx="5">
                  <c:v>368</c:v>
                </c:pt>
                <c:pt idx="6">
                  <c:v>375</c:v>
                </c:pt>
                <c:pt idx="7">
                  <c:v>390</c:v>
                </c:pt>
                <c:pt idx="8">
                  <c:v>417</c:v>
                </c:pt>
                <c:pt idx="9">
                  <c:v>418</c:v>
                </c:pt>
                <c:pt idx="10">
                  <c:v>425</c:v>
                </c:pt>
                <c:pt idx="11">
                  <c:v>433</c:v>
                </c:pt>
                <c:pt idx="12">
                  <c:v>448</c:v>
                </c:pt>
                <c:pt idx="13">
                  <c:v>463</c:v>
                </c:pt>
                <c:pt idx="14">
                  <c:v>466</c:v>
                </c:pt>
                <c:pt idx="15">
                  <c:v>474</c:v>
                </c:pt>
                <c:pt idx="16">
                  <c:v>489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9678-41BB-91DD-6724C2C86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5786544"/>
        <c:axId val="225786936"/>
      </c:line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объем незавершенного строительства*</c:v>
                </c:pt>
              </c:strCache>
            </c:strRef>
          </c:tx>
          <c:spPr>
            <a:ln w="63500" cap="rnd">
              <a:solidFill>
                <a:srgbClr val="DA3221"/>
              </a:solidFill>
              <a:round/>
            </a:ln>
            <a:effectLst/>
          </c:spPr>
          <c:marker>
            <c:symbol val="circle"/>
            <c:size val="15"/>
            <c:spPr>
              <a:solidFill>
                <a:srgbClr val="DA322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9"/>
              <c:layout>
                <c:manualLayout>
                  <c:x val="-2.9016698342240251E-2"/>
                  <c:y val="4.73876548814584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678-41BB-91DD-6724C2C8652B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1185663549860815E-2"/>
                  <c:y val="4.48045175207901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678-41BB-91DD-6724C2C8652B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793221573842997E-2"/>
                  <c:y val="3.96382427994537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678-41BB-91DD-6724C2C8652B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7389974436524828E-2"/>
                  <c:y val="5.77202043241312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678-41BB-91DD-6724C2C8652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rgbClr val="DA322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Лист1!$A$2:$A$18</c:f>
              <c:numCache>
                <c:formatCode>mmm\-yy</c:formatCode>
                <c:ptCount val="17"/>
                <c:pt idx="0">
                  <c:v>43221</c:v>
                </c:pt>
                <c:pt idx="1">
                  <c:v>43252</c:v>
                </c:pt>
                <c:pt idx="2">
                  <c:v>43282</c:v>
                </c:pt>
                <c:pt idx="3">
                  <c:v>43313</c:v>
                </c:pt>
                <c:pt idx="4">
                  <c:v>43344</c:v>
                </c:pt>
                <c:pt idx="5">
                  <c:v>43374</c:v>
                </c:pt>
                <c:pt idx="6">
                  <c:v>43405</c:v>
                </c:pt>
                <c:pt idx="7">
                  <c:v>43435</c:v>
                </c:pt>
                <c:pt idx="8">
                  <c:v>43466</c:v>
                </c:pt>
                <c:pt idx="9">
                  <c:v>43497</c:v>
                </c:pt>
                <c:pt idx="10">
                  <c:v>43525</c:v>
                </c:pt>
                <c:pt idx="11">
                  <c:v>43556</c:v>
                </c:pt>
                <c:pt idx="12">
                  <c:v>43586</c:v>
                </c:pt>
                <c:pt idx="13">
                  <c:v>43617</c:v>
                </c:pt>
                <c:pt idx="14">
                  <c:v>43647</c:v>
                </c:pt>
                <c:pt idx="15">
                  <c:v>43678</c:v>
                </c:pt>
                <c:pt idx="16">
                  <c:v>43709</c:v>
                </c:pt>
              </c:numCache>
            </c:num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7888</c:v>
                </c:pt>
                <c:pt idx="1">
                  <c:v>8168</c:v>
                </c:pt>
                <c:pt idx="2">
                  <c:v>8191</c:v>
                </c:pt>
                <c:pt idx="3">
                  <c:v>9227</c:v>
                </c:pt>
                <c:pt idx="4">
                  <c:v>9332</c:v>
                </c:pt>
                <c:pt idx="5">
                  <c:v>9526</c:v>
                </c:pt>
                <c:pt idx="6">
                  <c:v>9912</c:v>
                </c:pt>
                <c:pt idx="7">
                  <c:v>10068</c:v>
                </c:pt>
                <c:pt idx="8">
                  <c:v>10410</c:v>
                </c:pt>
                <c:pt idx="9">
                  <c:v>10131</c:v>
                </c:pt>
                <c:pt idx="10">
                  <c:v>10351</c:v>
                </c:pt>
                <c:pt idx="11">
                  <c:v>10524</c:v>
                </c:pt>
                <c:pt idx="12">
                  <c:v>10891</c:v>
                </c:pt>
                <c:pt idx="13">
                  <c:v>10957</c:v>
                </c:pt>
                <c:pt idx="14">
                  <c:v>10803</c:v>
                </c:pt>
                <c:pt idx="15">
                  <c:v>10520</c:v>
                </c:pt>
                <c:pt idx="16">
                  <c:v>11048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9678-41BB-91DD-6724C2C86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940392"/>
        <c:axId val="225787328"/>
      </c:lineChart>
      <c:dateAx>
        <c:axId val="225786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out"/>
        <c:minorTickMark val="in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6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786936"/>
        <c:crosses val="autoZero"/>
        <c:auto val="1"/>
        <c:lblOffset val="100"/>
        <c:baseTimeUnit val="months"/>
      </c:dateAx>
      <c:valAx>
        <c:axId val="225786936"/>
        <c:scaling>
          <c:orientation val="minMax"/>
          <c:max val="600"/>
          <c:min val="2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26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786544"/>
        <c:crosses val="autoZero"/>
        <c:crossBetween val="between"/>
      </c:valAx>
      <c:valAx>
        <c:axId val="225787328"/>
        <c:scaling>
          <c:orientation val="minMax"/>
          <c:min val="55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6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2940392"/>
        <c:crosses val="max"/>
        <c:crossBetween val="between"/>
      </c:valAx>
      <c:dateAx>
        <c:axId val="22294039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25787328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800" dirty="0" smtClean="0">
                <a:solidFill>
                  <a:srgbClr val="DA3221"/>
                </a:solidFill>
              </a:rPr>
              <a:t>Объем</a:t>
            </a:r>
            <a:r>
              <a:rPr lang="ru-RU" sz="3800" baseline="0" dirty="0" smtClean="0">
                <a:solidFill>
                  <a:srgbClr val="DA3221"/>
                </a:solidFill>
              </a:rPr>
              <a:t> строительства МКД, профинансированного за счет ипотечного кредитования</a:t>
            </a:r>
            <a:r>
              <a:rPr lang="ru-RU" sz="3800" dirty="0" smtClean="0">
                <a:solidFill>
                  <a:srgbClr val="DA3221"/>
                </a:solidFill>
              </a:rPr>
              <a:t>,</a:t>
            </a:r>
            <a:r>
              <a:rPr lang="ru-RU" sz="3800" baseline="0" dirty="0" smtClean="0">
                <a:solidFill>
                  <a:srgbClr val="DA3221"/>
                </a:solidFill>
              </a:rPr>
              <a:t> %</a:t>
            </a:r>
            <a:endParaRPr lang="ru-RU" sz="3800" dirty="0">
              <a:solidFill>
                <a:srgbClr val="DA3221"/>
              </a:solidFill>
            </a:endParaRPr>
          </a:p>
        </c:rich>
      </c:tx>
      <c:layout/>
      <c:overlay val="0"/>
      <c:spPr>
        <a:noFill/>
        <a:ln w="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ИЖК под залог долевого строительства</c:v>
                </c:pt>
              </c:strCache>
            </c:strRef>
          </c:tx>
          <c:spPr>
            <a:solidFill>
              <a:schemeClr val="accent1"/>
            </a:solidFill>
            <a:ln w="63500">
              <a:solidFill>
                <a:srgbClr val="383345"/>
              </a:solidFill>
            </a:ln>
            <a:effectLst/>
          </c:spPr>
          <c:invertIfNegative val="0"/>
          <c:dLbls>
            <c:dLbl>
              <c:idx val="7"/>
              <c:layout>
                <c:manualLayout>
                  <c:x val="-2.0992893351340299E-2"/>
                  <c:y val="2.94026118569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5268444668779585E-3"/>
                  <c:y val="3.5860455258637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sz="22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EF4D6D8-F675-420E-9DB2-419B909D34B6}" type="VALUE">
                      <a:rPr lang="en-US" sz="22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sz="2200" b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sz="22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22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2019</c:v>
                </c:pt>
                <c:pt idx="2">
                  <c:v>2024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32.6</c:v>
                </c:pt>
                <c:pt idx="1">
                  <c:v>50.5</c:v>
                </c:pt>
                <c:pt idx="2">
                  <c:v>66.2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0"/>
        <c:axId val="222679760"/>
        <c:axId val="222680152"/>
      </c:barChart>
      <c:catAx>
        <c:axId val="222679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in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2680152"/>
        <c:crosses val="autoZero"/>
        <c:auto val="1"/>
        <c:lblAlgn val="ctr"/>
        <c:lblOffset val="100"/>
        <c:noMultiLvlLbl val="1"/>
      </c:catAx>
      <c:valAx>
        <c:axId val="2226801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26797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800" dirty="0" smtClean="0">
                <a:solidFill>
                  <a:srgbClr val="DA3221"/>
                </a:solidFill>
              </a:rPr>
              <a:t>Средняя</a:t>
            </a:r>
            <a:r>
              <a:rPr lang="ru-RU" sz="3800" baseline="0" dirty="0" smtClean="0">
                <a:solidFill>
                  <a:srgbClr val="DA3221"/>
                </a:solidFill>
              </a:rPr>
              <a:t> стоимость 1 кв. метра жилья на первичном рынке</a:t>
            </a:r>
            <a:r>
              <a:rPr lang="ru-RU" sz="3800" dirty="0" smtClean="0">
                <a:solidFill>
                  <a:srgbClr val="DA3221"/>
                </a:solidFill>
              </a:rPr>
              <a:t>,</a:t>
            </a:r>
            <a:r>
              <a:rPr lang="ru-RU" sz="3800" baseline="0" dirty="0" smtClean="0">
                <a:solidFill>
                  <a:srgbClr val="DA3221"/>
                </a:solidFill>
              </a:rPr>
              <a:t> тыс. руб.</a:t>
            </a:r>
            <a:endParaRPr lang="ru-RU" sz="3800" dirty="0">
              <a:solidFill>
                <a:srgbClr val="DA322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кв.м стоимость</c:v>
                </c:pt>
              </c:strCache>
            </c:strRef>
          </c:tx>
          <c:spPr>
            <a:solidFill>
              <a:schemeClr val="accent1"/>
            </a:solidFill>
            <a:ln w="63500">
              <a:solidFill>
                <a:srgbClr val="383345"/>
              </a:solidFill>
            </a:ln>
            <a:effectLst/>
          </c:spPr>
          <c:invertIfNegative val="0"/>
          <c:dLbls>
            <c:dLbl>
              <c:idx val="7"/>
              <c:layout>
                <c:manualLayout>
                  <c:x val="-2.0992893351340299E-2"/>
                  <c:y val="2.94026118569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5268444668779585E-3"/>
                  <c:y val="3.5860455258637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sz="22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EF4D6D8-F675-420E-9DB2-419B909D34B6}" type="VALUE">
                      <a:rPr lang="en-US" sz="22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sz="2200" b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sz="22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22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 formatCode="[$-419]mmmm\ yyyy;@">
                  <c:v>43709</c:v>
                </c:pt>
                <c:pt idx="1">
                  <c:v>2019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72.5</c:v>
                </c:pt>
                <c:pt idx="1">
                  <c:v>68.900000000000006</c:v>
                </c:pt>
                <c:pt idx="2">
                  <c:v>88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0"/>
        <c:axId val="222680936"/>
        <c:axId val="222800080"/>
      </c:barChart>
      <c:catAx>
        <c:axId val="222680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19]mmmm\ yyyy;@" sourceLinked="1"/>
        <c:majorTickMark val="out"/>
        <c:minorTickMark val="in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2800080"/>
        <c:crosses val="autoZero"/>
        <c:auto val="1"/>
        <c:lblAlgn val="ctr"/>
        <c:lblOffset val="100"/>
        <c:noMultiLvlLbl val="1"/>
      </c:catAx>
      <c:valAx>
        <c:axId val="2228000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26809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800" dirty="0" smtClean="0">
                <a:solidFill>
                  <a:srgbClr val="DA3221"/>
                </a:solidFill>
              </a:rPr>
              <a:t>Количество действующих ДДУ,</a:t>
            </a:r>
            <a:r>
              <a:rPr lang="ru-RU" sz="3800" baseline="0" dirty="0" smtClean="0">
                <a:solidFill>
                  <a:srgbClr val="DA3221"/>
                </a:solidFill>
              </a:rPr>
              <a:t> тыс. ед.</a:t>
            </a:r>
            <a:endParaRPr lang="ru-RU" sz="3800" dirty="0">
              <a:solidFill>
                <a:srgbClr val="DA322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договоров ДДУ</c:v>
                </c:pt>
              </c:strCache>
            </c:strRef>
          </c:tx>
          <c:spPr>
            <a:solidFill>
              <a:schemeClr val="accent1"/>
            </a:solidFill>
            <a:ln w="63500">
              <a:solidFill>
                <a:srgbClr val="383345"/>
              </a:solidFill>
            </a:ln>
            <a:effectLst/>
          </c:spPr>
          <c:invertIfNegative val="0"/>
          <c:dLbls>
            <c:dLbl>
              <c:idx val="7"/>
              <c:layout>
                <c:manualLayout>
                  <c:x val="-2.0992893351340299E-2"/>
                  <c:y val="2.94026118569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5268444668779585E-3"/>
                  <c:y val="3.5860455258637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sz="22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EF4D6D8-F675-420E-9DB2-419B909D34B6}" type="VALUE">
                      <a:rPr lang="en-US" sz="22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sz="2200" b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sz="22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22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 formatCode="[$-419]mmmm\ yyyy;@">
                  <c:v>43617</c:v>
                </c:pt>
                <c:pt idx="1">
                  <c:v>2019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448.3</c:v>
                </c:pt>
                <c:pt idx="1">
                  <c:v>653</c:v>
                </c:pt>
              </c:numCache>
            </c:numRef>
          </c:val>
        </c:ser>
        <c:ser>
          <c:idx val="2"/>
          <c:order val="2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3"/>
            </a:solidFill>
            <a:ln w="63500">
              <a:solidFill>
                <a:srgbClr val="697593"/>
              </a:solidFill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 formatCode="[$-419]mmmm\ yyyy;@">
                  <c:v>43617</c:v>
                </c:pt>
                <c:pt idx="1">
                  <c:v>2019</c:v>
                </c:pt>
                <c:pt idx="2">
                  <c:v>2024</c:v>
                </c:pt>
              </c:numCache>
            </c:num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noFill/>
            <a:ln w="88900">
              <a:noFill/>
              <a:prstDash val="solid"/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 formatCode="[$-419]mmmm\ yyyy;@">
                  <c:v>43617</c:v>
                </c:pt>
                <c:pt idx="1">
                  <c:v>2019</c:v>
                </c:pt>
                <c:pt idx="2">
                  <c:v>2024</c:v>
                </c:pt>
              </c:numCache>
            </c:num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axId val="222800864"/>
        <c:axId val="222801256"/>
      </c:barChar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договоров с эскроу</c:v>
                </c:pt>
              </c:strCache>
            </c:strRef>
          </c:tx>
          <c:spPr>
            <a:solidFill>
              <a:schemeClr val="accent2"/>
            </a:solidFill>
            <a:ln w="63500">
              <a:solidFill>
                <a:srgbClr val="DA322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-4.5911777563571914E-3"/>
                  <c:y val="-3.533772178530327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8823928143719734E-2"/>
                  <c:y val="3.1985749217634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3704099860866006E-2"/>
                  <c:y val="3.1985749217634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5873065068486571E-2"/>
                  <c:y val="1.0029081651954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5633408502779157E-2"/>
                  <c:y val="2.681947449629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8794083524032199E-2"/>
                  <c:y val="1.1320650332289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9.5461794681227646E-3"/>
                  <c:y val="1.2612219012623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9336324825937341E-2"/>
                  <c:y val="2.94026118569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0963048731652764E-2"/>
                  <c:y val="7.44594429128667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120270529736022E-2"/>
                  <c:y val="1.2612219012623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1.2829429203075723E-2"/>
                  <c:y val="1.7778493733959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layout>
                <c:manualLayout>
                  <c:x val="-1.773944553990945E-2"/>
                  <c:y val="3.0694180537300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tx>
                <c:rich>
                  <a:bodyPr/>
                  <a:lstStyle/>
                  <a:p>
                    <a:fld id="{D06CA4ED-C4D0-4654-A727-4FE7BE494477}" type="VALUE">
                      <a:rPr lang="en-US" sz="2200" b="1" i="0" baseline="0" dirty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22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22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 formatCode="[$-419]mmmm\ yyyy;@">
                  <c:v>43617</c:v>
                </c:pt>
                <c:pt idx="1">
                  <c:v>2019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2.8</c:v>
                </c:pt>
                <c:pt idx="1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axId val="222802040"/>
        <c:axId val="222801648"/>
      </c:barChart>
      <c:catAx>
        <c:axId val="222800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19]mmmm\ yyyy;@" sourceLinked="1"/>
        <c:majorTickMark val="out"/>
        <c:minorTickMark val="in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2801256"/>
        <c:crosses val="autoZero"/>
        <c:auto val="1"/>
        <c:lblAlgn val="ctr"/>
        <c:lblOffset val="100"/>
        <c:noMultiLvlLbl val="1"/>
      </c:catAx>
      <c:valAx>
        <c:axId val="222801256"/>
        <c:scaling>
          <c:orientation val="minMax"/>
          <c:min val="4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2800864"/>
        <c:crosses val="autoZero"/>
        <c:crossBetween val="between"/>
      </c:valAx>
      <c:valAx>
        <c:axId val="222801648"/>
        <c:scaling>
          <c:orientation val="minMax"/>
          <c:max val="6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2400" b="0" i="0" u="none" strike="noStrike" kern="1200" baseline="0">
                <a:solidFill>
                  <a:srgbClr val="DA322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2802040"/>
        <c:crosses val="max"/>
        <c:crossBetween val="between"/>
      </c:valAx>
      <c:catAx>
        <c:axId val="222802040"/>
        <c:scaling>
          <c:orientation val="minMax"/>
        </c:scaling>
        <c:delete val="1"/>
        <c:axPos val="b"/>
        <c:numFmt formatCode="[$-419]mmmm\ yyyy;@" sourceLinked="1"/>
        <c:majorTickMark val="out"/>
        <c:minorTickMark val="none"/>
        <c:tickLblPos val="nextTo"/>
        <c:crossAx val="222801648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800" dirty="0" smtClean="0">
                <a:solidFill>
                  <a:srgbClr val="DA3221"/>
                </a:solidFill>
              </a:rPr>
              <a:t>Увеличение объема строительства,</a:t>
            </a:r>
            <a:r>
              <a:rPr lang="ru-RU" sz="3800" baseline="0" dirty="0" smtClean="0">
                <a:solidFill>
                  <a:srgbClr val="DA3221"/>
                </a:solidFill>
              </a:rPr>
              <a:t> млн. кв. м.</a:t>
            </a:r>
            <a:endParaRPr lang="ru-RU" sz="3800" dirty="0">
              <a:solidFill>
                <a:srgbClr val="DA322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ИЖК под залог долевого строительства</c:v>
                </c:pt>
              </c:strCache>
            </c:strRef>
          </c:tx>
          <c:spPr>
            <a:solidFill>
              <a:schemeClr val="accent1"/>
            </a:solidFill>
            <a:ln w="63500">
              <a:solidFill>
                <a:srgbClr val="383345"/>
              </a:solidFill>
            </a:ln>
            <a:effectLst/>
          </c:spPr>
          <c:invertIfNegative val="0"/>
          <c:dLbls>
            <c:dLbl>
              <c:idx val="7"/>
              <c:layout>
                <c:manualLayout>
                  <c:x val="-2.0992893351340299E-2"/>
                  <c:y val="2.94026118569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5268444668779585E-3"/>
                  <c:y val="3.5860455258637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sz="22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EF4D6D8-F675-420E-9DB2-419B909D34B6}" type="VALUE">
                      <a:rPr lang="en-US" sz="22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sz="2200" b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sz="22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22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2019</c:v>
                </c:pt>
                <c:pt idx="2">
                  <c:v>2024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48.6</c:v>
                </c:pt>
                <c:pt idx="1">
                  <c:v>88</c:v>
                </c:pt>
                <c:pt idx="2">
                  <c:v>120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0"/>
        <c:axId val="222802824"/>
        <c:axId val="222803216"/>
      </c:barChart>
      <c:catAx>
        <c:axId val="222802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in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2803216"/>
        <c:crosses val="autoZero"/>
        <c:auto val="1"/>
        <c:lblAlgn val="ctr"/>
        <c:lblOffset val="100"/>
        <c:noMultiLvlLbl val="1"/>
      </c:catAx>
      <c:valAx>
        <c:axId val="2228032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28028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800" dirty="0" smtClean="0">
                <a:solidFill>
                  <a:srgbClr val="DA3221"/>
                </a:solidFill>
              </a:rPr>
              <a:t>Количество</a:t>
            </a:r>
            <a:r>
              <a:rPr lang="ru-RU" sz="3800" baseline="0" dirty="0" smtClean="0">
                <a:solidFill>
                  <a:srgbClr val="DA3221"/>
                </a:solidFill>
              </a:rPr>
              <a:t> предоставленных ипотечных кредитов</a:t>
            </a:r>
            <a:r>
              <a:rPr lang="ru-RU" sz="3800" dirty="0" smtClean="0">
                <a:solidFill>
                  <a:srgbClr val="DA3221"/>
                </a:solidFill>
              </a:rPr>
              <a:t>,</a:t>
            </a:r>
            <a:r>
              <a:rPr lang="ru-RU" sz="3800" baseline="0" dirty="0" smtClean="0">
                <a:solidFill>
                  <a:srgbClr val="DA3221"/>
                </a:solidFill>
              </a:rPr>
              <a:t> ед.</a:t>
            </a:r>
            <a:endParaRPr lang="ru-RU" sz="3800" dirty="0">
              <a:solidFill>
                <a:srgbClr val="DA3221"/>
              </a:solidFill>
            </a:endParaRPr>
          </a:p>
        </c:rich>
      </c:tx>
      <c:layout/>
      <c:overlay val="0"/>
      <c:spPr>
        <a:noFill/>
        <a:ln w="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ИЖК всего</c:v>
                </c:pt>
              </c:strCache>
            </c:strRef>
          </c:tx>
          <c:spPr>
            <a:solidFill>
              <a:schemeClr val="accent1"/>
            </a:solidFill>
            <a:ln w="63500">
              <a:solidFill>
                <a:srgbClr val="383345"/>
              </a:solidFill>
            </a:ln>
            <a:effectLst/>
          </c:spPr>
          <c:invertIfNegative val="0"/>
          <c:dLbls>
            <c:dLbl>
              <c:idx val="7"/>
              <c:layout>
                <c:manualLayout>
                  <c:x val="-2.0992893351340299E-2"/>
                  <c:y val="2.94026118569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5268444668779585E-3"/>
                  <c:y val="3.5860455258637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sz="22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EF4D6D8-F675-420E-9DB2-419B909D34B6}" type="VALUE">
                      <a:rPr lang="en-US" sz="22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sz="2200" b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sz="22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22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2019</c:v>
                </c:pt>
                <c:pt idx="2">
                  <c:v>2024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889526</c:v>
                </c:pt>
                <c:pt idx="1">
                  <c:v>1560000</c:v>
                </c:pt>
                <c:pt idx="2">
                  <c:v>2260000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ИЖК долевое</c:v>
                </c:pt>
              </c:strCache>
            </c:strRef>
          </c:tx>
          <c:spPr>
            <a:solidFill>
              <a:schemeClr val="accent2"/>
            </a:solidFill>
            <a:ln w="63500">
              <a:solidFill>
                <a:srgbClr val="DA3221"/>
              </a:solidFill>
            </a:ln>
            <a:effectLst>
              <a:glow>
                <a:srgbClr val="0365C0">
                  <a:alpha val="40000"/>
                </a:srgbClr>
              </a:glow>
              <a:outerShdw blurRad="50800" dist="50800" dir="5400000" sx="1000" sy="1000" algn="ctr" rotWithShape="0">
                <a:srgbClr val="000000">
                  <a:alpha val="43137"/>
                </a:srgbClr>
              </a:outerShdw>
              <a:softEdge rad="0"/>
            </a:effectLst>
          </c:spPr>
          <c:invertIfNegative val="0"/>
          <c:dLbls>
            <c:dLbl>
              <c:idx val="29"/>
              <c:tx>
                <c:rich>
                  <a:bodyPr/>
                  <a:lstStyle/>
                  <a:p>
                    <a:fld id="{D06CA4ED-C4D0-4654-A727-4FE7BE494477}" type="VALUE">
                      <a:rPr lang="en-US" sz="2200" b="1" i="0" baseline="0" dirty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2200" b="1" i="0" u="none" strike="noStrike" kern="1200" baseline="0">
                      <a:solidFill>
                        <a:srgbClr val="DA322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rgbClr val="DA322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2019</c:v>
                </c:pt>
                <c:pt idx="2">
                  <c:v>2024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241274</c:v>
                </c:pt>
                <c:pt idx="1">
                  <c:v>600000</c:v>
                </c:pt>
                <c:pt idx="2">
                  <c:v>1100000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0127960"/>
        <c:axId val="220128352"/>
      </c:barChart>
      <c:catAx>
        <c:axId val="220127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in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0128352"/>
        <c:crosses val="autoZero"/>
        <c:auto val="1"/>
        <c:lblAlgn val="ctr"/>
        <c:lblOffset val="100"/>
        <c:noMultiLvlLbl val="1"/>
      </c:catAx>
      <c:valAx>
        <c:axId val="22012835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01279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Текущий объем строительства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  <a:sp3d>
              <a:contourClr>
                <a:srgbClr val="00206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65E00"/>
              </a:solidFill>
              <a:ln>
                <a:solidFill>
                  <a:srgbClr val="F65E00"/>
                </a:solidFill>
              </a:ln>
              <a:effectLst/>
              <a:sp3d>
                <a:contourClr>
                  <a:srgbClr val="F65E00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  <a:effectLst/>
              <a:sp3d>
                <a:contourClr>
                  <a:srgbClr val="002060"/>
                </a:contourClr>
              </a:sp3d>
            </c:spPr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  <a:effectLst/>
              <a:sp3d>
                <a:contourClr>
                  <a:srgbClr val="002060"/>
                </a:contourClr>
              </a:sp3d>
            </c:spPr>
          </c:dPt>
          <c:dPt>
            <c:idx val="7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  <a:effectLst/>
              <a:sp3d>
                <a:contourClr>
                  <a:srgbClr val="00206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B9D-46CD-8330-E4A9B46200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ЦФО</c:v>
                </c:pt>
                <c:pt idx="1">
                  <c:v>СЗФО</c:v>
                </c:pt>
                <c:pt idx="2">
                  <c:v>ЮФО</c:v>
                </c:pt>
                <c:pt idx="3">
                  <c:v>СКФО</c:v>
                </c:pt>
                <c:pt idx="4">
                  <c:v>ПФО</c:v>
                </c:pt>
                <c:pt idx="5">
                  <c:v>УФО</c:v>
                </c:pt>
                <c:pt idx="6">
                  <c:v>СФО</c:v>
                </c:pt>
                <c:pt idx="7">
                  <c:v>ДФО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40161</c:v>
                </c:pt>
                <c:pt idx="1">
                  <c:v>21982</c:v>
                </c:pt>
                <c:pt idx="2">
                  <c:v>14913</c:v>
                </c:pt>
                <c:pt idx="3">
                  <c:v>2268</c:v>
                </c:pt>
                <c:pt idx="4">
                  <c:v>16502</c:v>
                </c:pt>
                <c:pt idx="5">
                  <c:v>7909</c:v>
                </c:pt>
                <c:pt idx="6">
                  <c:v>9072</c:v>
                </c:pt>
                <c:pt idx="7">
                  <c:v>2477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9D-46CD-8330-E4A9B46200A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Текущий объем ввода жилья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  <a:effectLst/>
              <a:sp3d>
                <a:contourClr>
                  <a:srgbClr val="FFFF00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/>
              <a:sp3d>
                <a:contourClr>
                  <a:schemeClr val="accent3">
                    <a:lumMod val="60000"/>
                    <a:lumOff val="40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2.4093330146867768E-2"/>
                  <c:y val="-6.81959894744054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279277126262048E-2"/>
                  <c:y val="-8.18351873692865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13981689171635E-2"/>
                  <c:y val="-8.18351873692865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976934956161061E-2"/>
                  <c:y val="-6.81959894744074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976934956160965E-2"/>
                  <c:y val="-9.54743852641686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7581619296362982E-2"/>
                  <c:y val="-1.2275278105393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69304482113126E-2"/>
                  <c:y val="-9.54743852641686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5628106041211731E-2"/>
                  <c:y val="-6.81959894744044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ЦФО</c:v>
                </c:pt>
                <c:pt idx="1">
                  <c:v>СЗФО</c:v>
                </c:pt>
                <c:pt idx="2">
                  <c:v>ЮФО</c:v>
                </c:pt>
                <c:pt idx="3">
                  <c:v>СКФО</c:v>
                </c:pt>
                <c:pt idx="4">
                  <c:v>ПФО</c:v>
                </c:pt>
                <c:pt idx="5">
                  <c:v>УФО</c:v>
                </c:pt>
                <c:pt idx="6">
                  <c:v>СФО</c:v>
                </c:pt>
                <c:pt idx="7">
                  <c:v>ДФО</c:v>
                </c:pt>
              </c:strCache>
            </c:strRef>
          </c:cat>
          <c:val>
            <c:numRef>
              <c:f>Лист1!$C$2:$C$9</c:f>
              <c:numCache>
                <c:formatCode>#,##0</c:formatCode>
                <c:ptCount val="8"/>
                <c:pt idx="0">
                  <c:v>14735</c:v>
                </c:pt>
                <c:pt idx="1">
                  <c:v>4226</c:v>
                </c:pt>
                <c:pt idx="2">
                  <c:v>5425</c:v>
                </c:pt>
                <c:pt idx="3">
                  <c:v>1891</c:v>
                </c:pt>
                <c:pt idx="4">
                  <c:v>8593</c:v>
                </c:pt>
                <c:pt idx="5">
                  <c:v>2880</c:v>
                </c:pt>
                <c:pt idx="6">
                  <c:v>3359</c:v>
                </c:pt>
                <c:pt idx="7">
                  <c:v>1155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0172032"/>
        <c:axId val="220172424"/>
        <c:axId val="0"/>
      </c:bar3DChart>
      <c:catAx>
        <c:axId val="22017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0172424"/>
        <c:crosses val="autoZero"/>
        <c:auto val="1"/>
        <c:lblAlgn val="ctr"/>
        <c:lblOffset val="100"/>
        <c:noMultiLvlLbl val="0"/>
      </c:catAx>
      <c:valAx>
        <c:axId val="22017242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2017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Текущий объем строительства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  <a:sp3d>
              <a:contourClr>
                <a:srgbClr val="00206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  <a:effectLst/>
              <a:sp3d>
                <a:contourClr>
                  <a:srgbClr val="002060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  <a:effectLst/>
              <a:sp3d>
                <a:contourClr>
                  <a:srgbClr val="002060"/>
                </a:contourClr>
              </a:sp3d>
            </c:spPr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  <a:effectLst/>
              <a:sp3d>
                <a:contourClr>
                  <a:srgbClr val="002060"/>
                </a:contourClr>
              </a:sp3d>
            </c:spPr>
          </c:dPt>
          <c:dPt>
            <c:idx val="7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  <a:effectLst/>
              <a:sp3d>
                <a:contourClr>
                  <a:srgbClr val="00206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B9D-46CD-8330-E4A9B46200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Ненецкий АО</c:v>
                </c:pt>
                <c:pt idx="1">
                  <c:v>Новгородская область</c:v>
                </c:pt>
                <c:pt idx="2">
                  <c:v>Псковская область</c:v>
                </c:pt>
                <c:pt idx="3">
                  <c:v>г. Санкт-Петербург</c:v>
                </c:pt>
                <c:pt idx="4">
                  <c:v>Архангельская область</c:v>
                </c:pt>
                <c:pt idx="5">
                  <c:v>респ. Карелия</c:v>
                </c:pt>
                <c:pt idx="6">
                  <c:v>Калининградская область</c:v>
                </c:pt>
                <c:pt idx="7">
                  <c:v>Вологодская область</c:v>
                </c:pt>
                <c:pt idx="8">
                  <c:v>Ленинградская область</c:v>
                </c:pt>
                <c:pt idx="9">
                  <c:v>респ. Коми</c:v>
                </c:pt>
                <c:pt idx="10">
                  <c:v>Мурманская область</c:v>
                </c:pt>
              </c:strCache>
            </c:strRef>
          </c:cat>
          <c:val>
            <c:numRef>
              <c:f>Лист1!$B$2:$B$12</c:f>
              <c:numCache>
                <c:formatCode>#,##0</c:formatCode>
                <c:ptCount val="11"/>
                <c:pt idx="0">
                  <c:v>2</c:v>
                </c:pt>
                <c:pt idx="1">
                  <c:v>91</c:v>
                </c:pt>
                <c:pt idx="2">
                  <c:v>308</c:v>
                </c:pt>
                <c:pt idx="3">
                  <c:v>13830</c:v>
                </c:pt>
                <c:pt idx="4">
                  <c:v>545</c:v>
                </c:pt>
                <c:pt idx="5">
                  <c:v>365</c:v>
                </c:pt>
                <c:pt idx="6">
                  <c:v>1461</c:v>
                </c:pt>
                <c:pt idx="7">
                  <c:v>797</c:v>
                </c:pt>
                <c:pt idx="8">
                  <c:v>4140</c:v>
                </c:pt>
                <c:pt idx="9">
                  <c:v>167</c:v>
                </c:pt>
                <c:pt idx="1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9D-46CD-8330-E4A9B46200A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0173600"/>
        <c:axId val="220173992"/>
        <c:axId val="0"/>
      </c:bar3DChart>
      <c:catAx>
        <c:axId val="22017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0173992"/>
        <c:crosses val="autoZero"/>
        <c:auto val="1"/>
        <c:lblAlgn val="ctr"/>
        <c:lblOffset val="100"/>
        <c:noMultiLvlLbl val="0"/>
      </c:catAx>
      <c:valAx>
        <c:axId val="22017399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20173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6336770405740586E-2"/>
          <c:y val="8.1835187369286543E-3"/>
          <c:w val="0.90146586814975072"/>
          <c:h val="0.103967094951799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/>
              <a:t>                  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Первичный рынок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ИЖК, млрд.руб. 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2D-4330-B051-D8591E413F7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Вторичный рынок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ИЖК, млрд.руб. 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170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2D-4330-B051-D8591E413F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220272232"/>
        <c:axId val="220272624"/>
        <c:axId val="0"/>
      </c:bar3DChart>
      <c:catAx>
        <c:axId val="220272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0272624"/>
        <c:crosses val="autoZero"/>
        <c:auto val="1"/>
        <c:lblAlgn val="ctr"/>
        <c:lblOffset val="100"/>
        <c:noMultiLvlLbl val="0"/>
      </c:catAx>
      <c:valAx>
        <c:axId val="220272624"/>
        <c:scaling>
          <c:orientation val="minMax"/>
        </c:scaling>
        <c:delete val="1"/>
        <c:axPos val="b"/>
        <c:numFmt formatCode="#,##0.0" sourceLinked="1"/>
        <c:majorTickMark val="none"/>
        <c:minorTickMark val="none"/>
        <c:tickLblPos val="nextTo"/>
        <c:crossAx val="220272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0.61303</cdr:x>
      <cdr:y>0.86512</cdr:y>
    </cdr:from>
    <cdr:to>
      <cdr:x>1</cdr:x>
      <cdr:y>0.98151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510E6E16-EF75-4662-A536-73FFFA22B21C}"/>
            </a:ext>
          </a:extLst>
        </cdr:cNvPr>
        <cdr:cNvSpPr txBox="1"/>
      </cdr:nvSpPr>
      <cdr:spPr>
        <a:xfrm xmlns:a="http://schemas.openxmlformats.org/drawingml/2006/main">
          <a:off x="12201525" y="5190148"/>
          <a:ext cx="7702061" cy="698263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3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1" vertOverflow="clip" horzOverflow="overflow" vert="horz" wrap="square" lIns="71435" tIns="71435" rIns="71435" bIns="71435" numCol="1" spcCol="38100" rtlCol="0" anchor="ctr">
          <a:spAutoFit/>
        </a:bodyPr>
        <a:lstStyle xmlns:a="http://schemas.openxmlformats.org/drawingml/2006/main"/>
        <a:p xmlns:a="http://schemas.openxmlformats.org/drawingml/2006/main">
          <a:pPr marL="0" marR="0" indent="0" algn="ctr" defTabSz="821529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rPr>
            <a:t>- 10% по сравнению с 2018 г.</a:t>
          </a:r>
        </a:p>
      </cdr:txBody>
    </cdr:sp>
  </cdr:relSizeAnchor>
  <cdr:relSizeAnchor xmlns:cdr="http://schemas.openxmlformats.org/drawingml/2006/chartDrawing">
    <cdr:from>
      <cdr:x>0.65148</cdr:x>
      <cdr:y>0.52875</cdr:y>
    </cdr:from>
    <cdr:to>
      <cdr:x>0.76696</cdr:x>
      <cdr:y>0.62462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FFC894FC-ED3D-43AB-8F31-6BED48616C3C}"/>
            </a:ext>
          </a:extLst>
        </cdr:cNvPr>
        <cdr:cNvSpPr txBox="1"/>
      </cdr:nvSpPr>
      <cdr:spPr>
        <a:xfrm xmlns:a="http://schemas.openxmlformats.org/drawingml/2006/main">
          <a:off x="12966765" y="3172129"/>
          <a:ext cx="2298575" cy="575152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1" vert="horz" wrap="square" lIns="71435" tIns="71435" rIns="71435" bIns="71435" numCol="1" spcCol="38100" rtlCol="0" anchor="ctr">
          <a:sp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821529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2800" dirty="0">
              <a:solidFill>
                <a:srgbClr val="000000"/>
              </a:solidFill>
              <a:sym typeface="Helvetica"/>
            </a:rPr>
            <a:t>10,33</a:t>
          </a:r>
          <a:r>
            <a:rPr kumimoji="0" lang="ru-RU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rPr>
            <a:t>%</a:t>
          </a:r>
        </a:p>
      </cdr:txBody>
    </cdr:sp>
  </cdr:relSizeAnchor>
  <cdr:relSizeAnchor xmlns:cdr="http://schemas.openxmlformats.org/drawingml/2006/chartDrawing">
    <cdr:from>
      <cdr:x>0.19014</cdr:x>
      <cdr:y>0.45207</cdr:y>
    </cdr:from>
    <cdr:to>
      <cdr:x>0.30563</cdr:x>
      <cdr:y>0.54793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96CD10CF-A469-4A61-90D2-6E46A4679B42}"/>
            </a:ext>
          </a:extLst>
        </cdr:cNvPr>
        <cdr:cNvSpPr txBox="1"/>
      </cdr:nvSpPr>
      <cdr:spPr>
        <a:xfrm xmlns:a="http://schemas.openxmlformats.org/drawingml/2006/main">
          <a:off x="3784459" y="2712085"/>
          <a:ext cx="2298576" cy="575152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1" vert="horz" wrap="square" lIns="71435" tIns="71435" rIns="71435" bIns="71435" numCol="1" spcCol="38100" rtlCol="0" anchor="ctr">
          <a:sp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821529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2800" dirty="0">
              <a:solidFill>
                <a:srgbClr val="000000"/>
              </a:solidFill>
              <a:sym typeface="Helvetica"/>
            </a:rPr>
            <a:t>9,94</a:t>
          </a:r>
          <a:r>
            <a:rPr kumimoji="0" lang="ru-RU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rPr>
            <a:t>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0.61303</cdr:x>
      <cdr:y>0.82307</cdr:y>
    </cdr:from>
    <cdr:to>
      <cdr:x>1</cdr:x>
      <cdr:y>0.93946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510E6E16-EF75-4662-A536-73FFFA22B21C}"/>
            </a:ext>
          </a:extLst>
        </cdr:cNvPr>
        <cdr:cNvSpPr txBox="1"/>
      </cdr:nvSpPr>
      <cdr:spPr>
        <a:xfrm xmlns:a="http://schemas.openxmlformats.org/drawingml/2006/main">
          <a:off x="12201495" y="4937860"/>
          <a:ext cx="7702091" cy="698263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3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1" vertOverflow="clip" horzOverflow="overflow" vert="horz" wrap="square" lIns="71435" tIns="71435" rIns="71435" bIns="71435" numCol="1" spcCol="38100" rtlCol="0" anchor="ctr">
          <a:spAutoFit/>
        </a:bodyPr>
        <a:lstStyle xmlns:a="http://schemas.openxmlformats.org/drawingml/2006/main"/>
        <a:p xmlns:a="http://schemas.openxmlformats.org/drawingml/2006/main">
          <a:pPr marL="0" marR="0" indent="0" algn="ctr" defTabSz="821529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3600" dirty="0">
              <a:solidFill>
                <a:srgbClr val="000000"/>
              </a:solidFill>
              <a:sym typeface="Helvetica"/>
            </a:rPr>
            <a:t>-</a:t>
          </a:r>
          <a:r>
            <a:rPr lang="ru-RU" sz="3600" dirty="0" smtClean="0">
              <a:solidFill>
                <a:srgbClr val="000000"/>
              </a:solidFill>
              <a:sym typeface="Helvetica"/>
            </a:rPr>
            <a:t>12</a:t>
          </a:r>
          <a:r>
            <a:rPr kumimoji="0" lang="ru-RU" sz="36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rPr>
            <a:t>% </a:t>
          </a:r>
          <a:r>
            <a:rPr kumimoji="0" lang="ru-RU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rPr>
            <a:t>по сравнению с 2018 г.</a:t>
          </a:r>
        </a:p>
      </cdr:txBody>
    </cdr:sp>
  </cdr:relSizeAnchor>
  <cdr:relSizeAnchor xmlns:cdr="http://schemas.openxmlformats.org/drawingml/2006/chartDrawing">
    <cdr:from>
      <cdr:x>0.65999</cdr:x>
      <cdr:y>0.45207</cdr:y>
    </cdr:from>
    <cdr:to>
      <cdr:x>0.77547</cdr:x>
      <cdr:y>0.54793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FFC894FC-ED3D-43AB-8F31-6BED48616C3C}"/>
            </a:ext>
          </a:extLst>
        </cdr:cNvPr>
        <cdr:cNvSpPr txBox="1"/>
      </cdr:nvSpPr>
      <cdr:spPr>
        <a:xfrm xmlns:a="http://schemas.openxmlformats.org/drawingml/2006/main">
          <a:off x="13136121" y="2712086"/>
          <a:ext cx="2298466" cy="575152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1" vert="horz" wrap="square" lIns="71435" tIns="71435" rIns="71435" bIns="71435" numCol="1" spcCol="38100" rtlCol="0" anchor="ctr">
          <a:sp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821529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2800" dirty="0" smtClean="0">
              <a:solidFill>
                <a:srgbClr val="000000"/>
              </a:solidFill>
              <a:sym typeface="Helvetica"/>
            </a:rPr>
            <a:t>10,3</a:t>
          </a:r>
          <a:r>
            <a:rPr kumimoji="0" lang="ru-RU" sz="2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rPr>
            <a:t>%</a:t>
          </a:r>
          <a:endParaRPr kumimoji="0" lang="ru-RU" sz="2800" b="0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endParaRPr>
        </a:p>
      </cdr:txBody>
    </cdr:sp>
  </cdr:relSizeAnchor>
  <cdr:relSizeAnchor xmlns:cdr="http://schemas.openxmlformats.org/drawingml/2006/chartDrawing">
    <cdr:from>
      <cdr:x>0.19014</cdr:x>
      <cdr:y>0.45207</cdr:y>
    </cdr:from>
    <cdr:to>
      <cdr:x>0.30563</cdr:x>
      <cdr:y>0.54793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96CD10CF-A469-4A61-90D2-6E46A4679B42}"/>
            </a:ext>
          </a:extLst>
        </cdr:cNvPr>
        <cdr:cNvSpPr txBox="1"/>
      </cdr:nvSpPr>
      <cdr:spPr>
        <a:xfrm xmlns:a="http://schemas.openxmlformats.org/drawingml/2006/main">
          <a:off x="3784468" y="2712086"/>
          <a:ext cx="2298665" cy="575152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1" vert="horz" wrap="square" lIns="71435" tIns="71435" rIns="71435" bIns="71435" numCol="1" spcCol="38100" rtlCol="0" anchor="ctr">
          <a:sp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821529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2800" dirty="0" smtClean="0">
              <a:solidFill>
                <a:srgbClr val="000000"/>
              </a:solidFill>
              <a:sym typeface="Helvetica"/>
            </a:rPr>
            <a:t>10,0</a:t>
          </a:r>
          <a:r>
            <a:rPr kumimoji="0" lang="ru-RU" sz="2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rPr>
            <a:t>%</a:t>
          </a:r>
          <a:endParaRPr kumimoji="0" lang="ru-RU" sz="2800" b="0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  <a:prstGeom prst="rect">
            <a:avLst/>
          </a:prstGeom>
        </p:spPr>
        <p:txBody>
          <a:bodyPr lIns="91442" tIns="45721" rIns="91442" bIns="45721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909"/>
            <a:ext cx="4984962" cy="4467701"/>
          </a:xfrm>
          <a:prstGeom prst="rect">
            <a:avLst/>
          </a:prstGeom>
        </p:spPr>
        <p:txBody>
          <a:bodyPr lIns="91442" tIns="45721" rIns="91442" bIns="45721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851821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210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8159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937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6784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5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220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0335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210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8159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953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098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0530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58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40926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9303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800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328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456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690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3009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925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387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7386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8"/>
            <a:ext cx="14716127" cy="464344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72310"/>
            <a:ext cx="14716127" cy="158948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4833937" y="8947546"/>
            <a:ext cx="14716127" cy="660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"/>
              </a:defRPr>
            </a:lvl1pPr>
            <a:lvl2pPr marL="839609" indent="-395111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"/>
              </a:defRPr>
            </a:lvl2pPr>
            <a:lvl3pPr marL="1284109" indent="-395109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"/>
              </a:defRPr>
            </a:lvl3pPr>
            <a:lvl4pPr marL="1728609" indent="-395109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"/>
              </a:defRPr>
            </a:lvl4pPr>
            <a:lvl5pPr marL="2173109" indent="-395109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3"/>
          </p:nvPr>
        </p:nvSpPr>
        <p:spPr>
          <a:xfrm>
            <a:off x="4833937" y="6000353"/>
            <a:ext cx="14716129" cy="96520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51" y="12801600"/>
            <a:ext cx="2437765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1" y="12668632"/>
            <a:ext cx="24377650" cy="128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194561" y="12919571"/>
            <a:ext cx="4944542" cy="730250"/>
          </a:xfrm>
          <a:prstGeom prst="rect">
            <a:avLst/>
          </a:prstGeom>
        </p:spPr>
        <p:txBody>
          <a:bodyPr/>
          <a:lstStyle/>
          <a:p>
            <a:fld id="{378AD6C1-6BD0-47F4-BDA8-6C4DE030B508}" type="datetimeFigureOut">
              <a:rPr lang="ru-RU" smtClean="0"/>
              <a:t>18.11.2019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372370" y="12919571"/>
            <a:ext cx="9645608" cy="730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922585" y="13010554"/>
            <a:ext cx="520971" cy="513597"/>
          </a:xfrm>
        </p:spPr>
        <p:txBody>
          <a:bodyPr/>
          <a:lstStyle/>
          <a:p>
            <a:fld id="{1016B2C1-967E-4449-AA44-F6A4AF0D64E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771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07210" y="892967"/>
            <a:ext cx="13751721" cy="832247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7" cy="2000253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7" cy="158948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11935815" y="13001625"/>
            <a:ext cx="494511" cy="51117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0"/>
            <a:ext cx="14716127" cy="464344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7"/>
            <a:ext cx="7500940" cy="1157287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7"/>
            <a:ext cx="7500940" cy="5607847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97264"/>
            <a:ext cx="7500940" cy="576858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40" cy="884039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40" cy="8840394"/>
          </a:xfrm>
          <a:prstGeom prst="rect">
            <a:avLst/>
          </a:prstGeom>
        </p:spPr>
        <p:txBody>
          <a:bodyPr/>
          <a:lstStyle>
            <a:lvl1pPr marL="465363" indent="-465363">
              <a:spcBef>
                <a:spcPts val="4500"/>
              </a:spcBef>
              <a:defRPr sz="3800"/>
            </a:lvl1pPr>
            <a:lvl2pPr marL="808263" indent="-465363">
              <a:spcBef>
                <a:spcPts val="4500"/>
              </a:spcBef>
              <a:defRPr sz="3800"/>
            </a:lvl2pPr>
            <a:lvl3pPr marL="1151164" indent="-465363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5"/>
            <a:ext cx="15609094" cy="1014412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40" cy="530423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504353" y="1250154"/>
            <a:ext cx="7500940" cy="530423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4"/>
            <a:ext cx="7500940" cy="1121569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5" tIns="71435" rIns="71435" bIns="71435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3610166" y="3962400"/>
            <a:ext cx="9550401" cy="975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5" tIns="71435" rIns="71435" bIns="71435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35815" y="13010554"/>
            <a:ext cx="494511" cy="511173"/>
          </a:xfrm>
          <a:prstGeom prst="rect">
            <a:avLst/>
          </a:prstGeom>
          <a:ln w="12700">
            <a:miter lim="400000"/>
          </a:ln>
        </p:spPr>
        <p:txBody>
          <a:bodyPr wrap="none" lIns="71435" tIns="71435" rIns="71435" bIns="71435">
            <a:spAutoFit/>
          </a:bodyPr>
          <a:lstStyle>
            <a:lvl1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ransition spd="med"/>
  <p:txStyles>
    <p:titleStyle>
      <a:lvl1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617361" marR="0" indent="-617361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1061859" marR="0" indent="-617361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506359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950859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395359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839859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284361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728861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173361" marR="0" indent="-617361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chart" Target="../charts/char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3.jpe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.xml"/><Relationship Id="rId11" Type="http://schemas.openxmlformats.org/officeDocument/2006/relationships/chart" Target="../charts/chart6.xml"/><Relationship Id="rId5" Type="http://schemas.openxmlformats.org/officeDocument/2006/relationships/image" Target="../media/image5.png"/><Relationship Id="rId10" Type="http://schemas.openxmlformats.org/officeDocument/2006/relationships/chart" Target="../charts/chart5.xml"/><Relationship Id="rId4" Type="http://schemas.openxmlformats.org/officeDocument/2006/relationships/image" Target="../media/image4.png"/><Relationship Id="rId9" Type="http://schemas.openxmlformats.org/officeDocument/2006/relationships/chart" Target="../charts/char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nostroy.ru/" TargetMode="External"/><Relationship Id="rId5" Type="http://schemas.openxmlformats.org/officeDocument/2006/relationships/hyperlink" Target="mailto:info@nostroy.ru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11496071" y="11758659"/>
            <a:ext cx="1645856" cy="651423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11603260" y="11783749"/>
            <a:ext cx="1431477" cy="636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5" tIns="71435" rIns="71435" bIns="71435" anchor="ctr">
            <a:spAutoFit/>
          </a:bodyPr>
          <a:lstStyle>
            <a:lvl1pPr>
              <a:defRPr sz="3200">
                <a:solidFill>
                  <a:srgbClr val="FFFFFF"/>
                </a:solidFill>
                <a:latin typeface="Gotham Pro"/>
                <a:ea typeface="Gotham Pro"/>
                <a:cs typeface="Gotham Pro"/>
                <a:sym typeface="Gotham Pro"/>
              </a:defRPr>
            </a:lvl1pPr>
          </a:lstStyle>
          <a:p>
            <a:r>
              <a:rPr dirty="0"/>
              <a:t>201</a:t>
            </a:r>
            <a:r>
              <a:rPr lang="en-US" dirty="0"/>
              <a:t>9</a:t>
            </a:r>
            <a:r>
              <a:rPr dirty="0"/>
              <a:t> г.</a:t>
            </a:r>
          </a:p>
        </p:txBody>
      </p:sp>
      <p:sp>
        <p:nvSpPr>
          <p:cNvPr id="122" name="Shape 122"/>
          <p:cNvSpPr/>
          <p:nvPr/>
        </p:nvSpPr>
        <p:spPr>
          <a:xfrm>
            <a:off x="9763012" y="10463116"/>
            <a:ext cx="5111971" cy="1129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5" tIns="71435" rIns="71435" bIns="71435" anchor="ctr">
            <a:spAutoFit/>
          </a:bodyPr>
          <a:lstStyle/>
          <a:p>
            <a:pPr>
              <a:defRPr sz="8500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sz="3200" dirty="0"/>
              <a:t>Национальное</a:t>
            </a:r>
            <a:br>
              <a:rPr sz="3200" dirty="0"/>
            </a:br>
            <a:r>
              <a:rPr sz="3200" dirty="0"/>
              <a:t>объединение строителей </a:t>
            </a:r>
          </a:p>
        </p:txBody>
      </p:sp>
      <p:pic>
        <p:nvPicPr>
          <p:cNvPr id="123" name="image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39578" y="1967158"/>
            <a:ext cx="3704842" cy="264428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122"/>
          <p:cNvSpPr/>
          <p:nvPr/>
        </p:nvSpPr>
        <p:spPr>
          <a:xfrm>
            <a:off x="486124" y="6214146"/>
            <a:ext cx="23411853" cy="229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5" tIns="71435" rIns="71435" bIns="71435" anchor="ctr">
            <a:spAutoFit/>
          </a:bodyPr>
          <a:lstStyle/>
          <a:p>
            <a:pPr>
              <a:defRPr sz="8500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lang="ru-RU" sz="7000" dirty="0"/>
              <a:t>Рынок жилищного строительства: переходный период. </a:t>
            </a:r>
          </a:p>
          <a:p>
            <a:pPr>
              <a:defRPr sz="8500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lang="ru-RU" sz="7000" dirty="0"/>
              <a:t>Россия и </a:t>
            </a:r>
            <a:r>
              <a:rPr lang="ru-RU" sz="7000" dirty="0" smtClean="0"/>
              <a:t>СЗФО</a:t>
            </a:r>
            <a:endParaRPr sz="7000" dirty="0"/>
          </a:p>
        </p:txBody>
      </p:sp>
    </p:spTree>
    <p:extLst>
      <p:ext uri="{BB962C8B-B14F-4D97-AF65-F5344CB8AC3E}">
        <p14:creationId xmlns:p14="http://schemas.microsoft.com/office/powerpoint/2010/main" val="82450194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0" y="-30726"/>
            <a:ext cx="24384000" cy="1371600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3DEF8C55-ADB9-4B3C-839B-7A9AEDC57333}"/>
              </a:ext>
            </a:extLst>
          </p:cNvPr>
          <p:cNvCxnSpPr>
            <a:cxnSpLocks/>
          </p:cNvCxnSpPr>
          <p:nvPr/>
        </p:nvCxnSpPr>
        <p:spPr>
          <a:xfrm flipV="1">
            <a:off x="1045730" y="6602567"/>
            <a:ext cx="5069948" cy="877933"/>
          </a:xfrm>
          <a:prstGeom prst="line">
            <a:avLst/>
          </a:prstGeom>
          <a:noFill/>
          <a:ln w="76200" cap="flat">
            <a:solidFill>
              <a:srgbClr val="002060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19903587" cy="2133255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5" name="Shape 183"/>
          <p:cNvSpPr/>
          <p:nvPr/>
        </p:nvSpPr>
        <p:spPr>
          <a:xfrm>
            <a:off x="2251070" y="1325607"/>
            <a:ext cx="17642991" cy="1067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5000" dirty="0">
                <a:solidFill>
                  <a:schemeClr val="bg1"/>
                </a:solidFill>
              </a:rPr>
              <a:t>Динамика перехода на проектное </a:t>
            </a:r>
            <a:r>
              <a:rPr lang="ru-RU" sz="5000" dirty="0" smtClean="0">
                <a:solidFill>
                  <a:schemeClr val="bg1"/>
                </a:solidFill>
              </a:rPr>
              <a:t>финансирование в РФ</a:t>
            </a:r>
            <a:endParaRPr lang="ru-RU" sz="5000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77" y="1404442"/>
            <a:ext cx="909926" cy="909926"/>
          </a:xfrm>
          <a:prstGeom prst="rect">
            <a:avLst/>
          </a:prstGeom>
          <a:noFill/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xmlns="" id="{9AB9E79E-FBBE-4848-8B40-524C428725DB}"/>
              </a:ext>
            </a:extLst>
          </p:cNvPr>
          <p:cNvCxnSpPr>
            <a:cxnSpLocks/>
          </p:cNvCxnSpPr>
          <p:nvPr/>
        </p:nvCxnSpPr>
        <p:spPr>
          <a:xfrm flipV="1">
            <a:off x="79078" y="12595137"/>
            <a:ext cx="19594286" cy="2"/>
          </a:xfrm>
          <a:prstGeom prst="straightConnector1">
            <a:avLst/>
          </a:prstGeom>
          <a:noFill/>
          <a:ln w="76200" cap="flat">
            <a:solidFill>
              <a:schemeClr val="accent4">
                <a:lumMod val="50000"/>
              </a:schemeClr>
            </a:solidFill>
            <a:prstDash val="solid"/>
            <a:round/>
            <a:tailEnd type="triangle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B2C5CD2-C945-4509-8397-C8C75A007503}"/>
              </a:ext>
            </a:extLst>
          </p:cNvPr>
          <p:cNvSpPr/>
          <p:nvPr/>
        </p:nvSpPr>
        <p:spPr>
          <a:xfrm>
            <a:off x="828204" y="12147829"/>
            <a:ext cx="454963" cy="89461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60CB02EE-8724-49A3-9606-73E414F92F41}"/>
              </a:ext>
            </a:extLst>
          </p:cNvPr>
          <p:cNvSpPr/>
          <p:nvPr/>
        </p:nvSpPr>
        <p:spPr>
          <a:xfrm>
            <a:off x="10968100" y="12147826"/>
            <a:ext cx="454963" cy="89461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F46D16AB-1D17-4335-97BB-249D843C2D20}"/>
              </a:ext>
            </a:extLst>
          </p:cNvPr>
          <p:cNvSpPr/>
          <p:nvPr/>
        </p:nvSpPr>
        <p:spPr>
          <a:xfrm>
            <a:off x="5898152" y="12147827"/>
            <a:ext cx="454963" cy="89461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F9F71D22-5D3C-411F-8961-FC47C4C0054C}"/>
              </a:ext>
            </a:extLst>
          </p:cNvPr>
          <p:cNvSpPr/>
          <p:nvPr/>
        </p:nvSpPr>
        <p:spPr>
          <a:xfrm>
            <a:off x="16038048" y="12147826"/>
            <a:ext cx="454963" cy="89461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988F031-36A7-4C13-810A-C1A0AC53651A}"/>
              </a:ext>
            </a:extLst>
          </p:cNvPr>
          <p:cNvSpPr txBox="1"/>
          <p:nvPr/>
        </p:nvSpPr>
        <p:spPr>
          <a:xfrm>
            <a:off x="79078" y="12916948"/>
            <a:ext cx="1959429" cy="6982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spc="0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июнь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3035CFE-173C-420A-9164-1B331ED18AD2}"/>
              </a:ext>
            </a:extLst>
          </p:cNvPr>
          <p:cNvSpPr txBox="1"/>
          <p:nvPr/>
        </p:nvSpPr>
        <p:spPr>
          <a:xfrm>
            <a:off x="10212760" y="12888240"/>
            <a:ext cx="1959429" cy="6982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spc="0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август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6725DD0-1A91-489C-AA66-7612574CC0CE}"/>
              </a:ext>
            </a:extLst>
          </p:cNvPr>
          <p:cNvSpPr txBox="1"/>
          <p:nvPr/>
        </p:nvSpPr>
        <p:spPr>
          <a:xfrm>
            <a:off x="5145919" y="12931399"/>
            <a:ext cx="1959429" cy="6982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spc="0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июль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C00AB00-1DC5-43FA-8CC5-F1F64D0FB9B4}"/>
              </a:ext>
            </a:extLst>
          </p:cNvPr>
          <p:cNvSpPr txBox="1"/>
          <p:nvPr/>
        </p:nvSpPr>
        <p:spPr>
          <a:xfrm>
            <a:off x="15021348" y="12901303"/>
            <a:ext cx="2488362" cy="6982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spc="0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сентябрь</a:t>
            </a: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xmlns="" id="{20F9FE81-8A4B-4848-BE69-92DAAC0BA2BC}"/>
              </a:ext>
            </a:extLst>
          </p:cNvPr>
          <p:cNvCxnSpPr>
            <a:cxnSpLocks/>
          </p:cNvCxnSpPr>
          <p:nvPr/>
        </p:nvCxnSpPr>
        <p:spPr>
          <a:xfrm flipV="1">
            <a:off x="6115678" y="5617967"/>
            <a:ext cx="5076796" cy="942824"/>
          </a:xfrm>
          <a:prstGeom prst="line">
            <a:avLst/>
          </a:prstGeom>
          <a:noFill/>
          <a:ln w="76200" cap="flat">
            <a:solidFill>
              <a:srgbClr val="002060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ED00D631-D874-4064-8C94-22E0E7D3C0F2}"/>
              </a:ext>
            </a:extLst>
          </p:cNvPr>
          <p:cNvCxnSpPr>
            <a:cxnSpLocks/>
          </p:cNvCxnSpPr>
          <p:nvPr/>
        </p:nvCxnSpPr>
        <p:spPr>
          <a:xfrm flipV="1">
            <a:off x="11192474" y="4678974"/>
            <a:ext cx="5083011" cy="867192"/>
          </a:xfrm>
          <a:prstGeom prst="line">
            <a:avLst/>
          </a:prstGeom>
          <a:noFill/>
          <a:ln w="76200" cap="flat">
            <a:solidFill>
              <a:srgbClr val="002060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279978DA-7885-4D03-9689-FDE1FDF1D508}"/>
              </a:ext>
            </a:extLst>
          </p:cNvPr>
          <p:cNvSpPr/>
          <p:nvPr/>
        </p:nvSpPr>
        <p:spPr>
          <a:xfrm>
            <a:off x="828204" y="7290390"/>
            <a:ext cx="454963" cy="444135"/>
          </a:xfrm>
          <a:prstGeom prst="ellipse">
            <a:avLst/>
          </a:prstGeom>
          <a:solidFill>
            <a:srgbClr val="002060"/>
          </a:solidFill>
          <a:ln w="25400" cap="flat">
            <a:solidFill>
              <a:srgbClr val="002060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5DF90F7F-19E9-4A7B-B7E7-7D788503E451}"/>
              </a:ext>
            </a:extLst>
          </p:cNvPr>
          <p:cNvSpPr/>
          <p:nvPr/>
        </p:nvSpPr>
        <p:spPr>
          <a:xfrm>
            <a:off x="5898152" y="6380500"/>
            <a:ext cx="454963" cy="444135"/>
          </a:xfrm>
          <a:prstGeom prst="ellipse">
            <a:avLst/>
          </a:prstGeom>
          <a:solidFill>
            <a:srgbClr val="002060"/>
          </a:solidFill>
          <a:ln w="25400" cap="flat">
            <a:solidFill>
              <a:srgbClr val="002060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6A76ACBA-64BD-448B-9C7C-293AD41EFD3C}"/>
              </a:ext>
            </a:extLst>
          </p:cNvPr>
          <p:cNvSpPr/>
          <p:nvPr/>
        </p:nvSpPr>
        <p:spPr>
          <a:xfrm>
            <a:off x="10968100" y="5349128"/>
            <a:ext cx="454963" cy="444135"/>
          </a:xfrm>
          <a:prstGeom prst="ellipse">
            <a:avLst/>
          </a:prstGeom>
          <a:solidFill>
            <a:srgbClr val="002060"/>
          </a:solidFill>
          <a:ln w="25400" cap="flat">
            <a:solidFill>
              <a:srgbClr val="002060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xmlns="" id="{50A52DC9-7208-413C-8DE8-5DB70F709F66}"/>
              </a:ext>
            </a:extLst>
          </p:cNvPr>
          <p:cNvSpPr/>
          <p:nvPr/>
        </p:nvSpPr>
        <p:spPr>
          <a:xfrm>
            <a:off x="16038048" y="4395244"/>
            <a:ext cx="454963" cy="444135"/>
          </a:xfrm>
          <a:prstGeom prst="ellipse">
            <a:avLst/>
          </a:prstGeom>
          <a:solidFill>
            <a:srgbClr val="002060"/>
          </a:solidFill>
          <a:ln w="25400" cap="flat">
            <a:solidFill>
              <a:srgbClr val="002060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65A27A2E-AFAC-4E6C-B057-411B931BB635}"/>
              </a:ext>
            </a:extLst>
          </p:cNvPr>
          <p:cNvCxnSpPr>
            <a:cxnSpLocks/>
          </p:cNvCxnSpPr>
          <p:nvPr/>
        </p:nvCxnSpPr>
        <p:spPr>
          <a:xfrm flipV="1">
            <a:off x="1065641" y="7271943"/>
            <a:ext cx="5059562" cy="934940"/>
          </a:xfrm>
          <a:prstGeom prst="line">
            <a:avLst/>
          </a:prstGeom>
          <a:noFill/>
          <a:ln w="76200" cap="flat">
            <a:solidFill>
              <a:srgbClr val="0259AA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xmlns="" id="{B5174105-FA42-4789-9E9B-8CD59FCB3DC7}"/>
              </a:ext>
            </a:extLst>
          </p:cNvPr>
          <p:cNvCxnSpPr>
            <a:cxnSpLocks/>
          </p:cNvCxnSpPr>
          <p:nvPr/>
        </p:nvCxnSpPr>
        <p:spPr>
          <a:xfrm flipV="1">
            <a:off x="11225448" y="5302873"/>
            <a:ext cx="5059562" cy="934940"/>
          </a:xfrm>
          <a:prstGeom prst="line">
            <a:avLst/>
          </a:prstGeom>
          <a:noFill/>
          <a:ln w="76200" cap="flat">
            <a:solidFill>
              <a:srgbClr val="0259AA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C92E3B49-0E20-4519-A5DC-B2B9CBB63CBD}"/>
              </a:ext>
            </a:extLst>
          </p:cNvPr>
          <p:cNvSpPr/>
          <p:nvPr/>
        </p:nvSpPr>
        <p:spPr>
          <a:xfrm>
            <a:off x="16038048" y="5051109"/>
            <a:ext cx="454963" cy="444135"/>
          </a:xfrm>
          <a:prstGeom prst="ellipse">
            <a:avLst/>
          </a:prstGeom>
          <a:solidFill>
            <a:srgbClr val="0259AA"/>
          </a:solidFill>
          <a:ln w="25400" cap="flat">
            <a:solidFill>
              <a:srgbClr val="0259AA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xmlns="" id="{9506ACB7-4C4C-49D5-B13D-1FBBA909E434}"/>
              </a:ext>
            </a:extLst>
          </p:cNvPr>
          <p:cNvCxnSpPr>
            <a:cxnSpLocks/>
          </p:cNvCxnSpPr>
          <p:nvPr/>
        </p:nvCxnSpPr>
        <p:spPr>
          <a:xfrm flipV="1">
            <a:off x="6132912" y="6299730"/>
            <a:ext cx="5059562" cy="934940"/>
          </a:xfrm>
          <a:prstGeom prst="line">
            <a:avLst/>
          </a:prstGeom>
          <a:noFill/>
          <a:ln w="76200" cap="flat">
            <a:solidFill>
              <a:srgbClr val="0259AA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EAAC1AEC-5F56-45C1-8BFB-7757B38302D1}"/>
              </a:ext>
            </a:extLst>
          </p:cNvPr>
          <p:cNvSpPr/>
          <p:nvPr/>
        </p:nvSpPr>
        <p:spPr>
          <a:xfrm>
            <a:off x="10968100" y="6004993"/>
            <a:ext cx="454963" cy="444135"/>
          </a:xfrm>
          <a:prstGeom prst="ellipse">
            <a:avLst/>
          </a:prstGeom>
          <a:solidFill>
            <a:srgbClr val="0259AA"/>
          </a:solidFill>
          <a:ln w="25400" cap="flat">
            <a:solidFill>
              <a:srgbClr val="0259AA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CF836FE7-CB95-4A36-A6A8-9FB38286C306}"/>
              </a:ext>
            </a:extLst>
          </p:cNvPr>
          <p:cNvSpPr/>
          <p:nvPr/>
        </p:nvSpPr>
        <p:spPr>
          <a:xfrm>
            <a:off x="5898152" y="7036365"/>
            <a:ext cx="454963" cy="444135"/>
          </a:xfrm>
          <a:prstGeom prst="ellipse">
            <a:avLst/>
          </a:prstGeom>
          <a:solidFill>
            <a:srgbClr val="0259AA"/>
          </a:solidFill>
          <a:ln w="25400" cap="flat">
            <a:solidFill>
              <a:srgbClr val="0259AA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A093944F-8D71-40ED-A3C8-258261F85433}"/>
              </a:ext>
            </a:extLst>
          </p:cNvPr>
          <p:cNvSpPr/>
          <p:nvPr/>
        </p:nvSpPr>
        <p:spPr>
          <a:xfrm>
            <a:off x="828204" y="7946255"/>
            <a:ext cx="454963" cy="444135"/>
          </a:xfrm>
          <a:prstGeom prst="ellipse">
            <a:avLst/>
          </a:prstGeom>
          <a:solidFill>
            <a:srgbClr val="0259AA"/>
          </a:solidFill>
          <a:ln w="25400" cap="flat">
            <a:solidFill>
              <a:srgbClr val="0259AA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xmlns="" id="{A7872161-8F93-45AD-8BAF-AAE3121DA216}"/>
              </a:ext>
            </a:extLst>
          </p:cNvPr>
          <p:cNvCxnSpPr>
            <a:cxnSpLocks/>
          </p:cNvCxnSpPr>
          <p:nvPr/>
        </p:nvCxnSpPr>
        <p:spPr>
          <a:xfrm flipV="1">
            <a:off x="1065641" y="9723313"/>
            <a:ext cx="5059562" cy="934940"/>
          </a:xfrm>
          <a:prstGeom prst="line">
            <a:avLst/>
          </a:prstGeom>
          <a:noFill/>
          <a:ln w="76200" cap="flat">
            <a:solidFill>
              <a:srgbClr val="C00000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xmlns="" id="{65AE8317-B729-45BF-8180-3D8DFC2A27EF}"/>
              </a:ext>
            </a:extLst>
          </p:cNvPr>
          <p:cNvCxnSpPr>
            <a:cxnSpLocks/>
          </p:cNvCxnSpPr>
          <p:nvPr/>
        </p:nvCxnSpPr>
        <p:spPr>
          <a:xfrm flipV="1">
            <a:off x="6165886" y="8696927"/>
            <a:ext cx="5059562" cy="934940"/>
          </a:xfrm>
          <a:prstGeom prst="line">
            <a:avLst/>
          </a:prstGeom>
          <a:noFill/>
          <a:ln w="76200" cap="flat">
            <a:solidFill>
              <a:srgbClr val="C00000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xmlns="" id="{95372EBB-5099-46C8-B562-1B31213BAEEC}"/>
              </a:ext>
            </a:extLst>
          </p:cNvPr>
          <p:cNvCxnSpPr>
            <a:cxnSpLocks/>
          </p:cNvCxnSpPr>
          <p:nvPr/>
        </p:nvCxnSpPr>
        <p:spPr>
          <a:xfrm flipV="1">
            <a:off x="11192474" y="7752228"/>
            <a:ext cx="5059562" cy="934940"/>
          </a:xfrm>
          <a:prstGeom prst="line">
            <a:avLst/>
          </a:prstGeom>
          <a:noFill/>
          <a:ln w="76200" cap="flat">
            <a:solidFill>
              <a:srgbClr val="C00000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46990396-B2D7-4F1E-8E6D-053A2E54136E}"/>
              </a:ext>
            </a:extLst>
          </p:cNvPr>
          <p:cNvSpPr/>
          <p:nvPr/>
        </p:nvSpPr>
        <p:spPr>
          <a:xfrm>
            <a:off x="828205" y="10432652"/>
            <a:ext cx="454963" cy="444135"/>
          </a:xfrm>
          <a:prstGeom prst="ellipse">
            <a:avLst/>
          </a:prstGeom>
          <a:solidFill>
            <a:srgbClr val="C00000"/>
          </a:solidFill>
          <a:ln w="25400" cap="flat">
            <a:solidFill>
              <a:srgbClr val="C00000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DBF1A73F-6096-4350-8889-EAF67BA91337}"/>
              </a:ext>
            </a:extLst>
          </p:cNvPr>
          <p:cNvSpPr/>
          <p:nvPr/>
        </p:nvSpPr>
        <p:spPr>
          <a:xfrm>
            <a:off x="5898153" y="9522762"/>
            <a:ext cx="454963" cy="444135"/>
          </a:xfrm>
          <a:prstGeom prst="ellipse">
            <a:avLst/>
          </a:prstGeom>
          <a:solidFill>
            <a:srgbClr val="C00000"/>
          </a:solidFill>
          <a:ln w="25400" cap="flat">
            <a:solidFill>
              <a:srgbClr val="C00000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45F074BE-9C3C-4A16-A5EE-0D71FA82F6BE}"/>
              </a:ext>
            </a:extLst>
          </p:cNvPr>
          <p:cNvSpPr/>
          <p:nvPr/>
        </p:nvSpPr>
        <p:spPr>
          <a:xfrm>
            <a:off x="16038049" y="7537506"/>
            <a:ext cx="454963" cy="444135"/>
          </a:xfrm>
          <a:prstGeom prst="ellipse">
            <a:avLst/>
          </a:prstGeom>
          <a:solidFill>
            <a:srgbClr val="C00000"/>
          </a:solidFill>
          <a:ln w="25400" cap="flat">
            <a:solidFill>
              <a:srgbClr val="C00000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0C3677E8-B287-4CDD-BE81-64B8FDD40077}"/>
              </a:ext>
            </a:extLst>
          </p:cNvPr>
          <p:cNvSpPr/>
          <p:nvPr/>
        </p:nvSpPr>
        <p:spPr>
          <a:xfrm>
            <a:off x="10968101" y="8491390"/>
            <a:ext cx="454963" cy="444135"/>
          </a:xfrm>
          <a:prstGeom prst="ellipse">
            <a:avLst/>
          </a:prstGeom>
          <a:solidFill>
            <a:srgbClr val="C00000"/>
          </a:solidFill>
          <a:ln w="25400" cap="flat">
            <a:solidFill>
              <a:srgbClr val="C00000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xmlns="" id="{440C9B3A-B61C-463A-A874-86891E340C73}"/>
              </a:ext>
            </a:extLst>
          </p:cNvPr>
          <p:cNvCxnSpPr>
            <a:cxnSpLocks/>
          </p:cNvCxnSpPr>
          <p:nvPr/>
        </p:nvCxnSpPr>
        <p:spPr>
          <a:xfrm flipV="1">
            <a:off x="1106324" y="10374066"/>
            <a:ext cx="5059562" cy="934940"/>
          </a:xfrm>
          <a:prstGeom prst="line">
            <a:avLst/>
          </a:prstGeom>
          <a:noFill/>
          <a:ln w="76200" cap="flat">
            <a:solidFill>
              <a:srgbClr val="F65E00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xmlns="" id="{5DCD416F-FD3B-4781-8394-BA1A2532E07F}"/>
              </a:ext>
            </a:extLst>
          </p:cNvPr>
          <p:cNvCxnSpPr>
            <a:cxnSpLocks/>
          </p:cNvCxnSpPr>
          <p:nvPr/>
        </p:nvCxnSpPr>
        <p:spPr>
          <a:xfrm flipV="1">
            <a:off x="6165886" y="9383722"/>
            <a:ext cx="5059562" cy="934940"/>
          </a:xfrm>
          <a:prstGeom prst="line">
            <a:avLst/>
          </a:prstGeom>
          <a:noFill/>
          <a:ln w="76200" cap="flat">
            <a:solidFill>
              <a:srgbClr val="F65E00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xmlns="" id="{9B67BFA9-7429-453B-B877-6B621F744765}"/>
              </a:ext>
            </a:extLst>
          </p:cNvPr>
          <p:cNvCxnSpPr>
            <a:cxnSpLocks/>
          </p:cNvCxnSpPr>
          <p:nvPr/>
        </p:nvCxnSpPr>
        <p:spPr>
          <a:xfrm flipV="1">
            <a:off x="11307768" y="8391506"/>
            <a:ext cx="5059562" cy="934940"/>
          </a:xfrm>
          <a:prstGeom prst="line">
            <a:avLst/>
          </a:prstGeom>
          <a:noFill/>
          <a:ln w="76200" cap="flat">
            <a:solidFill>
              <a:srgbClr val="F65E00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7FCBE47B-C896-4614-9548-73D152607B20}"/>
              </a:ext>
            </a:extLst>
          </p:cNvPr>
          <p:cNvSpPr/>
          <p:nvPr/>
        </p:nvSpPr>
        <p:spPr>
          <a:xfrm>
            <a:off x="828204" y="11102027"/>
            <a:ext cx="454963" cy="444135"/>
          </a:xfrm>
          <a:prstGeom prst="ellipse">
            <a:avLst/>
          </a:prstGeom>
          <a:solidFill>
            <a:srgbClr val="F65E00"/>
          </a:solidFill>
          <a:ln w="25400" cap="flat">
            <a:solidFill>
              <a:srgbClr val="F65E00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1BDD8132-5AC6-47E3-91D0-68B5E427AB23}"/>
              </a:ext>
            </a:extLst>
          </p:cNvPr>
          <p:cNvSpPr/>
          <p:nvPr/>
        </p:nvSpPr>
        <p:spPr>
          <a:xfrm>
            <a:off x="5898152" y="10192137"/>
            <a:ext cx="454963" cy="444135"/>
          </a:xfrm>
          <a:prstGeom prst="ellipse">
            <a:avLst/>
          </a:prstGeom>
          <a:solidFill>
            <a:srgbClr val="F65E00"/>
          </a:solidFill>
          <a:ln w="25400" cap="flat">
            <a:solidFill>
              <a:srgbClr val="F65E00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0AE05AB9-BFCF-4164-9326-BE2A1881500B}"/>
              </a:ext>
            </a:extLst>
          </p:cNvPr>
          <p:cNvSpPr/>
          <p:nvPr/>
        </p:nvSpPr>
        <p:spPr>
          <a:xfrm>
            <a:off x="10968100" y="9160765"/>
            <a:ext cx="454963" cy="444135"/>
          </a:xfrm>
          <a:prstGeom prst="ellipse">
            <a:avLst/>
          </a:prstGeom>
          <a:solidFill>
            <a:srgbClr val="F65E00"/>
          </a:solidFill>
          <a:ln w="25400" cap="flat">
            <a:solidFill>
              <a:srgbClr val="F65E00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xmlns="" id="{8183DF1B-AB0E-4D03-9FA3-726CA8CCE960}"/>
              </a:ext>
            </a:extLst>
          </p:cNvPr>
          <p:cNvSpPr/>
          <p:nvPr/>
        </p:nvSpPr>
        <p:spPr>
          <a:xfrm>
            <a:off x="16038048" y="8206881"/>
            <a:ext cx="454963" cy="444135"/>
          </a:xfrm>
          <a:prstGeom prst="ellipse">
            <a:avLst/>
          </a:prstGeom>
          <a:solidFill>
            <a:srgbClr val="F65E00"/>
          </a:solidFill>
          <a:ln w="25400" cap="flat">
            <a:solidFill>
              <a:srgbClr val="F65E00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7236F4B6-7FDB-40AA-B943-60B7E57D1F34}"/>
              </a:ext>
            </a:extLst>
          </p:cNvPr>
          <p:cNvSpPr/>
          <p:nvPr/>
        </p:nvSpPr>
        <p:spPr>
          <a:xfrm>
            <a:off x="378562" y="6462150"/>
            <a:ext cx="14542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Gotham Pro"/>
              </a:rPr>
              <a:t>3 800</a:t>
            </a:r>
            <a:endParaRPr lang="ru-RU" sz="4400" dirty="0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D423414B-97A2-42F5-B289-28D1F7A1D748}"/>
              </a:ext>
            </a:extLst>
          </p:cNvPr>
          <p:cNvSpPr/>
          <p:nvPr/>
        </p:nvSpPr>
        <p:spPr>
          <a:xfrm>
            <a:off x="5398081" y="5611744"/>
            <a:ext cx="14542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Gotham Pro"/>
              </a:rPr>
              <a:t>5 730</a:t>
            </a:r>
            <a:endParaRPr lang="ru-RU" sz="4400" dirty="0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4721F8BE-EA2E-420E-A155-5B8FD0C30B40}"/>
              </a:ext>
            </a:extLst>
          </p:cNvPr>
          <p:cNvSpPr/>
          <p:nvPr/>
        </p:nvSpPr>
        <p:spPr>
          <a:xfrm>
            <a:off x="10322685" y="4579687"/>
            <a:ext cx="17395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Gotham Pro"/>
              </a:rPr>
              <a:t>10 091</a:t>
            </a:r>
            <a:endParaRPr lang="ru-RU" sz="4400" dirty="0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10B029B7-F156-466D-B463-DC30395D205C}"/>
              </a:ext>
            </a:extLst>
          </p:cNvPr>
          <p:cNvSpPr/>
          <p:nvPr/>
        </p:nvSpPr>
        <p:spPr>
          <a:xfrm>
            <a:off x="15415222" y="3669621"/>
            <a:ext cx="17395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Gotham Pro"/>
              </a:rPr>
              <a:t>17 012</a:t>
            </a:r>
            <a:endParaRPr lang="ru-RU" sz="4400" dirty="0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1AAB57C1-987E-4C42-9722-6F99CBDF3842}"/>
              </a:ext>
            </a:extLst>
          </p:cNvPr>
          <p:cNvSpPr/>
          <p:nvPr/>
        </p:nvSpPr>
        <p:spPr>
          <a:xfrm>
            <a:off x="1160067" y="8088279"/>
            <a:ext cx="8964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Gotham Pro"/>
              </a:rPr>
              <a:t>8,5</a:t>
            </a:r>
            <a:endParaRPr lang="ru-RU" sz="4400" dirty="0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4440D86A-F6B1-4B6A-93D4-403279822431}"/>
              </a:ext>
            </a:extLst>
          </p:cNvPr>
          <p:cNvSpPr/>
          <p:nvPr/>
        </p:nvSpPr>
        <p:spPr>
          <a:xfrm>
            <a:off x="16294535" y="5286687"/>
            <a:ext cx="11817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Gotham Pro"/>
              </a:rPr>
              <a:t>51,4</a:t>
            </a:r>
            <a:endParaRPr lang="ru-RU" sz="4400" dirty="0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F151DCBC-3139-4BDE-867E-6946F41D5328}"/>
              </a:ext>
            </a:extLst>
          </p:cNvPr>
          <p:cNvSpPr/>
          <p:nvPr/>
        </p:nvSpPr>
        <p:spPr>
          <a:xfrm>
            <a:off x="11319204" y="6118419"/>
            <a:ext cx="11817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Gotham Pro"/>
              </a:rPr>
              <a:t>30,2</a:t>
            </a:r>
            <a:endParaRPr lang="ru-RU" sz="4400" dirty="0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xmlns="" id="{D55FFED7-A66C-4C8C-979F-0F2024AFCE30}"/>
              </a:ext>
            </a:extLst>
          </p:cNvPr>
          <p:cNvSpPr/>
          <p:nvPr/>
        </p:nvSpPr>
        <p:spPr>
          <a:xfrm>
            <a:off x="6286263" y="7098422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Gotham Pro"/>
              </a:rPr>
              <a:t>16</a:t>
            </a:r>
            <a:endParaRPr lang="ru-RU" sz="4400" dirty="0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F79CF03C-4096-4502-AA73-82817A240677}"/>
              </a:ext>
            </a:extLst>
          </p:cNvPr>
          <p:cNvSpPr/>
          <p:nvPr/>
        </p:nvSpPr>
        <p:spPr>
          <a:xfrm>
            <a:off x="585348" y="9741767"/>
            <a:ext cx="10406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Gotham Pro"/>
              </a:rPr>
              <a:t>100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AA3CA7B0-6DE7-4008-9939-46390E5E206D}"/>
              </a:ext>
            </a:extLst>
          </p:cNvPr>
          <p:cNvSpPr/>
          <p:nvPr/>
        </p:nvSpPr>
        <p:spPr>
          <a:xfrm>
            <a:off x="15774200" y="6858928"/>
            <a:ext cx="10406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Gotham Pro"/>
              </a:rPr>
              <a:t>432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0AF630C6-212C-4FFE-ACA4-119C79FEDC8A}"/>
              </a:ext>
            </a:extLst>
          </p:cNvPr>
          <p:cNvSpPr/>
          <p:nvPr/>
        </p:nvSpPr>
        <p:spPr>
          <a:xfrm>
            <a:off x="10653746" y="7864614"/>
            <a:ext cx="10406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Gotham Pro"/>
              </a:rPr>
              <a:t>315</a:t>
            </a: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E817420D-2357-4988-A9DC-B93B83448504}"/>
              </a:ext>
            </a:extLst>
          </p:cNvPr>
          <p:cNvSpPr/>
          <p:nvPr/>
        </p:nvSpPr>
        <p:spPr>
          <a:xfrm>
            <a:off x="5615955" y="8871262"/>
            <a:ext cx="10406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Gotham Pro"/>
              </a:rPr>
              <a:t>220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xmlns="" id="{E2825A56-64DC-4B99-ABD8-6A3C259B72E7}"/>
              </a:ext>
            </a:extLst>
          </p:cNvPr>
          <p:cNvSpPr/>
          <p:nvPr/>
        </p:nvSpPr>
        <p:spPr>
          <a:xfrm>
            <a:off x="1212636" y="11307992"/>
            <a:ext cx="11817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Gotham Pro"/>
              </a:rPr>
              <a:t>75,0</a:t>
            </a: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0E8F512D-B46D-4466-883D-23BE97A22B96}"/>
              </a:ext>
            </a:extLst>
          </p:cNvPr>
          <p:cNvSpPr/>
          <p:nvPr/>
        </p:nvSpPr>
        <p:spPr>
          <a:xfrm>
            <a:off x="16421267" y="8328883"/>
            <a:ext cx="16635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Gotham Pro"/>
              </a:rPr>
              <a:t>482,0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945ECC1E-BA03-4893-80F4-205510FB5475}"/>
              </a:ext>
            </a:extLst>
          </p:cNvPr>
          <p:cNvSpPr/>
          <p:nvPr/>
        </p:nvSpPr>
        <p:spPr>
          <a:xfrm>
            <a:off x="11340742" y="9218812"/>
            <a:ext cx="14670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Gotham Pro"/>
              </a:rPr>
              <a:t>306,2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xmlns="" id="{BC801235-B2C7-4ED2-8FBA-6792CF2964AA}"/>
              </a:ext>
            </a:extLst>
          </p:cNvPr>
          <p:cNvSpPr/>
          <p:nvPr/>
        </p:nvSpPr>
        <p:spPr>
          <a:xfrm>
            <a:off x="6087497" y="10199555"/>
            <a:ext cx="14670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Gotham Pro"/>
              </a:rPr>
              <a:t>147,0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4DE57036-DB83-44DE-9691-B388183E6EE5}"/>
              </a:ext>
            </a:extLst>
          </p:cNvPr>
          <p:cNvSpPr txBox="1"/>
          <p:nvPr/>
        </p:nvSpPr>
        <p:spPr>
          <a:xfrm>
            <a:off x="20188925" y="4621750"/>
            <a:ext cx="5042262" cy="55611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kumimoji="0" lang="ru-RU" sz="3200" b="1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otham Pro"/>
                <a:sym typeface="Helvetica"/>
              </a:rPr>
              <a:t>Объем счетов </a:t>
            </a:r>
            <a:r>
              <a:rPr kumimoji="0" lang="ru-RU" sz="3200" b="1" u="none" strike="noStrike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otham Pro"/>
                <a:sym typeface="Helvetica"/>
              </a:rPr>
              <a:t>эскроу</a:t>
            </a:r>
            <a:r>
              <a:rPr kumimoji="0" lang="ru-RU" sz="3200" b="1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otham Pro"/>
                <a:sym typeface="Helvetica"/>
              </a:rPr>
              <a:t>, 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kumimoji="0" lang="ru-RU" sz="3200" b="1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otham Pro"/>
                <a:sym typeface="Helvetica"/>
              </a:rPr>
              <a:t>шт. 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endParaRPr kumimoji="0" lang="ru-RU" sz="3200" b="1" u="none" strike="noStrike" cap="none" spc="0" normalizeH="0" dirty="0">
              <a:ln>
                <a:noFill/>
              </a:ln>
              <a:solidFill>
                <a:schemeClr val="tx1"/>
              </a:solidFill>
              <a:effectLst/>
              <a:uFillTx/>
              <a:latin typeface="Gotham Pro"/>
              <a:sym typeface="Helvetica"/>
            </a:endParaRP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3200" b="1" dirty="0">
                <a:solidFill>
                  <a:schemeClr val="tx1"/>
                </a:solidFill>
                <a:latin typeface="Gotham Pro"/>
              </a:rPr>
              <a:t>Объем счетов </a:t>
            </a:r>
            <a:r>
              <a:rPr lang="ru-RU" sz="3200" b="1" dirty="0" err="1">
                <a:solidFill>
                  <a:schemeClr val="tx1"/>
                </a:solidFill>
                <a:latin typeface="Gotham Pro"/>
              </a:rPr>
              <a:t>эскроу</a:t>
            </a:r>
            <a:r>
              <a:rPr lang="ru-RU" sz="3200" b="1" dirty="0">
                <a:solidFill>
                  <a:schemeClr val="tx1"/>
                </a:solidFill>
                <a:latin typeface="Gotham Pro"/>
              </a:rPr>
              <a:t>, </a:t>
            </a:r>
            <a:r>
              <a:rPr lang="ru-RU" sz="3200" b="1" dirty="0" err="1">
                <a:solidFill>
                  <a:schemeClr val="tx1"/>
                </a:solidFill>
                <a:latin typeface="Gotham Pro"/>
              </a:rPr>
              <a:t>млрд.руб</a:t>
            </a:r>
            <a:r>
              <a:rPr lang="ru-RU" sz="3200" b="1" dirty="0">
                <a:solidFill>
                  <a:schemeClr val="tx1"/>
                </a:solidFill>
                <a:latin typeface="Gotham Pro"/>
              </a:rPr>
              <a:t>. 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endParaRPr lang="ru-RU" sz="3200" b="1" dirty="0">
              <a:solidFill>
                <a:schemeClr val="tx1"/>
              </a:solidFill>
              <a:latin typeface="Gotham Pro"/>
            </a:endParaRP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kumimoji="0" lang="ru-RU" sz="3200" b="1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otham Pro"/>
                <a:sym typeface="Helvetica"/>
              </a:rPr>
              <a:t>Об</a:t>
            </a:r>
            <a:r>
              <a:rPr lang="ru-RU" sz="3200" b="1" dirty="0">
                <a:solidFill>
                  <a:schemeClr val="tx1"/>
                </a:solidFill>
                <a:latin typeface="Gotham Pro"/>
              </a:rPr>
              <a:t>ъем проектов, 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3200" b="1" dirty="0">
                <a:solidFill>
                  <a:schemeClr val="tx1"/>
                </a:solidFill>
                <a:latin typeface="Gotham Pro"/>
              </a:rPr>
              <a:t>шт.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endParaRPr lang="ru-RU" sz="3200" b="1" dirty="0">
              <a:solidFill>
                <a:schemeClr val="tx1"/>
              </a:solidFill>
              <a:latin typeface="Gotham Pro"/>
            </a:endParaRP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kumimoji="0" lang="ru-RU" sz="3200" b="1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otham Pro"/>
                <a:sym typeface="Helvetica"/>
              </a:rPr>
              <a:t>Объем прое</a:t>
            </a:r>
            <a:r>
              <a:rPr lang="ru-RU" sz="3200" b="1" dirty="0">
                <a:solidFill>
                  <a:schemeClr val="tx1"/>
                </a:solidFill>
                <a:latin typeface="Gotham Pro"/>
              </a:rPr>
              <a:t>ктов, 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3200" b="1" dirty="0" err="1">
                <a:solidFill>
                  <a:schemeClr val="tx1"/>
                </a:solidFill>
                <a:latin typeface="Gotham Pro"/>
              </a:rPr>
              <a:t>млрд.руб</a:t>
            </a:r>
            <a:r>
              <a:rPr lang="ru-RU" sz="3200" b="1" dirty="0">
                <a:solidFill>
                  <a:schemeClr val="tx1"/>
                </a:solidFill>
                <a:latin typeface="Gotham Pro"/>
              </a:rPr>
              <a:t>. </a:t>
            </a:r>
            <a:endParaRPr kumimoji="0" lang="ru-RU" sz="3200" b="1" u="none" strike="noStrike" cap="none" spc="0" normalizeH="0" dirty="0">
              <a:ln>
                <a:noFill/>
              </a:ln>
              <a:solidFill>
                <a:schemeClr val="tx1"/>
              </a:solidFill>
              <a:effectLst/>
              <a:uFillTx/>
              <a:latin typeface="Gotham Pro"/>
              <a:sym typeface="Helvetica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xmlns="" id="{BC9A6388-34B0-4E19-8331-C768BF23F218}"/>
              </a:ext>
            </a:extLst>
          </p:cNvPr>
          <p:cNvSpPr/>
          <p:nvPr/>
        </p:nvSpPr>
        <p:spPr>
          <a:xfrm>
            <a:off x="19556295" y="4964407"/>
            <a:ext cx="454963" cy="444135"/>
          </a:xfrm>
          <a:prstGeom prst="ellipse">
            <a:avLst/>
          </a:prstGeom>
          <a:solidFill>
            <a:srgbClr val="002060"/>
          </a:solidFill>
          <a:ln w="25400" cap="flat">
            <a:solidFill>
              <a:srgbClr val="002060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xmlns="" id="{8080DD9B-7591-4048-A628-6BF250A64B48}"/>
              </a:ext>
            </a:extLst>
          </p:cNvPr>
          <p:cNvSpPr/>
          <p:nvPr/>
        </p:nvSpPr>
        <p:spPr>
          <a:xfrm>
            <a:off x="19556295" y="6461135"/>
            <a:ext cx="454963" cy="444135"/>
          </a:xfrm>
          <a:prstGeom prst="ellipse">
            <a:avLst/>
          </a:prstGeom>
          <a:solidFill>
            <a:srgbClr val="0259AA"/>
          </a:solidFill>
          <a:ln w="25400" cap="flat">
            <a:solidFill>
              <a:srgbClr val="0259AA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xmlns="" id="{91A1D040-32C6-4188-AC80-993460DB10BC}"/>
              </a:ext>
            </a:extLst>
          </p:cNvPr>
          <p:cNvSpPr/>
          <p:nvPr/>
        </p:nvSpPr>
        <p:spPr>
          <a:xfrm>
            <a:off x="19556295" y="7838540"/>
            <a:ext cx="454963" cy="444135"/>
          </a:xfrm>
          <a:prstGeom prst="ellipse">
            <a:avLst/>
          </a:prstGeom>
          <a:solidFill>
            <a:srgbClr val="C00000"/>
          </a:solidFill>
          <a:ln w="25400" cap="flat">
            <a:solidFill>
              <a:srgbClr val="C00000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xmlns="" id="{9BDF3594-AEB3-4FBD-AABD-17BBCABF3BBF}"/>
              </a:ext>
            </a:extLst>
          </p:cNvPr>
          <p:cNvSpPr/>
          <p:nvPr/>
        </p:nvSpPr>
        <p:spPr>
          <a:xfrm>
            <a:off x="19556295" y="9322885"/>
            <a:ext cx="454963" cy="444135"/>
          </a:xfrm>
          <a:prstGeom prst="ellipse">
            <a:avLst/>
          </a:prstGeom>
          <a:solidFill>
            <a:srgbClr val="F65E00"/>
          </a:solidFill>
          <a:ln w="25400" cap="flat">
            <a:solidFill>
              <a:srgbClr val="F65E00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74769F3B-5566-49B9-A6FD-7953D715ECA3}"/>
              </a:ext>
            </a:extLst>
          </p:cNvPr>
          <p:cNvSpPr/>
          <p:nvPr/>
        </p:nvSpPr>
        <p:spPr>
          <a:xfrm>
            <a:off x="23395528" y="12951527"/>
            <a:ext cx="978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dirty="0" smtClean="0">
                <a:solidFill>
                  <a:schemeClr val="tx1"/>
                </a:solidFill>
              </a:rPr>
              <a:t>10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31490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-9525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19903587" cy="2133255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5" name="Shape 183"/>
          <p:cNvSpPr/>
          <p:nvPr/>
        </p:nvSpPr>
        <p:spPr>
          <a:xfrm>
            <a:off x="2251070" y="894720"/>
            <a:ext cx="17642991" cy="1929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5000" dirty="0">
                <a:solidFill>
                  <a:schemeClr val="bg1"/>
                </a:solidFill>
              </a:rPr>
              <a:t>Объем предоставленного проектного финансирования, </a:t>
            </a:r>
            <a:r>
              <a:rPr lang="ru-RU" sz="5000" dirty="0" err="1">
                <a:solidFill>
                  <a:schemeClr val="bg1"/>
                </a:solidFill>
              </a:rPr>
              <a:t>млрд.руб</a:t>
            </a:r>
            <a:r>
              <a:rPr lang="ru-RU" sz="500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77" y="1404442"/>
            <a:ext cx="909926" cy="909926"/>
          </a:xfrm>
          <a:prstGeom prst="rect">
            <a:avLst/>
          </a:prstGeom>
          <a:noFill/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942167564"/>
              </p:ext>
            </p:extLst>
          </p:nvPr>
        </p:nvGraphicFramePr>
        <p:xfrm>
          <a:off x="-9526" y="2886075"/>
          <a:ext cx="12201525" cy="11012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1521441" y="3749649"/>
            <a:ext cx="5042262" cy="90082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"/>
              </a:rPr>
              <a:t>ЦФО: 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kumimoji="0" lang="ru-RU" sz="320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otham Pro"/>
                <a:sym typeface="Helvetica"/>
              </a:rPr>
              <a:t>Брянская обл.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3200" dirty="0">
                <a:solidFill>
                  <a:schemeClr val="tx1"/>
                </a:solidFill>
                <a:latin typeface="Gotham Pro"/>
              </a:rPr>
              <a:t>Смоленская обл.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kumimoji="0" lang="ru-RU" sz="320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otham Pro"/>
                <a:sym typeface="Helvetica"/>
              </a:rPr>
              <a:t>Рязанская обл.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"/>
              </a:rPr>
              <a:t>ДФО: 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kumimoji="0" lang="ru-RU" sz="320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otham Pro"/>
                <a:sym typeface="Helvetica"/>
              </a:rPr>
              <a:t>Забайкальский край 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3200" dirty="0">
                <a:solidFill>
                  <a:schemeClr val="tx1"/>
                </a:solidFill>
                <a:latin typeface="Gotham Pro"/>
              </a:rPr>
              <a:t>Сахалинская обл. 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kumimoji="0" lang="ru-RU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"/>
                <a:sym typeface="Helvetica"/>
              </a:rPr>
              <a:t>Магаданская обл.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kumimoji="0" lang="ru-RU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"/>
                <a:sym typeface="Helvetica"/>
              </a:rPr>
              <a:t>Еврейская АО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3200" dirty="0">
                <a:latin typeface="Gotham Pro"/>
              </a:rPr>
              <a:t>Чукотский АО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kumimoji="0" lang="ru-RU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"/>
                <a:sym typeface="Helvetica"/>
              </a:rPr>
              <a:t>Камчатский край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3200" b="1" dirty="0">
                <a:solidFill>
                  <a:srgbClr val="002060"/>
                </a:solidFill>
                <a:latin typeface="Gotham Pro"/>
              </a:rPr>
              <a:t>ПФО: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kumimoji="0" lang="ru-RU" sz="32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"/>
                <a:sym typeface="Helvetica"/>
              </a:rPr>
              <a:t>Респ</a:t>
            </a:r>
            <a:r>
              <a:rPr kumimoji="0" lang="ru-RU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"/>
                <a:sym typeface="Helvetica"/>
              </a:rPr>
              <a:t>. Марий Эл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"/>
              </a:rPr>
              <a:t>ЮФО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kumimoji="0" lang="ru-RU" sz="32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"/>
                <a:sym typeface="Helvetica"/>
              </a:rPr>
              <a:t>Респ</a:t>
            </a:r>
            <a:r>
              <a:rPr kumimoji="0" lang="ru-RU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"/>
                <a:sym typeface="Helvetica"/>
              </a:rPr>
              <a:t>. Крым 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3200" dirty="0" err="1">
                <a:latin typeface="Gotham Pro"/>
              </a:rPr>
              <a:t>Респ</a:t>
            </a:r>
            <a:r>
              <a:rPr lang="ru-RU" sz="3200" dirty="0">
                <a:latin typeface="Gotham Pro"/>
              </a:rPr>
              <a:t>. Адыгея 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"/>
              </a:rPr>
              <a:t>УФО: 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kumimoji="0" lang="ru-RU" sz="32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"/>
                <a:sym typeface="Helvetica"/>
              </a:rPr>
              <a:t>Ямао</a:t>
            </a:r>
            <a:r>
              <a:rPr kumimoji="0" lang="ru-RU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"/>
                <a:sym typeface="Helvetica"/>
              </a:rPr>
              <a:t>-Ненецкий АО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2CCACC9-02C7-4252-AA8C-4B047EE42674}"/>
              </a:ext>
            </a:extLst>
          </p:cNvPr>
          <p:cNvSpPr/>
          <p:nvPr/>
        </p:nvSpPr>
        <p:spPr>
          <a:xfrm>
            <a:off x="-657593" y="13052351"/>
            <a:ext cx="58173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latin typeface="Gotham Pro"/>
              </a:rPr>
              <a:t>*Источник: Банк России</a:t>
            </a:r>
            <a:endParaRPr lang="ru-RU" sz="3200" i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3FEC5DB-C8D3-4A27-9B39-CFECE02CA020}"/>
              </a:ext>
            </a:extLst>
          </p:cNvPr>
          <p:cNvSpPr/>
          <p:nvPr/>
        </p:nvSpPr>
        <p:spPr>
          <a:xfrm>
            <a:off x="11480136" y="3109853"/>
            <a:ext cx="12894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rgbClr val="DA3221"/>
              </a:buClr>
            </a:pPr>
            <a:r>
              <a:rPr lang="ru-RU" sz="3200" b="1" dirty="0">
                <a:solidFill>
                  <a:srgbClr val="DA3221"/>
                </a:solidFill>
                <a:latin typeface="Gotham Pro"/>
              </a:rPr>
              <a:t>Субъекты РФ, где не открыта ни одна кредитная линия: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950DB6B-96E5-47C5-87F7-10E241EAADBA}"/>
              </a:ext>
            </a:extLst>
          </p:cNvPr>
          <p:cNvSpPr txBox="1"/>
          <p:nvPr/>
        </p:nvSpPr>
        <p:spPr>
          <a:xfrm>
            <a:off x="18644580" y="3503432"/>
            <a:ext cx="5042262" cy="95006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"/>
              </a:rPr>
              <a:t>СЗФО: 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kumimoji="0" lang="ru-RU" sz="320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otham Pro"/>
                <a:sym typeface="Helvetica"/>
              </a:rPr>
              <a:t>Псковская обл.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3200" dirty="0">
                <a:solidFill>
                  <a:schemeClr val="tx1"/>
                </a:solidFill>
                <a:latin typeface="Gotham Pro"/>
              </a:rPr>
              <a:t>Новгородская обл.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3200" dirty="0">
                <a:solidFill>
                  <a:schemeClr val="tx1"/>
                </a:solidFill>
                <a:latin typeface="Gotham Pro"/>
              </a:rPr>
              <a:t>Мурманская обл.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3200" dirty="0">
                <a:solidFill>
                  <a:schemeClr val="tx1"/>
                </a:solidFill>
                <a:latin typeface="Gotham Pro"/>
              </a:rPr>
              <a:t>Ненецкий АО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3200" dirty="0" err="1">
                <a:solidFill>
                  <a:schemeClr val="tx1"/>
                </a:solidFill>
                <a:latin typeface="Gotham Pro"/>
              </a:rPr>
              <a:t>Респ</a:t>
            </a:r>
            <a:r>
              <a:rPr lang="ru-RU" sz="3200" dirty="0">
                <a:solidFill>
                  <a:schemeClr val="tx1"/>
                </a:solidFill>
                <a:latin typeface="Gotham Pro"/>
              </a:rPr>
              <a:t>. Коми</a:t>
            </a:r>
            <a:endParaRPr kumimoji="0" lang="ru-RU" sz="3200" i="0" u="none" strike="noStrike" cap="none" spc="0" normalizeH="0" dirty="0">
              <a:ln>
                <a:noFill/>
              </a:ln>
              <a:solidFill>
                <a:schemeClr val="tx1"/>
              </a:solidFill>
              <a:effectLst/>
              <a:uFillTx/>
              <a:latin typeface="Gotham Pro"/>
              <a:sym typeface="Helvetica"/>
            </a:endParaRP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"/>
              </a:rPr>
              <a:t>СКФО: 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kumimoji="0" lang="ru-RU" sz="320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otham Pro"/>
                <a:sym typeface="Helvetica"/>
              </a:rPr>
              <a:t>Кабардино-Балкарская </a:t>
            </a:r>
            <a:r>
              <a:rPr kumimoji="0" lang="ru-RU" sz="3200" i="0" u="none" strike="noStrike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otham Pro"/>
                <a:sym typeface="Helvetica"/>
              </a:rPr>
              <a:t>респ</a:t>
            </a:r>
            <a:r>
              <a:rPr kumimoji="0" lang="ru-RU" sz="320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otham Pro"/>
                <a:sym typeface="Helvetica"/>
              </a:rPr>
              <a:t>. 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3200" dirty="0" err="1">
                <a:solidFill>
                  <a:schemeClr val="tx1"/>
                </a:solidFill>
                <a:latin typeface="Gotham Pro"/>
              </a:rPr>
              <a:t>Респ</a:t>
            </a:r>
            <a:r>
              <a:rPr lang="ru-RU" sz="3200" dirty="0">
                <a:solidFill>
                  <a:schemeClr val="tx1"/>
                </a:solidFill>
                <a:latin typeface="Gotham Pro"/>
              </a:rPr>
              <a:t>. Дагестан 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kumimoji="0" lang="ru-RU" sz="3200" i="0" u="none" strike="noStrike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otham Pro"/>
                <a:sym typeface="Helvetica"/>
              </a:rPr>
              <a:t>Респ</a:t>
            </a:r>
            <a:r>
              <a:rPr kumimoji="0" lang="ru-RU" sz="320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otham Pro"/>
                <a:sym typeface="Helvetica"/>
              </a:rPr>
              <a:t>. Северная Осетия 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3200" dirty="0" smtClean="0">
                <a:solidFill>
                  <a:schemeClr val="tx1"/>
                </a:solidFill>
                <a:latin typeface="Gotham Pro"/>
              </a:rPr>
              <a:t>Карачаево-черкесская </a:t>
            </a:r>
            <a:r>
              <a:rPr lang="ru-RU" sz="3200" dirty="0" err="1">
                <a:solidFill>
                  <a:schemeClr val="tx1"/>
                </a:solidFill>
                <a:latin typeface="Gotham Pro"/>
              </a:rPr>
              <a:t>респ</a:t>
            </a:r>
            <a:r>
              <a:rPr lang="ru-RU" sz="3200" dirty="0">
                <a:solidFill>
                  <a:schemeClr val="tx1"/>
                </a:solidFill>
                <a:latin typeface="Gotham Pro"/>
              </a:rPr>
              <a:t>. </a:t>
            </a:r>
            <a:endParaRPr kumimoji="0" lang="ru-RU" sz="3200" i="0" u="none" strike="noStrike" cap="none" spc="0" normalizeH="0" dirty="0">
              <a:ln>
                <a:noFill/>
              </a:ln>
              <a:solidFill>
                <a:schemeClr val="tx1"/>
              </a:solidFill>
              <a:effectLst/>
              <a:uFillTx/>
              <a:latin typeface="Gotham Pro"/>
              <a:sym typeface="Helvetica"/>
            </a:endParaRP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"/>
              </a:rPr>
              <a:t>СФО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3200" dirty="0">
                <a:latin typeface="Gotham Pro"/>
              </a:rPr>
              <a:t>Кемеровская обл.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kumimoji="0" lang="ru-RU" sz="32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"/>
                <a:sym typeface="Helvetica"/>
              </a:rPr>
              <a:t>Респ</a:t>
            </a:r>
            <a:r>
              <a:rPr kumimoji="0" lang="ru-RU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"/>
                <a:sym typeface="Helvetica"/>
              </a:rPr>
              <a:t>. Хакасия 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3200" dirty="0">
                <a:latin typeface="Gotham Pro"/>
              </a:rPr>
              <a:t>Томская обл.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kumimoji="0" lang="ru-RU" sz="32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"/>
                <a:sym typeface="Helvetica"/>
              </a:rPr>
              <a:t>Респ</a:t>
            </a:r>
            <a:r>
              <a:rPr kumimoji="0" lang="ru-RU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"/>
                <a:sym typeface="Helvetica"/>
              </a:rPr>
              <a:t>. Алтай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3200" dirty="0" err="1">
                <a:latin typeface="Gotham Pro"/>
              </a:rPr>
              <a:t>Респ</a:t>
            </a:r>
            <a:r>
              <a:rPr lang="ru-RU" sz="3200" dirty="0">
                <a:latin typeface="Gotham Pro"/>
              </a:rPr>
              <a:t>. Тыва</a:t>
            </a:r>
            <a:r>
              <a:rPr kumimoji="0" lang="ru-RU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"/>
                <a:sym typeface="Helvetica"/>
              </a:rPr>
              <a:t>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4769F3B-5566-49B9-A6FD-7953D715ECA3}"/>
              </a:ext>
            </a:extLst>
          </p:cNvPr>
          <p:cNvSpPr/>
          <p:nvPr/>
        </p:nvSpPr>
        <p:spPr>
          <a:xfrm>
            <a:off x="23395528" y="12951527"/>
            <a:ext cx="978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dirty="0" smtClean="0">
                <a:solidFill>
                  <a:schemeClr val="tx1"/>
                </a:solidFill>
                <a:latin typeface="Gotham Pro"/>
              </a:rPr>
              <a:t>11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5218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-9525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19903587" cy="2133255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5" name="Shape 183"/>
          <p:cNvSpPr/>
          <p:nvPr/>
        </p:nvSpPr>
        <p:spPr>
          <a:xfrm>
            <a:off x="2251070" y="863942"/>
            <a:ext cx="17642991" cy="1990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5000" dirty="0">
                <a:solidFill>
                  <a:schemeClr val="bg1"/>
                </a:solidFill>
              </a:rPr>
              <a:t>Распределение рынка </a:t>
            </a:r>
            <a:r>
              <a:rPr lang="ru-RU" sz="5000" dirty="0" smtClean="0">
                <a:solidFill>
                  <a:schemeClr val="bg1"/>
                </a:solidFill>
              </a:rPr>
              <a:t>СЗФО </a:t>
            </a:r>
          </a:p>
          <a:p>
            <a:r>
              <a:rPr lang="ru-RU" sz="5000" dirty="0" smtClean="0">
                <a:solidFill>
                  <a:schemeClr val="bg1"/>
                </a:solidFill>
              </a:rPr>
              <a:t>по </a:t>
            </a:r>
            <a:r>
              <a:rPr lang="ru-RU" sz="5000" dirty="0">
                <a:solidFill>
                  <a:schemeClr val="bg1"/>
                </a:solidFill>
              </a:rPr>
              <a:t>источникам финансирования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77" y="1404442"/>
            <a:ext cx="909926" cy="909926"/>
          </a:xfrm>
          <a:prstGeom prst="rect">
            <a:avLst/>
          </a:prstGeom>
          <a:noFill/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016697280"/>
              </p:ext>
            </p:extLst>
          </p:nvPr>
        </p:nvGraphicFramePr>
        <p:xfrm>
          <a:off x="318329" y="3501309"/>
          <a:ext cx="10849024" cy="8994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1933247" y="3055133"/>
            <a:ext cx="12408407" cy="9377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kumimoji="0" lang="ru-RU" sz="4000" b="1" i="0" u="none" strike="noStrike" cap="none" spc="0" normalizeH="0" baseline="0" dirty="0">
                <a:ln>
                  <a:noFill/>
                </a:ln>
                <a:solidFill>
                  <a:srgbClr val="DA3221"/>
                </a:solidFill>
                <a:effectLst/>
                <a:uFillTx/>
                <a:latin typeface="Gotham Pro"/>
                <a:sym typeface="Helvetica"/>
              </a:rPr>
              <a:t>Текущий объем строительства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4000" dirty="0" smtClean="0">
                <a:solidFill>
                  <a:schemeClr val="tx1"/>
                </a:solidFill>
                <a:latin typeface="Gotham Pro"/>
              </a:rPr>
              <a:t>21 711 </a:t>
            </a:r>
            <a:r>
              <a:rPr lang="ru-RU" sz="4000" dirty="0" err="1" smtClean="0">
                <a:solidFill>
                  <a:schemeClr val="tx1"/>
                </a:solidFill>
                <a:latin typeface="Gotham Pro"/>
              </a:rPr>
              <a:t>тыс.кв.м</a:t>
            </a:r>
            <a:r>
              <a:rPr lang="ru-RU" sz="4000" dirty="0">
                <a:solidFill>
                  <a:schemeClr val="tx1"/>
                </a:solidFill>
                <a:latin typeface="Gotham Pro"/>
              </a:rPr>
              <a:t>. 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4000" dirty="0" smtClean="0">
                <a:solidFill>
                  <a:schemeClr val="tx1"/>
                </a:solidFill>
                <a:latin typeface="Gotham Pro"/>
              </a:rPr>
              <a:t>533 застройщика</a:t>
            </a:r>
            <a:endParaRPr lang="ru-RU" sz="4000" dirty="0">
              <a:solidFill>
                <a:schemeClr val="tx1"/>
              </a:solidFill>
              <a:latin typeface="Gotham Pro"/>
            </a:endParaRP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endParaRPr lang="ru-RU" sz="4000" b="1" dirty="0">
              <a:solidFill>
                <a:srgbClr val="DA3221"/>
              </a:solidFill>
              <a:latin typeface="Gotham Pro"/>
            </a:endParaRP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kumimoji="0" lang="ru-RU" sz="4000" b="1" i="0" u="none" strike="noStrike" cap="none" spc="0" normalizeH="0" baseline="0" dirty="0">
                <a:ln>
                  <a:noFill/>
                </a:ln>
                <a:solidFill>
                  <a:srgbClr val="DA3221"/>
                </a:solidFill>
                <a:effectLst/>
                <a:uFillTx/>
                <a:latin typeface="Gotham Pro"/>
                <a:sym typeface="Helvetica"/>
              </a:rPr>
              <a:t>Критерии 30/10</a:t>
            </a:r>
            <a:r>
              <a:rPr lang="ru-RU" sz="4000" b="1" dirty="0">
                <a:solidFill>
                  <a:srgbClr val="DA3221"/>
                </a:solidFill>
                <a:latin typeface="Gotham Pro"/>
              </a:rPr>
              <a:t>: 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kumimoji="0" lang="ru-RU" sz="4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"/>
                <a:sym typeface="Helvetica"/>
              </a:rPr>
              <a:t>15 935 </a:t>
            </a:r>
            <a:r>
              <a:rPr kumimoji="0" lang="ru-RU" sz="40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"/>
                <a:sym typeface="Helvetica"/>
              </a:rPr>
              <a:t>тыс.кв.м</a:t>
            </a:r>
            <a:r>
              <a:rPr kumimoji="0" lang="ru-RU" sz="4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"/>
                <a:sym typeface="Helvetica"/>
              </a:rPr>
              <a:t>.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4000" dirty="0" smtClean="0">
                <a:latin typeface="Gotham Pro"/>
              </a:rPr>
              <a:t>383 застройщиков</a:t>
            </a:r>
            <a:endParaRPr kumimoji="0" lang="ru-RU" sz="40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Gotham Pro"/>
              <a:sym typeface="Helvetica"/>
            </a:endParaRP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endParaRPr lang="ru-RU" sz="4000" dirty="0">
              <a:latin typeface="Gotham Pro"/>
            </a:endParaRP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kumimoji="0" lang="ru-RU" sz="4000" b="1" i="0" u="none" strike="noStrike" cap="none" spc="0" normalizeH="0" dirty="0">
                <a:ln>
                  <a:noFill/>
                </a:ln>
                <a:solidFill>
                  <a:srgbClr val="DA3221"/>
                </a:solidFill>
                <a:effectLst/>
                <a:uFillTx/>
                <a:latin typeface="Gotham Pro"/>
                <a:sym typeface="Helvetica"/>
              </a:rPr>
              <a:t>Проектное финансирование: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4000" dirty="0" smtClean="0">
                <a:latin typeface="Gotham Pro"/>
              </a:rPr>
              <a:t>2 700 </a:t>
            </a:r>
            <a:r>
              <a:rPr lang="ru-RU" sz="4000" dirty="0" err="1" smtClean="0">
                <a:latin typeface="Gotham Pro"/>
              </a:rPr>
              <a:t>тыс.кв.м</a:t>
            </a:r>
            <a:r>
              <a:rPr lang="ru-RU" sz="4000" dirty="0">
                <a:latin typeface="Gotham Pro"/>
              </a:rPr>
              <a:t>.  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4000" dirty="0" smtClean="0">
                <a:latin typeface="Gotham Pro"/>
              </a:rPr>
              <a:t>118</a:t>
            </a:r>
            <a:r>
              <a:rPr kumimoji="0" lang="ru-RU" sz="4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"/>
                <a:sym typeface="Helvetica"/>
              </a:rPr>
              <a:t> застройщика</a:t>
            </a:r>
            <a:endParaRPr kumimoji="0" lang="ru-RU" sz="40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Gotham Pro"/>
              <a:sym typeface="Helvetica"/>
            </a:endParaRP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endParaRPr lang="ru-RU" sz="4000" dirty="0">
              <a:latin typeface="Gotham Pro"/>
            </a:endParaRP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4000" b="1" dirty="0">
                <a:solidFill>
                  <a:srgbClr val="DA3221"/>
                </a:solidFill>
                <a:latin typeface="Gotham Pro"/>
              </a:rPr>
              <a:t>Иное: 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4000" dirty="0" smtClean="0">
                <a:latin typeface="Gotham Pro"/>
              </a:rPr>
              <a:t>3 075 </a:t>
            </a:r>
            <a:r>
              <a:rPr lang="ru-RU" sz="4000" dirty="0" err="1" smtClean="0">
                <a:latin typeface="Gotham Pro"/>
              </a:rPr>
              <a:t>тыс</a:t>
            </a:r>
            <a:r>
              <a:rPr kumimoji="0" lang="ru-RU" sz="40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"/>
                <a:sym typeface="Helvetica"/>
              </a:rPr>
              <a:t>.кв.м</a:t>
            </a:r>
            <a:r>
              <a:rPr kumimoji="0" lang="ru-RU" sz="4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"/>
                <a:sym typeface="Helvetica"/>
              </a:rPr>
              <a:t>.  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4000" dirty="0" smtClean="0">
                <a:latin typeface="Gotham Pro"/>
              </a:rPr>
              <a:t>32 застройщика</a:t>
            </a:r>
            <a:endParaRPr kumimoji="0" lang="ru-RU" sz="40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Gotham Pro"/>
              <a:sym typeface="Helvetica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BBBBC70-B24F-4555-937A-03767FCAC50F}"/>
              </a:ext>
            </a:extLst>
          </p:cNvPr>
          <p:cNvSpPr/>
          <p:nvPr/>
        </p:nvSpPr>
        <p:spPr>
          <a:xfrm>
            <a:off x="-74485" y="13100663"/>
            <a:ext cx="58173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latin typeface="Gotham Pro"/>
              </a:rPr>
              <a:t>*Источник: </a:t>
            </a:r>
            <a:r>
              <a:rPr lang="en-US" sz="3200" i="1" dirty="0">
                <a:latin typeface="Gotham Pro"/>
              </a:rPr>
              <a:t>www.</a:t>
            </a:r>
            <a:r>
              <a:rPr lang="ru-RU" sz="3200" i="1" dirty="0" err="1">
                <a:latin typeface="Gotham Pro"/>
              </a:rPr>
              <a:t>наш.дом.рф</a:t>
            </a:r>
            <a:endParaRPr lang="ru-RU" sz="3200" i="1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74769F3B-5566-49B9-A6FD-7953D715ECA3}"/>
              </a:ext>
            </a:extLst>
          </p:cNvPr>
          <p:cNvSpPr/>
          <p:nvPr/>
        </p:nvSpPr>
        <p:spPr>
          <a:xfrm>
            <a:off x="23395528" y="12951527"/>
            <a:ext cx="978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dirty="0" smtClean="0">
                <a:solidFill>
                  <a:schemeClr val="tx1"/>
                </a:solidFill>
              </a:rPr>
              <a:t>12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2251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-9525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19903587" cy="2133255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5" name="Shape 183"/>
          <p:cNvSpPr/>
          <p:nvPr/>
        </p:nvSpPr>
        <p:spPr>
          <a:xfrm>
            <a:off x="2251070" y="863942"/>
            <a:ext cx="17642991" cy="1990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5000" dirty="0">
                <a:solidFill>
                  <a:schemeClr val="bg1"/>
                </a:solidFill>
              </a:rPr>
              <a:t>Распределение рынка </a:t>
            </a:r>
            <a:r>
              <a:rPr lang="ru-RU" sz="5000" dirty="0" smtClean="0">
                <a:solidFill>
                  <a:schemeClr val="bg1"/>
                </a:solidFill>
              </a:rPr>
              <a:t>СЗФО </a:t>
            </a:r>
          </a:p>
          <a:p>
            <a:r>
              <a:rPr lang="ru-RU" sz="5000" dirty="0" smtClean="0">
                <a:solidFill>
                  <a:schemeClr val="bg1"/>
                </a:solidFill>
              </a:rPr>
              <a:t>по </a:t>
            </a:r>
            <a:r>
              <a:rPr lang="ru-RU" sz="5000" dirty="0">
                <a:solidFill>
                  <a:schemeClr val="bg1"/>
                </a:solidFill>
              </a:rPr>
              <a:t>источникам </a:t>
            </a:r>
            <a:r>
              <a:rPr lang="ru-RU" sz="5000" dirty="0" smtClean="0">
                <a:solidFill>
                  <a:schemeClr val="bg1"/>
                </a:solidFill>
              </a:rPr>
              <a:t>финансирования (по </a:t>
            </a:r>
            <a:r>
              <a:rPr lang="ru-RU" sz="5000" dirty="0">
                <a:solidFill>
                  <a:schemeClr val="bg1"/>
                </a:solidFill>
              </a:rPr>
              <a:t>субъектам РФ)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77" y="1404442"/>
            <a:ext cx="909926" cy="909926"/>
          </a:xfrm>
          <a:prstGeom prst="rect">
            <a:avLst/>
          </a:prstGeom>
          <a:noFill/>
        </p:spPr>
      </p:pic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8570FE0E-D251-4C4C-9FF0-5D77931B99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8132823"/>
              </p:ext>
            </p:extLst>
          </p:nvPr>
        </p:nvGraphicFramePr>
        <p:xfrm>
          <a:off x="-9525" y="2886075"/>
          <a:ext cx="23648841" cy="9935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25549AB-6746-42FC-9D45-4B0F451F7A58}"/>
              </a:ext>
            </a:extLst>
          </p:cNvPr>
          <p:cNvSpPr txBox="1"/>
          <p:nvPr/>
        </p:nvSpPr>
        <p:spPr>
          <a:xfrm>
            <a:off x="7905135" y="12650280"/>
            <a:ext cx="4925962" cy="9137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rPr>
              <a:t>тыс. </a:t>
            </a:r>
            <a:r>
              <a:rPr kumimoji="0" lang="ru-RU" sz="4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rPr>
              <a:t>кв.м</a:t>
            </a:r>
            <a:r>
              <a:rPr kumimoji="0" lang="ru-RU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rPr>
              <a:t>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B2A891B4-B4B9-47BA-836E-756B702E56C7}"/>
              </a:ext>
            </a:extLst>
          </p:cNvPr>
          <p:cNvSpPr/>
          <p:nvPr/>
        </p:nvSpPr>
        <p:spPr>
          <a:xfrm>
            <a:off x="-74485" y="13100663"/>
            <a:ext cx="58173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latin typeface="Gotham Pro"/>
              </a:rPr>
              <a:t>*Источник: </a:t>
            </a:r>
            <a:r>
              <a:rPr lang="en-US" sz="3200" i="1" dirty="0">
                <a:latin typeface="Gotham Pro"/>
              </a:rPr>
              <a:t>www.</a:t>
            </a:r>
            <a:r>
              <a:rPr lang="ru-RU" sz="3200" i="1" dirty="0" err="1">
                <a:latin typeface="Gotham Pro"/>
              </a:rPr>
              <a:t>наш.дом.рф</a:t>
            </a:r>
            <a:endParaRPr lang="ru-RU" sz="3200" i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4769F3B-5566-49B9-A6FD-7953D715ECA3}"/>
              </a:ext>
            </a:extLst>
          </p:cNvPr>
          <p:cNvSpPr/>
          <p:nvPr/>
        </p:nvSpPr>
        <p:spPr>
          <a:xfrm>
            <a:off x="23395528" y="12951527"/>
            <a:ext cx="978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dirty="0" smtClean="0">
                <a:solidFill>
                  <a:schemeClr val="tx1"/>
                </a:solidFill>
                <a:latin typeface="Gotham Pro"/>
              </a:rPr>
              <a:t>13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90213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-9525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19903587" cy="2133255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5" name="Shape 183"/>
          <p:cNvSpPr/>
          <p:nvPr/>
        </p:nvSpPr>
        <p:spPr>
          <a:xfrm>
            <a:off x="2251070" y="863942"/>
            <a:ext cx="17642991" cy="1990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5000" dirty="0">
                <a:solidFill>
                  <a:schemeClr val="bg1"/>
                </a:solidFill>
              </a:rPr>
              <a:t>Распределение рынка проектного финансирования </a:t>
            </a:r>
            <a:r>
              <a:rPr lang="ru-RU" sz="5000" dirty="0" smtClean="0">
                <a:solidFill>
                  <a:schemeClr val="bg1"/>
                </a:solidFill>
              </a:rPr>
              <a:t>СЗФО </a:t>
            </a:r>
            <a:endParaRPr lang="ru-RU" sz="5000" dirty="0">
              <a:solidFill>
                <a:schemeClr val="bg1"/>
              </a:solidFill>
            </a:endParaRPr>
          </a:p>
          <a:p>
            <a:r>
              <a:rPr lang="ru-RU" sz="5000" dirty="0">
                <a:solidFill>
                  <a:schemeClr val="bg1"/>
                </a:solidFill>
              </a:rPr>
              <a:t>по банкам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77" y="1404442"/>
            <a:ext cx="909926" cy="909926"/>
          </a:xfrm>
          <a:prstGeom prst="rect">
            <a:avLst/>
          </a:prstGeom>
          <a:noFill/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0A99444E-C045-453F-8CFD-87925B52A1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6565307"/>
              </p:ext>
            </p:extLst>
          </p:nvPr>
        </p:nvGraphicFramePr>
        <p:xfrm>
          <a:off x="318328" y="3501309"/>
          <a:ext cx="14041139" cy="8994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E5D9C628-1BAF-499F-A2CA-77E7652BA2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687928"/>
              </p:ext>
            </p:extLst>
          </p:nvPr>
        </p:nvGraphicFramePr>
        <p:xfrm>
          <a:off x="15466176" y="5190968"/>
          <a:ext cx="7801589" cy="6270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71189">
                  <a:extLst>
                    <a:ext uri="{9D8B030D-6E8A-4147-A177-3AD203B41FA5}">
                      <a16:colId xmlns:a16="http://schemas.microsoft.com/office/drawing/2014/main" xmlns="" val="1425592810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xmlns="" val="1536848605"/>
                    </a:ext>
                  </a:extLst>
                </a:gridCol>
              </a:tblGrid>
              <a:tr h="66570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F65E00"/>
                          </a:solidFill>
                        </a:rPr>
                        <a:t>Субъект РФ </a:t>
                      </a:r>
                      <a:r>
                        <a:rPr lang="ru-RU" sz="2800" b="1" dirty="0" smtClean="0">
                          <a:solidFill>
                            <a:srgbClr val="F65E00"/>
                          </a:solidFill>
                        </a:rPr>
                        <a:t>(ПФО</a:t>
                      </a:r>
                      <a:r>
                        <a:rPr lang="ru-RU" sz="2800" b="1" dirty="0">
                          <a:solidFill>
                            <a:srgbClr val="F65E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F65E00"/>
                          </a:solidFill>
                        </a:rPr>
                        <a:t>Кол-во банков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3518986"/>
                  </a:ext>
                </a:extLst>
              </a:tr>
              <a:tr h="665703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Псковская область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47424484"/>
                  </a:ext>
                </a:extLst>
              </a:tr>
              <a:tr h="665703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Г. Санкт-Петербург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8470886"/>
                  </a:ext>
                </a:extLst>
              </a:tr>
              <a:tr h="665703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Архангельская область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2946048"/>
                  </a:ext>
                </a:extLst>
              </a:tr>
              <a:tr h="665703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Республика Карелия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2433429"/>
                  </a:ext>
                </a:extLst>
              </a:tr>
              <a:tr h="665703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Калининградская область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5496283"/>
                  </a:ext>
                </a:extLst>
              </a:tr>
              <a:tr h="665703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Вологодская область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8814998"/>
                  </a:ext>
                </a:extLst>
              </a:tr>
              <a:tr h="665703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Ленинградская область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65703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Республика</a:t>
                      </a:r>
                      <a:r>
                        <a:rPr lang="ru-RU" sz="2800" b="1" baseline="0" dirty="0" smtClean="0">
                          <a:solidFill>
                            <a:srgbClr val="002060"/>
                          </a:solidFill>
                        </a:rPr>
                        <a:t> Коми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4F44659-E0A7-4153-A9E9-03EDA866EC4F}"/>
              </a:ext>
            </a:extLst>
          </p:cNvPr>
          <p:cNvSpPr/>
          <p:nvPr/>
        </p:nvSpPr>
        <p:spPr>
          <a:xfrm>
            <a:off x="-74485" y="13100663"/>
            <a:ext cx="58173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latin typeface="Gotham Pro"/>
              </a:rPr>
              <a:t>*Источник: </a:t>
            </a:r>
            <a:r>
              <a:rPr lang="en-US" sz="3200" i="1" dirty="0">
                <a:latin typeface="Gotham Pro"/>
              </a:rPr>
              <a:t>www.</a:t>
            </a:r>
            <a:r>
              <a:rPr lang="ru-RU" sz="3200" i="1" dirty="0" err="1">
                <a:latin typeface="Gotham Pro"/>
              </a:rPr>
              <a:t>наш.дом.рф</a:t>
            </a:r>
            <a:endParaRPr lang="ru-RU" sz="3200" i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4769F3B-5566-49B9-A6FD-7953D715ECA3}"/>
              </a:ext>
            </a:extLst>
          </p:cNvPr>
          <p:cNvSpPr/>
          <p:nvPr/>
        </p:nvSpPr>
        <p:spPr>
          <a:xfrm>
            <a:off x="23395528" y="12951527"/>
            <a:ext cx="978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dirty="0" smtClean="0">
                <a:solidFill>
                  <a:schemeClr val="tx1"/>
                </a:solidFill>
                <a:latin typeface="Gotham Pro"/>
              </a:rPr>
              <a:t>14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75158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11496071" y="11758659"/>
            <a:ext cx="1645856" cy="651423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11603260" y="11783749"/>
            <a:ext cx="1431477" cy="636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5" tIns="71435" rIns="71435" bIns="71435" anchor="ctr">
            <a:spAutoFit/>
          </a:bodyPr>
          <a:lstStyle>
            <a:lvl1pPr>
              <a:defRPr sz="3200">
                <a:solidFill>
                  <a:srgbClr val="FFFFFF"/>
                </a:solidFill>
                <a:latin typeface="Gotham Pro"/>
                <a:ea typeface="Gotham Pro"/>
                <a:cs typeface="Gotham Pro"/>
                <a:sym typeface="Gotham Pro"/>
              </a:defRPr>
            </a:lvl1pPr>
          </a:lstStyle>
          <a:p>
            <a:r>
              <a:rPr dirty="0"/>
              <a:t>201</a:t>
            </a:r>
            <a:r>
              <a:rPr lang="en-US" dirty="0"/>
              <a:t>9</a:t>
            </a:r>
            <a:r>
              <a:rPr dirty="0"/>
              <a:t> г.</a:t>
            </a:r>
          </a:p>
        </p:txBody>
      </p:sp>
      <p:sp>
        <p:nvSpPr>
          <p:cNvPr id="122" name="Shape 122"/>
          <p:cNvSpPr/>
          <p:nvPr/>
        </p:nvSpPr>
        <p:spPr>
          <a:xfrm>
            <a:off x="9763012" y="10463116"/>
            <a:ext cx="5111971" cy="1129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5" tIns="71435" rIns="71435" bIns="71435" anchor="ctr">
            <a:spAutoFit/>
          </a:bodyPr>
          <a:lstStyle/>
          <a:p>
            <a:pPr>
              <a:defRPr sz="8500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sz="3200" dirty="0"/>
              <a:t>Национальное</a:t>
            </a:r>
            <a:br>
              <a:rPr sz="3200" dirty="0"/>
            </a:br>
            <a:r>
              <a:rPr sz="3200" dirty="0"/>
              <a:t>объединение строителей </a:t>
            </a:r>
          </a:p>
        </p:txBody>
      </p:sp>
      <p:pic>
        <p:nvPicPr>
          <p:cNvPr id="123" name="image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39578" y="1967158"/>
            <a:ext cx="3704842" cy="264428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122"/>
          <p:cNvSpPr/>
          <p:nvPr/>
        </p:nvSpPr>
        <p:spPr>
          <a:xfrm>
            <a:off x="4844670" y="6091036"/>
            <a:ext cx="14694723" cy="2544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5" tIns="71435" rIns="71435" bIns="71435" anchor="ctr">
            <a:spAutoFit/>
          </a:bodyPr>
          <a:lstStyle/>
          <a:p>
            <a:pPr>
              <a:defRPr sz="8500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lang="ru-RU" sz="7800" dirty="0"/>
              <a:t>Банкротство застройщиков: </a:t>
            </a:r>
          </a:p>
          <a:p>
            <a:pPr>
              <a:defRPr sz="8500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lang="ru-RU" sz="7800" dirty="0"/>
              <a:t>причины и меры профилактики</a:t>
            </a:r>
            <a:endParaRPr sz="7800" dirty="0"/>
          </a:p>
        </p:txBody>
      </p:sp>
    </p:spTree>
    <p:extLst>
      <p:ext uri="{BB962C8B-B14F-4D97-AF65-F5344CB8AC3E}">
        <p14:creationId xmlns:p14="http://schemas.microsoft.com/office/powerpoint/2010/main" val="114992324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6" name="Диаграмма 25"/>
          <p:cNvGraphicFramePr/>
          <p:nvPr>
            <p:extLst/>
          </p:nvPr>
        </p:nvGraphicFramePr>
        <p:xfrm>
          <a:off x="432605" y="3214071"/>
          <a:ext cx="23421307" cy="9833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91" name="image1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19903587" cy="2133255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" name="Shape 183"/>
          <p:cNvSpPr/>
          <p:nvPr/>
        </p:nvSpPr>
        <p:spPr>
          <a:xfrm>
            <a:off x="2251071" y="1325607"/>
            <a:ext cx="17212586" cy="1067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5000" dirty="0">
                <a:solidFill>
                  <a:schemeClr val="bg1"/>
                </a:solidFill>
              </a:rPr>
              <a:t>Банкротства застройщиков – рост продолжается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77" y="1404442"/>
            <a:ext cx="909926" cy="90992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32605" y="13047075"/>
            <a:ext cx="8289223" cy="4828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* По объектам с известными характеристиками площади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32605" y="13070684"/>
            <a:ext cx="8578045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4769F3B-5566-49B9-A6FD-7953D715ECA3}"/>
              </a:ext>
            </a:extLst>
          </p:cNvPr>
          <p:cNvSpPr/>
          <p:nvPr/>
        </p:nvSpPr>
        <p:spPr>
          <a:xfrm>
            <a:off x="23395528" y="12951527"/>
            <a:ext cx="978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dirty="0" smtClean="0">
                <a:solidFill>
                  <a:schemeClr val="tx1"/>
                </a:solidFill>
              </a:rPr>
              <a:t>16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20721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-9525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19903587" cy="2133255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5" name="Shape 183"/>
          <p:cNvSpPr/>
          <p:nvPr/>
        </p:nvSpPr>
        <p:spPr>
          <a:xfrm>
            <a:off x="2251070" y="1368054"/>
            <a:ext cx="17642991" cy="98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5000" dirty="0">
                <a:solidFill>
                  <a:schemeClr val="bg1"/>
                </a:solidFill>
              </a:rPr>
              <a:t>Причины банкротства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77" y="1404442"/>
            <a:ext cx="909926" cy="909926"/>
          </a:xfrm>
          <a:prstGeom prst="rect">
            <a:avLst/>
          </a:prstGeom>
          <a:noFill/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2165541" y="3386667"/>
            <a:ext cx="33867" cy="9109511"/>
          </a:xfrm>
          <a:prstGeom prst="line">
            <a:avLst/>
          </a:prstGeom>
          <a:ln w="76200">
            <a:solidFill>
              <a:srgbClr val="DA322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72077" y="3933452"/>
            <a:ext cx="10968923" cy="62997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1" i="0" u="none" strike="noStrike" cap="none" spc="0" normalizeH="0" baseline="0" dirty="0">
                <a:ln>
                  <a:noFill/>
                </a:ln>
                <a:solidFill>
                  <a:srgbClr val="DA322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ДО 01.07.2019 г.</a:t>
            </a:r>
          </a:p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/>
          </a:p>
          <a:p>
            <a:pPr marL="685800" marR="0" indent="-68580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Кризис 2015-2016 гг. после резкого повышения ключевой ставки</a:t>
            </a:r>
            <a:r>
              <a:rPr kumimoji="0" lang="ru-RU" sz="5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endParaRPr kumimoji="0" lang="ru-RU" sz="50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685800" marR="0" indent="-68580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Часто меняющиеся правила работы рынка</a:t>
            </a:r>
            <a:endParaRPr lang="ru-RU" baseline="0" dirty="0"/>
          </a:p>
        </p:txBody>
      </p:sp>
      <p:sp>
        <p:nvSpPr>
          <p:cNvPr id="17" name="TextBox 16"/>
          <p:cNvSpPr txBox="1"/>
          <p:nvPr/>
        </p:nvSpPr>
        <p:spPr>
          <a:xfrm>
            <a:off x="12723949" y="3933452"/>
            <a:ext cx="10968923" cy="55303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1" i="0" u="none" strike="noStrike" cap="none" spc="0" normalizeH="0" baseline="0" dirty="0">
                <a:ln>
                  <a:noFill/>
                </a:ln>
                <a:solidFill>
                  <a:srgbClr val="DA322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ПОСЛЕ 01.07.2019 г.</a:t>
            </a:r>
          </a:p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/>
          </a:p>
          <a:p>
            <a:pPr marL="685800" marR="0" indent="-68580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Недоступность проектного финансирования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</a:pPr>
            <a:endParaRPr kumimoji="0" lang="ru-RU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685800" marR="0" indent="-68580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dirty="0"/>
              <a:t>Отсутствие альтернативных источников финансирования </a:t>
            </a:r>
            <a:endParaRPr kumimoji="0" lang="ru-RU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4769F3B-5566-49B9-A6FD-7953D715ECA3}"/>
              </a:ext>
            </a:extLst>
          </p:cNvPr>
          <p:cNvSpPr/>
          <p:nvPr/>
        </p:nvSpPr>
        <p:spPr>
          <a:xfrm>
            <a:off x="23395528" y="12951527"/>
            <a:ext cx="978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dirty="0" smtClean="0">
                <a:solidFill>
                  <a:schemeClr val="tx1"/>
                </a:solidFill>
                <a:latin typeface="Gotham Pro"/>
              </a:rPr>
              <a:t>17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3300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19903587" cy="2133255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" name="Shape 183"/>
          <p:cNvSpPr/>
          <p:nvPr/>
        </p:nvSpPr>
        <p:spPr>
          <a:xfrm>
            <a:off x="2251071" y="871159"/>
            <a:ext cx="17212586" cy="1976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5200" dirty="0">
                <a:solidFill>
                  <a:schemeClr val="bg1"/>
                </a:solidFill>
              </a:rPr>
              <a:t>Совершенствование законодательства с учетом интересов застройщиков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26" y="1273597"/>
            <a:ext cx="1031830" cy="1031830"/>
          </a:xfrm>
          <a:prstGeom prst="rect">
            <a:avLst/>
          </a:prstGeom>
        </p:spPr>
      </p:pic>
      <p:sp>
        <p:nvSpPr>
          <p:cNvPr id="60" name="Shape 158"/>
          <p:cNvSpPr/>
          <p:nvPr/>
        </p:nvSpPr>
        <p:spPr>
          <a:xfrm>
            <a:off x="1150731" y="3236958"/>
            <a:ext cx="22092084" cy="9870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defRPr sz="2000">
                <a:solidFill>
                  <a:srgbClr val="697593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pPr marL="571500" indent="-571500" algn="just">
              <a:spcAft>
                <a:spcPts val="1800"/>
              </a:spcAft>
              <a:buClr>
                <a:srgbClr val="DA3221"/>
              </a:buClr>
              <a:buFont typeface="Wingdings" panose="05000000000000000000" pitchFamily="2" charset="2"/>
              <a:buChar char="Ø"/>
            </a:pPr>
            <a:r>
              <a:rPr lang="ru-RU" sz="4400" b="1" dirty="0">
                <a:solidFill>
                  <a:srgbClr val="002060"/>
                </a:solidFill>
                <a:latin typeface="Gotham Pro"/>
              </a:rPr>
              <a:t>Использование в отношении застройщика процедуры финансового оздоровления. </a:t>
            </a:r>
          </a:p>
          <a:p>
            <a:pPr marL="571500" indent="-571500" algn="just">
              <a:spcAft>
                <a:spcPts val="1800"/>
              </a:spcAft>
              <a:buClr>
                <a:srgbClr val="DA3221"/>
              </a:buClr>
              <a:buFont typeface="Wingdings" panose="05000000000000000000" pitchFamily="2" charset="2"/>
              <a:buChar char="Ø"/>
            </a:pPr>
            <a:r>
              <a:rPr lang="ru-RU" sz="4400" b="1" dirty="0">
                <a:solidFill>
                  <a:srgbClr val="002060"/>
                </a:solidFill>
                <a:latin typeface="Gotham Pro"/>
              </a:rPr>
              <a:t>Предусмотреть правовой механизм передачи портфеля в другой банк с гарантией продолжения финансирования в соответствие со всеми условиями кредитного договора в случае отзыва лицензии у уполномоченного банка </a:t>
            </a:r>
          </a:p>
          <a:p>
            <a:pPr marL="571500" indent="-571500" algn="just">
              <a:spcAft>
                <a:spcPts val="1800"/>
              </a:spcAft>
              <a:buClr>
                <a:srgbClr val="DA3221"/>
              </a:buClr>
              <a:buFont typeface="Wingdings" panose="05000000000000000000" pitchFamily="2" charset="2"/>
              <a:buChar char="Ø"/>
            </a:pPr>
            <a:r>
              <a:rPr lang="ru-RU" sz="4400" b="1" dirty="0">
                <a:solidFill>
                  <a:srgbClr val="002060"/>
                </a:solidFill>
                <a:latin typeface="Gotham Pro"/>
              </a:rPr>
              <a:t>Определить перечень оснований для приостановки финансирования проекта банком</a:t>
            </a:r>
          </a:p>
          <a:p>
            <a:pPr marL="571500" indent="-571500" algn="just">
              <a:spcAft>
                <a:spcPts val="1800"/>
              </a:spcAft>
              <a:buClr>
                <a:srgbClr val="DA3221"/>
              </a:buClr>
              <a:buFont typeface="Wingdings" panose="05000000000000000000" pitchFamily="2" charset="2"/>
              <a:buChar char="Ø"/>
            </a:pPr>
            <a:r>
              <a:rPr lang="ru-RU" sz="4400" b="1" dirty="0">
                <a:solidFill>
                  <a:srgbClr val="002060"/>
                </a:solidFill>
                <a:latin typeface="Gotham Pro"/>
              </a:rPr>
              <a:t>Предусмотреть ответственность банка за задержку финансирования перед застройщиком в случае, если застройщик понес финансовые потери по вине банка </a:t>
            </a:r>
          </a:p>
          <a:p>
            <a:pPr marL="571500" indent="-571500" algn="just">
              <a:spcAft>
                <a:spcPts val="1800"/>
              </a:spcAft>
              <a:buClr>
                <a:srgbClr val="DA3221"/>
              </a:buClr>
              <a:buFont typeface="Wingdings" panose="05000000000000000000" pitchFamily="2" charset="2"/>
              <a:buChar char="Ø"/>
            </a:pPr>
            <a:r>
              <a:rPr lang="ru-RU" sz="4400" b="1" dirty="0">
                <a:solidFill>
                  <a:srgbClr val="002060"/>
                </a:solidFill>
                <a:latin typeface="Gotham Pro"/>
              </a:rPr>
              <a:t>В законодательстве о банкротстве застройщиков учесть интересы кредиторов третьей и четвертой очереди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4769F3B-5566-49B9-A6FD-7953D715ECA3}"/>
              </a:ext>
            </a:extLst>
          </p:cNvPr>
          <p:cNvSpPr/>
          <p:nvPr/>
        </p:nvSpPr>
        <p:spPr>
          <a:xfrm>
            <a:off x="23395528" y="12951527"/>
            <a:ext cx="978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dirty="0" smtClean="0">
                <a:solidFill>
                  <a:schemeClr val="tx1"/>
                </a:solidFill>
              </a:rPr>
              <a:t>18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37264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19903587" cy="2133255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" name="Shape 183"/>
          <p:cNvSpPr/>
          <p:nvPr/>
        </p:nvSpPr>
        <p:spPr>
          <a:xfrm>
            <a:off x="2251071" y="827012"/>
            <a:ext cx="17212586" cy="2064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5200" dirty="0">
                <a:solidFill>
                  <a:schemeClr val="bg1"/>
                </a:solidFill>
              </a:rPr>
              <a:t>Меры по увеличению доступности проектного финансирования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26" y="1273597"/>
            <a:ext cx="1031830" cy="1031830"/>
          </a:xfrm>
          <a:prstGeom prst="rect">
            <a:avLst/>
          </a:prstGeom>
        </p:spPr>
      </p:pic>
      <p:sp>
        <p:nvSpPr>
          <p:cNvPr id="60" name="Shape 158"/>
          <p:cNvSpPr/>
          <p:nvPr/>
        </p:nvSpPr>
        <p:spPr>
          <a:xfrm>
            <a:off x="337931" y="2916654"/>
            <a:ext cx="23665070" cy="11547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defRPr sz="2000">
                <a:solidFill>
                  <a:srgbClr val="697593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pPr marL="914400" indent="-914400">
              <a:spcAft>
                <a:spcPts val="1800"/>
              </a:spcAft>
              <a:buFont typeface="+mj-lt"/>
              <a:buAutoNum type="arabicPeriod"/>
            </a:pPr>
            <a:r>
              <a:rPr lang="ru-RU" sz="4000" b="1" dirty="0">
                <a:solidFill>
                  <a:srgbClr val="002060"/>
                </a:solidFill>
              </a:rPr>
              <a:t>Принять меры по увеличению финансовой устойчивости застройщиков и урегулированию взаимоотношений с банками. </a:t>
            </a:r>
          </a:p>
          <a:p>
            <a:pPr marL="1476000" indent="-9144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4000" dirty="0">
                <a:solidFill>
                  <a:srgbClr val="002060"/>
                </a:solidFill>
              </a:rPr>
              <a:t>Запрет на капитализацию процентной ставки.</a:t>
            </a:r>
          </a:p>
          <a:p>
            <a:pPr marL="1476000" indent="-9144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4000" dirty="0">
                <a:solidFill>
                  <a:srgbClr val="002060"/>
                </a:solidFill>
              </a:rPr>
              <a:t>Установление предельного числа банковских комиссий и плат.</a:t>
            </a:r>
          </a:p>
          <a:p>
            <a:pPr marL="1476000" indent="-9144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4000" dirty="0">
                <a:solidFill>
                  <a:srgbClr val="002060"/>
                </a:solidFill>
              </a:rPr>
              <a:t>Установление запрета на увеличение ставки проектного финансирования в ходе строительства.</a:t>
            </a:r>
          </a:p>
          <a:p>
            <a:pPr marL="1476000" indent="-9144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4000" dirty="0">
                <a:solidFill>
                  <a:srgbClr val="002060"/>
                </a:solidFill>
              </a:rPr>
              <a:t>Предоставление возможности зачета встречных однородных требований.</a:t>
            </a:r>
          </a:p>
          <a:p>
            <a:pPr marL="1476000" indent="-9144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4000" dirty="0">
                <a:solidFill>
                  <a:srgbClr val="002060"/>
                </a:solidFill>
              </a:rPr>
              <a:t>Внедрение механизма выкупа инфраструктурных объектов, а также предоставление проектного финансирования на строительство таких объектов по 0 ставке.</a:t>
            </a:r>
            <a:endParaRPr lang="en-US" sz="4000" b="1" dirty="0">
              <a:solidFill>
                <a:srgbClr val="002060"/>
              </a:solidFill>
            </a:endParaRPr>
          </a:p>
          <a:p>
            <a:pPr marL="914400" indent="-914400">
              <a:spcAft>
                <a:spcPts val="1800"/>
              </a:spcAft>
              <a:buFont typeface="+mj-lt"/>
              <a:buAutoNum type="arabicPeriod" startAt="2"/>
            </a:pPr>
            <a:r>
              <a:rPr lang="ru-RU" sz="4000" b="1" dirty="0">
                <a:solidFill>
                  <a:srgbClr val="002060"/>
                </a:solidFill>
              </a:rPr>
              <a:t>Внести изменения в налоговое законодательство в целях снижение налогового бремени и совершенствования налогового учета.</a:t>
            </a:r>
            <a:endParaRPr lang="ru-RU" sz="4000" dirty="0">
              <a:solidFill>
                <a:srgbClr val="002060"/>
              </a:solidFill>
            </a:endParaRPr>
          </a:p>
          <a:p>
            <a:pPr marL="914400" indent="-914400">
              <a:spcAft>
                <a:spcPts val="1800"/>
              </a:spcAft>
              <a:buFont typeface="+mj-lt"/>
              <a:buAutoNum type="arabicPeriod" startAt="2"/>
            </a:pPr>
            <a:r>
              <a:rPr lang="ru-RU" sz="4000" b="1" dirty="0">
                <a:solidFill>
                  <a:srgbClr val="002060"/>
                </a:solidFill>
              </a:rPr>
              <a:t>Принять меры по развитию института гарантирования ДОМ.РФ.</a:t>
            </a:r>
          </a:p>
          <a:p>
            <a:pPr marL="914400" indent="-914400">
              <a:spcAft>
                <a:spcPts val="1800"/>
              </a:spcAft>
              <a:buFont typeface="+mj-lt"/>
              <a:buAutoNum type="arabicPeriod" startAt="2"/>
            </a:pPr>
            <a:r>
              <a:rPr lang="ru-RU" sz="4000" b="1" dirty="0">
                <a:solidFill>
                  <a:srgbClr val="002060"/>
                </a:solidFill>
              </a:rPr>
              <a:t>Отменить избыточные требования в отношении застройщиков, перешедших на механизм </a:t>
            </a:r>
            <a:r>
              <a:rPr lang="ru-RU" sz="4000" b="1" dirty="0" err="1">
                <a:solidFill>
                  <a:srgbClr val="002060"/>
                </a:solidFill>
              </a:rPr>
              <a:t>эскроу</a:t>
            </a:r>
            <a:r>
              <a:rPr lang="ru-RU" sz="4000" b="1" dirty="0">
                <a:solidFill>
                  <a:srgbClr val="002060"/>
                </a:solidFill>
              </a:rPr>
              <a:t>-счетов.</a:t>
            </a:r>
          </a:p>
          <a:p>
            <a:pPr marL="914400" indent="-914400">
              <a:spcAft>
                <a:spcPts val="1800"/>
              </a:spcAft>
              <a:buFont typeface="+mj-lt"/>
              <a:buAutoNum type="arabicPeriod" startAt="2"/>
            </a:pPr>
            <a:endParaRPr lang="ru-RU" sz="46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4769F3B-5566-49B9-A6FD-7953D715ECA3}"/>
              </a:ext>
            </a:extLst>
          </p:cNvPr>
          <p:cNvSpPr/>
          <p:nvPr/>
        </p:nvSpPr>
        <p:spPr>
          <a:xfrm>
            <a:off x="23395528" y="12951527"/>
            <a:ext cx="978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dirty="0" smtClean="0">
                <a:solidFill>
                  <a:schemeClr val="tx1"/>
                </a:solidFill>
                <a:latin typeface="Gotham Pro"/>
              </a:rPr>
              <a:t>19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20741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19903587" cy="2133255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" name="Shape 183"/>
          <p:cNvSpPr/>
          <p:nvPr/>
        </p:nvSpPr>
        <p:spPr>
          <a:xfrm>
            <a:off x="1984074" y="976860"/>
            <a:ext cx="17909988" cy="1765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4600" dirty="0" smtClean="0">
                <a:solidFill>
                  <a:schemeClr val="bg1"/>
                </a:solidFill>
              </a:rPr>
              <a:t>Показатели Нац.проекта «Жилье и городская среда»</a:t>
            </a:r>
          </a:p>
          <a:p>
            <a:r>
              <a:rPr lang="ru-RU" sz="4600" i="1" dirty="0" smtClean="0">
                <a:solidFill>
                  <a:schemeClr val="bg1"/>
                </a:solidFill>
              </a:rPr>
              <a:t>на 2019 год пока не достигнуты</a:t>
            </a:r>
            <a:endParaRPr lang="ru-RU" sz="4600" i="1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77" y="1404442"/>
            <a:ext cx="909926" cy="909926"/>
          </a:xfrm>
          <a:prstGeom prst="rect">
            <a:avLst/>
          </a:prstGeom>
          <a:noFill/>
        </p:spPr>
      </p:pic>
      <p:graphicFrame>
        <p:nvGraphicFramePr>
          <p:cNvPr id="14" name="Диаграмма 13"/>
          <p:cNvGraphicFramePr/>
          <p:nvPr>
            <p:extLst/>
          </p:nvPr>
        </p:nvGraphicFramePr>
        <p:xfrm>
          <a:off x="1" y="3007893"/>
          <a:ext cx="8012304" cy="5071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Диаграмма 10"/>
          <p:cNvGraphicFramePr/>
          <p:nvPr>
            <p:extLst/>
          </p:nvPr>
        </p:nvGraphicFramePr>
        <p:xfrm>
          <a:off x="16668750" y="3007893"/>
          <a:ext cx="7887870" cy="5071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Диаграмма 11"/>
          <p:cNvGraphicFramePr/>
          <p:nvPr>
            <p:extLst/>
          </p:nvPr>
        </p:nvGraphicFramePr>
        <p:xfrm>
          <a:off x="7467" y="8079212"/>
          <a:ext cx="8004837" cy="5354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Диаграмма 14"/>
          <p:cNvGraphicFramePr/>
          <p:nvPr>
            <p:extLst/>
          </p:nvPr>
        </p:nvGraphicFramePr>
        <p:xfrm>
          <a:off x="8012304" y="8079213"/>
          <a:ext cx="8648979" cy="5354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6" name="Диаграмма 15"/>
          <p:cNvGraphicFramePr/>
          <p:nvPr>
            <p:extLst/>
          </p:nvPr>
        </p:nvGraphicFramePr>
        <p:xfrm>
          <a:off x="16668750" y="8079214"/>
          <a:ext cx="7887870" cy="5354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8" name="Диаграмма 17"/>
          <p:cNvGraphicFramePr/>
          <p:nvPr>
            <p:extLst/>
          </p:nvPr>
        </p:nvGraphicFramePr>
        <p:xfrm>
          <a:off x="8012304" y="3010008"/>
          <a:ext cx="8483826" cy="5071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1" name="Овал 20"/>
          <p:cNvSpPr/>
          <p:nvPr/>
        </p:nvSpPr>
        <p:spPr>
          <a:xfrm>
            <a:off x="14601836" y="9550416"/>
            <a:ext cx="323994" cy="323994"/>
          </a:xfrm>
          <a:prstGeom prst="ellipse">
            <a:avLst/>
          </a:prstGeom>
          <a:solidFill>
            <a:srgbClr val="DA3221"/>
          </a:solidFill>
          <a:ln w="25400" cap="flat">
            <a:solidFill>
              <a:srgbClr val="DA322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78033" y="9090940"/>
            <a:ext cx="1371600" cy="5135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C00000"/>
                </a:solidFill>
              </a:rPr>
              <a:t>1 млн.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293946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19903587" cy="2133255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" name="Shape 183"/>
          <p:cNvSpPr/>
          <p:nvPr/>
        </p:nvSpPr>
        <p:spPr>
          <a:xfrm>
            <a:off x="2251071" y="1351289"/>
            <a:ext cx="17212586" cy="1016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5200" dirty="0">
                <a:solidFill>
                  <a:schemeClr val="bg1"/>
                </a:solidFill>
              </a:rPr>
              <a:t>Меры по поддержке строительной отрасли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26" y="1273597"/>
            <a:ext cx="1031830" cy="1031830"/>
          </a:xfrm>
          <a:prstGeom prst="rect">
            <a:avLst/>
          </a:prstGeom>
        </p:spPr>
      </p:pic>
      <p:sp>
        <p:nvSpPr>
          <p:cNvPr id="60" name="Shape 158"/>
          <p:cNvSpPr/>
          <p:nvPr/>
        </p:nvSpPr>
        <p:spPr>
          <a:xfrm>
            <a:off x="653144" y="2906695"/>
            <a:ext cx="23419430" cy="9008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defRPr sz="2000">
                <a:solidFill>
                  <a:srgbClr val="697593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4800" b="1" dirty="0">
                <a:solidFill>
                  <a:srgbClr val="002060"/>
                </a:solidFill>
              </a:rPr>
              <a:t>Увеличение объемов строительства жилищного фонда социального использования и арендного жилья.</a:t>
            </a:r>
            <a:endParaRPr lang="ru-RU" sz="4800" dirty="0">
              <a:solidFill>
                <a:srgbClr val="002060"/>
              </a:solidFill>
            </a:endParaRP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4800" b="1" dirty="0">
                <a:solidFill>
                  <a:srgbClr val="002060"/>
                </a:solidFill>
              </a:rPr>
              <a:t>Защита малого и среднего предпринимательства в строительной сфере</a:t>
            </a:r>
            <a:r>
              <a:rPr lang="ru-RU" sz="4800" dirty="0">
                <a:solidFill>
                  <a:srgbClr val="002060"/>
                </a:solidFill>
              </a:rPr>
              <a:t>.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4800" b="1" dirty="0">
                <a:solidFill>
                  <a:srgbClr val="002060"/>
                </a:solidFill>
              </a:rPr>
              <a:t>Проведение индексации сметных нормативов.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4800" b="1" dirty="0">
                <a:solidFill>
                  <a:srgbClr val="002060"/>
                </a:solidFill>
              </a:rPr>
              <a:t>Развитие индустрии строительных материалов и проектов индустриального домостроения.</a:t>
            </a:r>
            <a:endParaRPr lang="ru-RU" sz="4800" dirty="0">
              <a:solidFill>
                <a:srgbClr val="002060"/>
              </a:solidFill>
            </a:endParaRP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4800" b="1" dirty="0">
                <a:solidFill>
                  <a:srgbClr val="002060"/>
                </a:solidFill>
              </a:rPr>
              <a:t>Обеспечение жилищного строительства земельными ресурсами.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4800" b="1" dirty="0">
                <a:solidFill>
                  <a:srgbClr val="002060"/>
                </a:solidFill>
              </a:rPr>
              <a:t>Снижение расходов по подключению к инженерным сетям.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4769F3B-5566-49B9-A6FD-7953D715ECA3}"/>
              </a:ext>
            </a:extLst>
          </p:cNvPr>
          <p:cNvSpPr/>
          <p:nvPr/>
        </p:nvSpPr>
        <p:spPr>
          <a:xfrm>
            <a:off x="23395528" y="12951527"/>
            <a:ext cx="978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dirty="0" smtClean="0">
                <a:solidFill>
                  <a:schemeClr val="tx1"/>
                </a:solidFill>
              </a:rPr>
              <a:t>20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0716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620" name="Contacts"/>
          <p:cNvSpPr txBox="1"/>
          <p:nvPr/>
        </p:nvSpPr>
        <p:spPr>
          <a:xfrm>
            <a:off x="2918375" y="7116437"/>
            <a:ext cx="3551436" cy="1159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>
              <a:lnSpc>
                <a:spcPct val="110000"/>
              </a:lnSpc>
              <a:defRPr sz="6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pPr algn="ctr"/>
            <a:r>
              <a:rPr lang="ru-RU" dirty="0"/>
              <a:t>Контакты</a:t>
            </a:r>
            <a:endParaRPr dirty="0"/>
          </a:p>
        </p:txBody>
      </p:sp>
      <p:pic>
        <p:nvPicPr>
          <p:cNvPr id="621" name="image11.png" descr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09176" y="4336612"/>
            <a:ext cx="1969835" cy="1405943"/>
          </a:xfrm>
          <a:prstGeom prst="rect">
            <a:avLst/>
          </a:prstGeom>
          <a:ln w="12700">
            <a:miter lim="400000"/>
          </a:ln>
        </p:spPr>
      </p:pic>
      <p:sp>
        <p:nvSpPr>
          <p:cNvPr id="622" name="Прямоугольник"/>
          <p:cNvSpPr/>
          <p:nvPr/>
        </p:nvSpPr>
        <p:spPr>
          <a:xfrm>
            <a:off x="9619846" y="2099036"/>
            <a:ext cx="5382441" cy="4264058"/>
          </a:xfrm>
          <a:prstGeom prst="rect">
            <a:avLst/>
          </a:prstGeom>
          <a:ln w="25400">
            <a:solidFill>
              <a:srgbClr val="697593"/>
            </a:solidFill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23" name="123242 Moscow, Russian Federation…"/>
          <p:cNvSpPr txBox="1"/>
          <p:nvPr/>
        </p:nvSpPr>
        <p:spPr>
          <a:xfrm>
            <a:off x="9959106" y="4704436"/>
            <a:ext cx="4999171" cy="849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5" tIns="71435" rIns="71435" bIns="71435" anchor="ctr">
            <a:spAutoFit/>
          </a:bodyPr>
          <a:lstStyle/>
          <a:p>
            <a:pPr algn="l" defTabSz="914400">
              <a:lnSpc>
                <a:spcPct val="120000"/>
              </a:lnSpc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dirty="0"/>
              <a:t>123242 </a:t>
            </a:r>
            <a:r>
              <a:rPr lang="ru-RU" dirty="0"/>
              <a:t>Российская Федерация, Москва, ул. Малая Грузинская, д. 3</a:t>
            </a:r>
            <a:endParaRPr dirty="0"/>
          </a:p>
        </p:txBody>
      </p:sp>
      <p:sp>
        <p:nvSpPr>
          <p:cNvPr id="624" name="Прямоугольник"/>
          <p:cNvSpPr/>
          <p:nvPr/>
        </p:nvSpPr>
        <p:spPr>
          <a:xfrm>
            <a:off x="15689411" y="2099036"/>
            <a:ext cx="5382441" cy="4264058"/>
          </a:xfrm>
          <a:prstGeom prst="rect">
            <a:avLst/>
          </a:prstGeom>
          <a:ln w="25400">
            <a:solidFill>
              <a:srgbClr val="697593"/>
            </a:solidFill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25" name="Tel / fax…"/>
          <p:cNvSpPr txBox="1"/>
          <p:nvPr/>
        </p:nvSpPr>
        <p:spPr>
          <a:xfrm>
            <a:off x="16028671" y="4667913"/>
            <a:ext cx="4999174" cy="1252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5" tIns="71435" rIns="71435" bIns="71435" anchor="ctr">
            <a:spAutoFit/>
          </a:bodyPr>
          <a:lstStyle/>
          <a:p>
            <a:pPr algn="l" defTabSz="914400">
              <a:lnSpc>
                <a:spcPct val="120000"/>
              </a:lnSpc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lang="ru-RU" dirty="0"/>
              <a:t>Тел.</a:t>
            </a:r>
            <a:r>
              <a:rPr lang="en-US" dirty="0"/>
              <a:t>/</a:t>
            </a:r>
            <a:r>
              <a:rPr lang="ru-RU" dirty="0"/>
              <a:t>факс</a:t>
            </a:r>
            <a:endParaRPr dirty="0"/>
          </a:p>
          <a:p>
            <a:pPr algn="l" defTabSz="914400">
              <a:lnSpc>
                <a:spcPct val="120000"/>
              </a:lnSpc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dirty="0"/>
              <a:t>+7 (495) 987-31-50</a:t>
            </a:r>
          </a:p>
          <a:p>
            <a:pPr algn="l" defTabSz="914400">
              <a:lnSpc>
                <a:spcPct val="120000"/>
              </a:lnSpc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dirty="0"/>
              <a:t>+7 (495) 987-31-49</a:t>
            </a:r>
          </a:p>
        </p:txBody>
      </p:sp>
      <p:sp>
        <p:nvSpPr>
          <p:cNvPr id="626" name="Прямоугольник"/>
          <p:cNvSpPr/>
          <p:nvPr/>
        </p:nvSpPr>
        <p:spPr>
          <a:xfrm>
            <a:off x="9619846" y="7098907"/>
            <a:ext cx="5382440" cy="4264058"/>
          </a:xfrm>
          <a:prstGeom prst="rect">
            <a:avLst/>
          </a:prstGeom>
          <a:ln w="25400">
            <a:solidFill>
              <a:srgbClr val="697593"/>
            </a:solidFill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27" name="E-mail: info@nostroy.ru"/>
          <p:cNvSpPr txBox="1"/>
          <p:nvPr/>
        </p:nvSpPr>
        <p:spPr>
          <a:xfrm>
            <a:off x="9959106" y="9901166"/>
            <a:ext cx="4999174" cy="785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5" tIns="71435" rIns="71435" bIns="71435" anchor="ctr">
            <a:spAutoFit/>
          </a:bodyPr>
          <a:lstStyle/>
          <a:p>
            <a:pPr algn="l" defTabSz="914400">
              <a:lnSpc>
                <a:spcPct val="120000"/>
              </a:lnSpc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t>E-mail: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info@nostroy.ru</a:t>
            </a:r>
          </a:p>
        </p:txBody>
      </p:sp>
      <p:sp>
        <p:nvSpPr>
          <p:cNvPr id="628" name="Прямоугольник"/>
          <p:cNvSpPr/>
          <p:nvPr/>
        </p:nvSpPr>
        <p:spPr>
          <a:xfrm>
            <a:off x="15689411" y="7098907"/>
            <a:ext cx="5382441" cy="4264058"/>
          </a:xfrm>
          <a:prstGeom prst="rect">
            <a:avLst/>
          </a:prstGeom>
          <a:ln w="25400">
            <a:solidFill>
              <a:srgbClr val="697593"/>
            </a:solidFill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29" name="www.nostroy.ru"/>
          <p:cNvSpPr txBox="1"/>
          <p:nvPr/>
        </p:nvSpPr>
        <p:spPr>
          <a:xfrm>
            <a:off x="16028671" y="10266926"/>
            <a:ext cx="4999174" cy="434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otham Pro Light Regular"/>
                <a:ea typeface="Gotham Pro Light Regular"/>
                <a:cs typeface="Gotham Pro Light Regular"/>
                <a:sym typeface="Gotham Pro Light Regular"/>
                <a:hlinkClick r:id="" action="ppaction://noaction"/>
              </a:defRPr>
            </a:lvl1pPr>
          </a:lstStyle>
          <a:p>
            <a:r>
              <a:rPr>
                <a:hlinkClick r:id="rId6"/>
              </a:rPr>
              <a:t>www.nostroy.ru</a:t>
            </a:r>
          </a:p>
        </p:txBody>
      </p:sp>
      <p:pic>
        <p:nvPicPr>
          <p:cNvPr id="630" name="image49.png" descr="image4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956786" y="7439910"/>
            <a:ext cx="971561" cy="971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631" name="image50.png" descr="image5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925022" y="2415954"/>
            <a:ext cx="1136691" cy="11360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32" name="image51.png" descr="image51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6065475" y="2426429"/>
            <a:ext cx="583196" cy="971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633" name="image52.png" descr="image52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6024798" y="7482175"/>
            <a:ext cx="1136691" cy="86163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7870014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-9525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19903587" cy="2133255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5" name="Shape 183"/>
          <p:cNvSpPr/>
          <p:nvPr/>
        </p:nvSpPr>
        <p:spPr>
          <a:xfrm>
            <a:off x="2251070" y="1325607"/>
            <a:ext cx="17642991" cy="1067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5000" dirty="0">
                <a:solidFill>
                  <a:schemeClr val="bg1"/>
                </a:solidFill>
              </a:rPr>
              <a:t>Выдача разрешений на </a:t>
            </a:r>
            <a:r>
              <a:rPr lang="ru-RU" sz="5000" dirty="0" smtClean="0">
                <a:solidFill>
                  <a:schemeClr val="bg1"/>
                </a:solidFill>
              </a:rPr>
              <a:t>строительство в РФ</a:t>
            </a:r>
            <a:endParaRPr lang="ru-RU" sz="5000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77" y="1404442"/>
            <a:ext cx="909926" cy="909926"/>
          </a:xfrm>
          <a:prstGeom prst="rect">
            <a:avLst/>
          </a:pr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985FC81-4618-476C-B758-81A4A704E0E0}"/>
              </a:ext>
            </a:extLst>
          </p:cNvPr>
          <p:cNvSpPr/>
          <p:nvPr/>
        </p:nvSpPr>
        <p:spPr>
          <a:xfrm>
            <a:off x="14667120" y="3615917"/>
            <a:ext cx="8277396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/>
              <a:t>Скорость выдачи разрешений на строительство в 2019 году резко упала. Если в 2018 году в день выдавались разрешения на строительство в среднем 2779 квартир, то в первом полугодии 2019 года всего 357, а в III квартале скорость упала до 54. Темпы вывода в строительство и/или продажу нового жилья также снижаются. Расчетная скорость продаж в III квартале превышает скорость вывода на продажу новых квартир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4769F3B-5566-49B9-A6FD-7953D715ECA3}"/>
              </a:ext>
            </a:extLst>
          </p:cNvPr>
          <p:cNvSpPr/>
          <p:nvPr/>
        </p:nvSpPr>
        <p:spPr>
          <a:xfrm>
            <a:off x="120808" y="13074638"/>
            <a:ext cx="58173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200" i="1" dirty="0">
                <a:latin typeface="Gotham Pro"/>
              </a:rPr>
              <a:t>*Источник: ЕРЗ</a:t>
            </a:r>
            <a:endParaRPr lang="ru-RU" sz="3200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128993C-D5E4-4F68-B510-8CEDBE777B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77" y="2957199"/>
            <a:ext cx="12429060" cy="1002751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4769F3B-5566-49B9-A6FD-7953D715ECA3}"/>
              </a:ext>
            </a:extLst>
          </p:cNvPr>
          <p:cNvSpPr/>
          <p:nvPr/>
        </p:nvSpPr>
        <p:spPr>
          <a:xfrm>
            <a:off x="23395528" y="12951527"/>
            <a:ext cx="978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dirty="0" smtClean="0">
                <a:solidFill>
                  <a:schemeClr val="tx1"/>
                </a:solidFill>
              </a:rPr>
              <a:t>3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1374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-9525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19903587" cy="2133255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5" name="Shape 183"/>
          <p:cNvSpPr/>
          <p:nvPr/>
        </p:nvSpPr>
        <p:spPr>
          <a:xfrm>
            <a:off x="2251070" y="1368054"/>
            <a:ext cx="17642991" cy="98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5000" dirty="0">
                <a:solidFill>
                  <a:schemeClr val="bg1"/>
                </a:solidFill>
              </a:rPr>
              <a:t>Текущий </a:t>
            </a:r>
            <a:r>
              <a:rPr lang="ru-RU" sz="5000" dirty="0" smtClean="0">
                <a:solidFill>
                  <a:schemeClr val="bg1"/>
                </a:solidFill>
              </a:rPr>
              <a:t>объем строительства и ввода </a:t>
            </a:r>
            <a:r>
              <a:rPr lang="ru-RU" sz="5000" dirty="0">
                <a:solidFill>
                  <a:schemeClr val="bg1"/>
                </a:solidFill>
              </a:rPr>
              <a:t>жилья, </a:t>
            </a:r>
            <a:r>
              <a:rPr lang="ru-RU" sz="5000" dirty="0" err="1" smtClean="0">
                <a:solidFill>
                  <a:schemeClr val="bg1"/>
                </a:solidFill>
              </a:rPr>
              <a:t>тыс.кв.м</a:t>
            </a:r>
            <a:endParaRPr lang="ru-RU" sz="5000" dirty="0" smtClean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77" y="1404442"/>
            <a:ext cx="909926" cy="909926"/>
          </a:xfrm>
          <a:prstGeom prst="rect">
            <a:avLst/>
          </a:prstGeom>
          <a:noFill/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627B716-45A6-411A-9616-A14629638E93}"/>
              </a:ext>
            </a:extLst>
          </p:cNvPr>
          <p:cNvSpPr/>
          <p:nvPr/>
        </p:nvSpPr>
        <p:spPr>
          <a:xfrm>
            <a:off x="120808" y="13074638"/>
            <a:ext cx="58173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200" i="1" dirty="0">
                <a:latin typeface="Gotham Pro"/>
              </a:rPr>
              <a:t>*Источник: </a:t>
            </a:r>
            <a:r>
              <a:rPr lang="en-US" sz="3200" i="1" dirty="0">
                <a:latin typeface="Gotham Pro"/>
              </a:rPr>
              <a:t>www.</a:t>
            </a:r>
            <a:r>
              <a:rPr lang="ru-RU" sz="3200" i="1" dirty="0" err="1">
                <a:latin typeface="Gotham Pro"/>
              </a:rPr>
              <a:t>наш.дом.рф</a:t>
            </a:r>
            <a:endParaRPr lang="ru-RU" sz="3200" i="1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49EFDF1A-D8FD-4931-8748-593663F182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5551626"/>
              </p:ext>
            </p:extLst>
          </p:nvPr>
        </p:nvGraphicFramePr>
        <p:xfrm>
          <a:off x="816677" y="3239589"/>
          <a:ext cx="19503323" cy="9311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4769F3B-5566-49B9-A6FD-7953D715ECA3}"/>
              </a:ext>
            </a:extLst>
          </p:cNvPr>
          <p:cNvSpPr/>
          <p:nvPr/>
        </p:nvSpPr>
        <p:spPr>
          <a:xfrm>
            <a:off x="23395528" y="12951527"/>
            <a:ext cx="978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dirty="0">
                <a:solidFill>
                  <a:schemeClr val="tx1"/>
                </a:solidFill>
                <a:latin typeface="Gotham Pro"/>
              </a:rPr>
              <a:t>4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6242" y="11344650"/>
            <a:ext cx="1143000" cy="513597"/>
          </a:xfrm>
          <a:prstGeom prst="rect">
            <a:avLst/>
          </a:prstGeom>
          <a:solidFill>
            <a:srgbClr val="383345"/>
          </a:solidFill>
          <a:ln>
            <a:solidFill>
              <a:srgbClr val="383345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+20%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2220" y="11344649"/>
            <a:ext cx="1143000" cy="51359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65E00"/>
                </a:solidFill>
              </a:rPr>
              <a:t>-14</a:t>
            </a: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F65E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%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F65E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8198" y="11344648"/>
            <a:ext cx="1143000" cy="513597"/>
          </a:xfrm>
          <a:prstGeom prst="rect">
            <a:avLst/>
          </a:prstGeom>
          <a:solidFill>
            <a:srgbClr val="383345"/>
          </a:solidFill>
          <a:ln>
            <a:solidFill>
              <a:srgbClr val="383345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+9%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54176" y="11344647"/>
            <a:ext cx="1143000" cy="513597"/>
          </a:xfrm>
          <a:prstGeom prst="rect">
            <a:avLst/>
          </a:prstGeom>
          <a:solidFill>
            <a:srgbClr val="383345"/>
          </a:solidFill>
          <a:ln>
            <a:solidFill>
              <a:srgbClr val="383345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+12%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740154" y="11344646"/>
            <a:ext cx="1143000" cy="513597"/>
          </a:xfrm>
          <a:prstGeom prst="rect">
            <a:avLst/>
          </a:prstGeom>
          <a:solidFill>
            <a:srgbClr val="383345"/>
          </a:solidFill>
          <a:ln>
            <a:solidFill>
              <a:srgbClr val="383345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+6%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26132" y="11344646"/>
            <a:ext cx="1143000" cy="513597"/>
          </a:xfrm>
          <a:prstGeom prst="rect">
            <a:avLst/>
          </a:prstGeom>
          <a:solidFill>
            <a:srgbClr val="383345"/>
          </a:solidFill>
          <a:ln>
            <a:solidFill>
              <a:srgbClr val="383345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+3%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312110" y="11344645"/>
            <a:ext cx="1143000" cy="513597"/>
          </a:xfrm>
          <a:prstGeom prst="rect">
            <a:avLst/>
          </a:prstGeom>
          <a:solidFill>
            <a:srgbClr val="383345"/>
          </a:solidFill>
          <a:ln>
            <a:solidFill>
              <a:srgbClr val="383345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+4%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598088" y="11344644"/>
            <a:ext cx="1143000" cy="513597"/>
          </a:xfrm>
          <a:prstGeom prst="rect">
            <a:avLst/>
          </a:prstGeom>
          <a:solidFill>
            <a:srgbClr val="383345"/>
          </a:solidFill>
          <a:ln>
            <a:solidFill>
              <a:srgbClr val="383345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-4%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6524215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-9525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19903587" cy="2133255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5" name="Shape 183"/>
          <p:cNvSpPr/>
          <p:nvPr/>
        </p:nvSpPr>
        <p:spPr>
          <a:xfrm>
            <a:off x="2251070" y="1325607"/>
            <a:ext cx="17642991" cy="1067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5000" dirty="0">
                <a:solidFill>
                  <a:schemeClr val="bg1"/>
                </a:solidFill>
              </a:rPr>
              <a:t>Текущий объем </a:t>
            </a:r>
            <a:r>
              <a:rPr lang="ru-RU" sz="5000" dirty="0" smtClean="0">
                <a:solidFill>
                  <a:schemeClr val="bg1"/>
                </a:solidFill>
              </a:rPr>
              <a:t>строительства в СЗФО, </a:t>
            </a:r>
            <a:r>
              <a:rPr lang="ru-RU" sz="5000" dirty="0" err="1" smtClean="0">
                <a:solidFill>
                  <a:schemeClr val="bg1"/>
                </a:solidFill>
              </a:rPr>
              <a:t>тыс.кв.м</a:t>
            </a:r>
            <a:r>
              <a:rPr lang="ru-RU" sz="5000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77" y="1404442"/>
            <a:ext cx="909926" cy="909926"/>
          </a:xfrm>
          <a:prstGeom prst="rect">
            <a:avLst/>
          </a:prstGeom>
          <a:noFill/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627B716-45A6-411A-9616-A14629638E93}"/>
              </a:ext>
            </a:extLst>
          </p:cNvPr>
          <p:cNvSpPr/>
          <p:nvPr/>
        </p:nvSpPr>
        <p:spPr>
          <a:xfrm>
            <a:off x="120808" y="13074638"/>
            <a:ext cx="58173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200" i="1" dirty="0">
                <a:latin typeface="Gotham Pro"/>
              </a:rPr>
              <a:t>*Источник: </a:t>
            </a:r>
            <a:r>
              <a:rPr lang="en-US" sz="3200" i="1" dirty="0">
                <a:latin typeface="Gotham Pro"/>
              </a:rPr>
              <a:t>www.</a:t>
            </a:r>
            <a:r>
              <a:rPr lang="ru-RU" sz="3200" i="1" dirty="0" err="1">
                <a:latin typeface="Gotham Pro"/>
              </a:rPr>
              <a:t>наш.дом.рф</a:t>
            </a:r>
            <a:endParaRPr lang="ru-RU" sz="3200" i="1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49EFDF1A-D8FD-4931-8748-593663F182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8607212"/>
              </p:ext>
            </p:extLst>
          </p:nvPr>
        </p:nvGraphicFramePr>
        <p:xfrm>
          <a:off x="816677" y="3239589"/>
          <a:ext cx="19503323" cy="9311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4769F3B-5566-49B9-A6FD-7953D715ECA3}"/>
              </a:ext>
            </a:extLst>
          </p:cNvPr>
          <p:cNvSpPr/>
          <p:nvPr/>
        </p:nvSpPr>
        <p:spPr>
          <a:xfrm>
            <a:off x="23395528" y="12951527"/>
            <a:ext cx="978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1725134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-9525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19903587" cy="2133255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5" name="Shape 183"/>
          <p:cNvSpPr/>
          <p:nvPr/>
        </p:nvSpPr>
        <p:spPr>
          <a:xfrm>
            <a:off x="2251070" y="863942"/>
            <a:ext cx="17642991" cy="1990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5000" dirty="0">
                <a:solidFill>
                  <a:schemeClr val="bg1"/>
                </a:solidFill>
              </a:rPr>
              <a:t>Текущий объем </a:t>
            </a:r>
            <a:r>
              <a:rPr lang="ru-RU" sz="5000" dirty="0" smtClean="0">
                <a:solidFill>
                  <a:schemeClr val="bg1"/>
                </a:solidFill>
              </a:rPr>
              <a:t>ввода жилья в г. Санкт-Петербурге и Ленинградской области, </a:t>
            </a:r>
            <a:r>
              <a:rPr lang="ru-RU" sz="5000" dirty="0" err="1">
                <a:solidFill>
                  <a:schemeClr val="bg1"/>
                </a:solidFill>
              </a:rPr>
              <a:t>тыс.кв.м</a:t>
            </a:r>
            <a:endParaRPr lang="ru-RU" sz="5000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77" y="1404442"/>
            <a:ext cx="909926" cy="909926"/>
          </a:xfrm>
          <a:prstGeom prst="rect">
            <a:avLst/>
          </a:prstGeom>
          <a:noFill/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4769F3B-5566-49B9-A6FD-7953D715ECA3}"/>
              </a:ext>
            </a:extLst>
          </p:cNvPr>
          <p:cNvSpPr/>
          <p:nvPr/>
        </p:nvSpPr>
        <p:spPr>
          <a:xfrm>
            <a:off x="120808" y="13074638"/>
            <a:ext cx="58173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200" i="1" dirty="0">
                <a:latin typeface="Gotham Pro"/>
              </a:rPr>
              <a:t>*Источник: </a:t>
            </a:r>
            <a:r>
              <a:rPr lang="ru-RU" sz="3200" i="1" dirty="0" smtClean="0">
                <a:latin typeface="Gotham Pro"/>
              </a:rPr>
              <a:t>ЕРЗ/Росстат</a:t>
            </a:r>
            <a:endParaRPr lang="ru-RU" sz="3200" i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4769F3B-5566-49B9-A6FD-7953D715ECA3}"/>
              </a:ext>
            </a:extLst>
          </p:cNvPr>
          <p:cNvSpPr/>
          <p:nvPr/>
        </p:nvSpPr>
        <p:spPr>
          <a:xfrm>
            <a:off x="23395528" y="12951527"/>
            <a:ext cx="978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dirty="0" smtClean="0">
                <a:solidFill>
                  <a:schemeClr val="tx1"/>
                </a:solidFill>
              </a:rPr>
              <a:t>6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637" y="3063721"/>
            <a:ext cx="10099767" cy="99543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6503" y="3063720"/>
            <a:ext cx="10083213" cy="995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8215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-9525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19903587" cy="2133255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5" name="Shape 183"/>
          <p:cNvSpPr/>
          <p:nvPr/>
        </p:nvSpPr>
        <p:spPr>
          <a:xfrm>
            <a:off x="2251070" y="1356384"/>
            <a:ext cx="17642991" cy="1006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5000" dirty="0">
                <a:solidFill>
                  <a:schemeClr val="bg1"/>
                </a:solidFill>
              </a:rPr>
              <a:t>Объем ипотечного кредитования в РФ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77" y="1404442"/>
            <a:ext cx="909926" cy="909926"/>
          </a:xfrm>
          <a:prstGeom prst="rect">
            <a:avLst/>
          </a:prstGeom>
          <a:noFill/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4F44659-E0A7-4153-A9E9-03EDA866EC4F}"/>
              </a:ext>
            </a:extLst>
          </p:cNvPr>
          <p:cNvSpPr/>
          <p:nvPr/>
        </p:nvSpPr>
        <p:spPr>
          <a:xfrm>
            <a:off x="-74485" y="13100663"/>
            <a:ext cx="58173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latin typeface="Gotham Pro"/>
              </a:rPr>
              <a:t>*Источник: </a:t>
            </a:r>
            <a:r>
              <a:rPr lang="en-US" sz="3200" i="1" dirty="0">
                <a:latin typeface="Gotham Pro"/>
              </a:rPr>
              <a:t>www.</a:t>
            </a:r>
            <a:r>
              <a:rPr lang="ru-RU" sz="3200" i="1" dirty="0" err="1">
                <a:latin typeface="Gotham Pro"/>
              </a:rPr>
              <a:t>наш.дом.рф</a:t>
            </a:r>
            <a:endParaRPr lang="ru-RU" sz="3200" i="1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5AB5EDA1-C0D0-46A7-9E0C-2963C6BAC5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1163103"/>
              </p:ext>
            </p:extLst>
          </p:nvPr>
        </p:nvGraphicFramePr>
        <p:xfrm>
          <a:off x="-9525" y="3014046"/>
          <a:ext cx="19903586" cy="599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4769F3B-5566-49B9-A6FD-7953D715ECA3}"/>
              </a:ext>
            </a:extLst>
          </p:cNvPr>
          <p:cNvSpPr/>
          <p:nvPr/>
        </p:nvSpPr>
        <p:spPr>
          <a:xfrm>
            <a:off x="23395528" y="12951527"/>
            <a:ext cx="978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dirty="0" smtClean="0">
                <a:solidFill>
                  <a:schemeClr val="tx1"/>
                </a:solidFill>
              </a:rPr>
              <a:t>7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71441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-9525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19903587" cy="2133255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5" name="Shape 183"/>
          <p:cNvSpPr/>
          <p:nvPr/>
        </p:nvSpPr>
        <p:spPr>
          <a:xfrm>
            <a:off x="2251070" y="1325607"/>
            <a:ext cx="17642991" cy="1067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5000" dirty="0">
                <a:solidFill>
                  <a:schemeClr val="bg1"/>
                </a:solidFill>
              </a:rPr>
              <a:t>Объем ипотечного кредитования в </a:t>
            </a:r>
            <a:r>
              <a:rPr lang="ru-RU" sz="5000" dirty="0" smtClean="0">
                <a:solidFill>
                  <a:schemeClr val="bg1"/>
                </a:solidFill>
              </a:rPr>
              <a:t>СЗФО</a:t>
            </a:r>
            <a:endParaRPr lang="ru-RU" sz="5000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77" y="1404442"/>
            <a:ext cx="909926" cy="909926"/>
          </a:xfrm>
          <a:prstGeom prst="rect">
            <a:avLst/>
          </a:prstGeom>
          <a:noFill/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4F44659-E0A7-4153-A9E9-03EDA866EC4F}"/>
              </a:ext>
            </a:extLst>
          </p:cNvPr>
          <p:cNvSpPr/>
          <p:nvPr/>
        </p:nvSpPr>
        <p:spPr>
          <a:xfrm>
            <a:off x="-74485" y="13100663"/>
            <a:ext cx="58173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latin typeface="Gotham Pro"/>
              </a:rPr>
              <a:t>*Источник: </a:t>
            </a:r>
            <a:r>
              <a:rPr lang="en-US" sz="3200" i="1" dirty="0">
                <a:latin typeface="Gotham Pro"/>
              </a:rPr>
              <a:t>www.</a:t>
            </a:r>
            <a:r>
              <a:rPr lang="ru-RU" sz="3200" i="1" dirty="0" err="1">
                <a:latin typeface="Gotham Pro"/>
              </a:rPr>
              <a:t>наш.дом.рф</a:t>
            </a:r>
            <a:endParaRPr lang="ru-RU" sz="3200" i="1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5AB5EDA1-C0D0-46A7-9E0C-2963C6BAC5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1340790"/>
              </p:ext>
            </p:extLst>
          </p:nvPr>
        </p:nvGraphicFramePr>
        <p:xfrm>
          <a:off x="-9525" y="3014046"/>
          <a:ext cx="21684192" cy="599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4769F3B-5566-49B9-A6FD-7953D715ECA3}"/>
              </a:ext>
            </a:extLst>
          </p:cNvPr>
          <p:cNvSpPr/>
          <p:nvPr/>
        </p:nvSpPr>
        <p:spPr>
          <a:xfrm>
            <a:off x="23395528" y="12951527"/>
            <a:ext cx="978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dirty="0" smtClean="0">
                <a:solidFill>
                  <a:schemeClr val="tx1"/>
                </a:solidFill>
              </a:rPr>
              <a:t>8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19648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-9525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20702058" cy="2133255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5" name="Shape 183"/>
          <p:cNvSpPr/>
          <p:nvPr/>
        </p:nvSpPr>
        <p:spPr>
          <a:xfrm>
            <a:off x="2251070" y="1325607"/>
            <a:ext cx="18136663" cy="1067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5000" dirty="0">
                <a:solidFill>
                  <a:schemeClr val="bg1"/>
                </a:solidFill>
              </a:rPr>
              <a:t>Распределение рынка по источникам </a:t>
            </a:r>
            <a:r>
              <a:rPr lang="ru-RU" sz="5000" dirty="0" smtClean="0">
                <a:solidFill>
                  <a:schemeClr val="bg1"/>
                </a:solidFill>
              </a:rPr>
              <a:t>финансирования в РФ</a:t>
            </a:r>
            <a:endParaRPr lang="ru-RU" sz="5000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77" y="1404442"/>
            <a:ext cx="909926" cy="909926"/>
          </a:xfrm>
          <a:prstGeom prst="rect">
            <a:avLst/>
          </a:prstGeom>
          <a:noFill/>
        </p:spPr>
      </p:pic>
      <p:graphicFrame>
        <p:nvGraphicFramePr>
          <p:cNvPr id="12" name="Диаграмма 11"/>
          <p:cNvGraphicFramePr/>
          <p:nvPr>
            <p:extLst/>
          </p:nvPr>
        </p:nvGraphicFramePr>
        <p:xfrm>
          <a:off x="318329" y="3501309"/>
          <a:ext cx="10849024" cy="8994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1566710" y="3920033"/>
            <a:ext cx="12408407" cy="8762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kumimoji="0" lang="ru-RU" sz="4000" b="1" i="0" u="none" strike="noStrike" cap="none" spc="0" normalizeH="0" baseline="0" dirty="0">
                <a:ln>
                  <a:noFill/>
                </a:ln>
                <a:solidFill>
                  <a:srgbClr val="DA3221"/>
                </a:solidFill>
                <a:effectLst/>
                <a:uFillTx/>
                <a:latin typeface="Gotham Pro"/>
                <a:sym typeface="Helvetica"/>
              </a:rPr>
              <a:t>Текущий объем строительства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4000" dirty="0">
                <a:solidFill>
                  <a:schemeClr val="tx1"/>
                </a:solidFill>
                <a:latin typeface="Gotham Pro"/>
              </a:rPr>
              <a:t>116 </a:t>
            </a:r>
            <a:r>
              <a:rPr lang="ru-RU" sz="4000" dirty="0" err="1">
                <a:solidFill>
                  <a:schemeClr val="tx1"/>
                </a:solidFill>
                <a:latin typeface="Gotham Pro"/>
              </a:rPr>
              <a:t>млн.кв.м</a:t>
            </a:r>
            <a:r>
              <a:rPr lang="ru-RU" sz="4000" dirty="0">
                <a:solidFill>
                  <a:schemeClr val="tx1"/>
                </a:solidFill>
                <a:latin typeface="Gotham Pro"/>
              </a:rPr>
              <a:t>. (</a:t>
            </a:r>
            <a:r>
              <a:rPr lang="ru-RU" sz="4000" i="1" dirty="0">
                <a:solidFill>
                  <a:schemeClr val="tx1"/>
                </a:solidFill>
                <a:latin typeface="Gotham Pro"/>
              </a:rPr>
              <a:t>без учета проблемных объектов</a:t>
            </a:r>
            <a:r>
              <a:rPr lang="ru-RU" sz="4000" dirty="0">
                <a:solidFill>
                  <a:schemeClr val="tx1"/>
                </a:solidFill>
                <a:latin typeface="Gotham Pro"/>
              </a:rPr>
              <a:t>) 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endParaRPr lang="ru-RU" sz="4000" b="1" dirty="0">
              <a:solidFill>
                <a:srgbClr val="DA3221"/>
              </a:solidFill>
              <a:latin typeface="Gotham Pro"/>
            </a:endParaRP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kumimoji="0" lang="ru-RU" sz="4000" b="1" i="0" u="none" strike="noStrike" cap="none" spc="0" normalizeH="0" baseline="0" dirty="0">
                <a:ln>
                  <a:noFill/>
                </a:ln>
                <a:solidFill>
                  <a:srgbClr val="DA3221"/>
                </a:solidFill>
                <a:effectLst/>
                <a:uFillTx/>
                <a:latin typeface="Gotham Pro"/>
                <a:sym typeface="Helvetica"/>
              </a:rPr>
              <a:t>Критерии 30/10</a:t>
            </a:r>
            <a:r>
              <a:rPr lang="ru-RU" sz="4000" b="1" dirty="0">
                <a:solidFill>
                  <a:srgbClr val="DA3221"/>
                </a:solidFill>
                <a:latin typeface="Gotham Pro"/>
              </a:rPr>
              <a:t>: 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4000" dirty="0">
                <a:latin typeface="Gotham Pro"/>
              </a:rPr>
              <a:t>74,7</a:t>
            </a:r>
            <a:r>
              <a:rPr kumimoji="0" lang="ru-RU" sz="4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"/>
                <a:sym typeface="Helvetica"/>
              </a:rPr>
              <a:t> </a:t>
            </a:r>
            <a:r>
              <a:rPr kumimoji="0" lang="ru-RU" sz="4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"/>
                <a:sym typeface="Helvetica"/>
              </a:rPr>
              <a:t>млн.кв.м</a:t>
            </a:r>
            <a:r>
              <a:rPr kumimoji="0" lang="ru-RU" sz="4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"/>
                <a:sym typeface="Helvetica"/>
              </a:rPr>
              <a:t>.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endParaRPr lang="ru-RU" sz="4000" dirty="0">
              <a:latin typeface="Gotham Pro"/>
            </a:endParaRP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kumimoji="0" lang="ru-RU" sz="4000" b="1" i="0" u="none" strike="noStrike" cap="none" spc="0" normalizeH="0" dirty="0">
                <a:ln>
                  <a:noFill/>
                </a:ln>
                <a:solidFill>
                  <a:srgbClr val="DA3221"/>
                </a:solidFill>
                <a:effectLst/>
                <a:uFillTx/>
                <a:latin typeface="Gotham Pro"/>
                <a:sym typeface="Helvetica"/>
              </a:rPr>
              <a:t>Проектное финансирование: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4000" dirty="0">
                <a:latin typeface="Gotham Pro"/>
              </a:rPr>
              <a:t>21,4 </a:t>
            </a:r>
            <a:r>
              <a:rPr lang="ru-RU" sz="4000" dirty="0" err="1">
                <a:latin typeface="Gotham Pro"/>
              </a:rPr>
              <a:t>млн.кв.м</a:t>
            </a:r>
            <a:r>
              <a:rPr lang="ru-RU" sz="4000" dirty="0">
                <a:latin typeface="Gotham Pro"/>
              </a:rPr>
              <a:t>.  </a:t>
            </a:r>
            <a:endParaRPr kumimoji="0" lang="ru-RU" sz="40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Gotham Pro"/>
              <a:sym typeface="Helvetica"/>
            </a:endParaRP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endParaRPr lang="ru-RU" sz="4000" dirty="0">
              <a:latin typeface="Gotham Pro"/>
            </a:endParaRP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4000" b="1" dirty="0">
                <a:solidFill>
                  <a:srgbClr val="DA3221"/>
                </a:solidFill>
                <a:latin typeface="Gotham Pro"/>
              </a:rPr>
              <a:t>Иное: </a:t>
            </a:r>
            <a:r>
              <a:rPr kumimoji="0" lang="ru-RU" sz="4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"/>
                <a:sym typeface="Helvetica"/>
              </a:rPr>
              <a:t>20,4 </a:t>
            </a:r>
            <a:r>
              <a:rPr kumimoji="0" lang="ru-RU" sz="4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"/>
                <a:sym typeface="Helvetica"/>
              </a:rPr>
              <a:t>млн.кв.м</a:t>
            </a:r>
            <a:r>
              <a:rPr kumimoji="0" lang="ru-RU" sz="4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"/>
                <a:sym typeface="Helvetica"/>
              </a:rPr>
              <a:t>.  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4000" dirty="0">
                <a:latin typeface="Gotham Pro"/>
              </a:rPr>
              <a:t>	2,1 </a:t>
            </a:r>
            <a:r>
              <a:rPr lang="ru-RU" sz="4000" dirty="0" err="1">
                <a:latin typeface="Gotham Pro"/>
              </a:rPr>
              <a:t>млн.кв.м</a:t>
            </a:r>
            <a:r>
              <a:rPr lang="ru-RU" sz="4000" dirty="0">
                <a:latin typeface="Gotham Pro"/>
              </a:rPr>
              <a:t>. – ожидают решение по заявкам 30/10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kumimoji="0" lang="ru-RU" sz="4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"/>
                <a:sym typeface="Helvetica"/>
              </a:rPr>
              <a:t>	8,6 </a:t>
            </a:r>
            <a:r>
              <a:rPr kumimoji="0" lang="ru-RU" sz="4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"/>
                <a:sym typeface="Helvetica"/>
              </a:rPr>
              <a:t>млн.кв.м</a:t>
            </a:r>
            <a:r>
              <a:rPr kumimoji="0" lang="ru-RU" sz="4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"/>
                <a:sym typeface="Helvetica"/>
              </a:rPr>
              <a:t>. – собственные средства застройщика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4000" dirty="0">
                <a:latin typeface="Gotham Pro"/>
              </a:rPr>
              <a:t>	9,3 </a:t>
            </a:r>
            <a:r>
              <a:rPr lang="ru-RU" sz="4000" dirty="0" err="1">
                <a:latin typeface="Gotham Pro"/>
              </a:rPr>
              <a:t>млн.кв.м</a:t>
            </a:r>
            <a:r>
              <a:rPr lang="ru-RU" sz="4000" dirty="0">
                <a:latin typeface="Gotham Pro"/>
              </a:rPr>
              <a:t>. – строительство не начато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kumimoji="0" lang="ru-RU" sz="4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"/>
                <a:sym typeface="Helvetica"/>
              </a:rPr>
              <a:t>	0,4 </a:t>
            </a:r>
            <a:r>
              <a:rPr kumimoji="0" lang="ru-RU" sz="4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"/>
                <a:sym typeface="Helvetica"/>
              </a:rPr>
              <a:t>млн.кв.м</a:t>
            </a:r>
            <a:r>
              <a:rPr kumimoji="0" lang="ru-RU" sz="4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"/>
                <a:sym typeface="Helvetica"/>
              </a:rPr>
              <a:t>. – информация отсутствует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4769F3B-5566-49B9-A6FD-7953D715ECA3}"/>
              </a:ext>
            </a:extLst>
          </p:cNvPr>
          <p:cNvSpPr/>
          <p:nvPr/>
        </p:nvSpPr>
        <p:spPr>
          <a:xfrm>
            <a:off x="23395528" y="12951527"/>
            <a:ext cx="978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dirty="0" smtClean="0">
                <a:solidFill>
                  <a:schemeClr val="tx1"/>
                </a:solidFill>
              </a:rPr>
              <a:t>9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62435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5" tIns="71435" rIns="71435" bIns="71435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5" tIns="71435" rIns="71435" bIns="71435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5" tIns="71435" rIns="71435" bIns="71435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5" tIns="71435" rIns="71435" bIns="71435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28098</TotalTime>
  <Words>983</Words>
  <Application>Microsoft Office PowerPoint</Application>
  <PresentationFormat>Произвольный</PresentationFormat>
  <Paragraphs>253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Gotham Pro</vt:lpstr>
      <vt:lpstr>Gotham Pro Light Regular</vt:lpstr>
      <vt:lpstr>Helvetica</vt:lpstr>
      <vt:lpstr>Helvetica Light</vt:lpstr>
      <vt:lpstr>Helvetica Neue</vt:lpstr>
      <vt:lpstr>Wingdings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Барми А.А.</dc:creator>
  <cp:lastModifiedBy>Копылова Ольга Владимировна</cp:lastModifiedBy>
  <cp:revision>538</cp:revision>
  <cp:lastPrinted>2019-10-07T16:48:16Z</cp:lastPrinted>
  <dcterms:modified xsi:type="dcterms:W3CDTF">2019-11-18T14:30:47Z</dcterms:modified>
</cp:coreProperties>
</file>