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7" r:id="rId1"/>
  </p:sldMasterIdLst>
  <p:notesMasterIdLst>
    <p:notesMasterId r:id="rId10"/>
  </p:notesMasterIdLst>
  <p:sldIdLst>
    <p:sldId id="624" r:id="rId2"/>
    <p:sldId id="626" r:id="rId3"/>
    <p:sldId id="613" r:id="rId4"/>
    <p:sldId id="634" r:id="rId5"/>
    <p:sldId id="635" r:id="rId6"/>
    <p:sldId id="636" r:id="rId7"/>
    <p:sldId id="622" r:id="rId8"/>
    <p:sldId id="438" r:id="rId9"/>
  </p:sldIdLst>
  <p:sldSz cx="24384000" cy="13716000"/>
  <p:notesSz cx="6797675" cy="9928225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2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ctr" defTabSz="82152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ctr" defTabSz="82152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ctr" defTabSz="82152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ctr" defTabSz="82152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ctr" defTabSz="82152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ctr" defTabSz="82152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ctr" defTabSz="82152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ctr" defTabSz="82152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58A7"/>
    <a:srgbClr val="DF202C"/>
    <a:srgbClr val="FFCC00"/>
    <a:srgbClr val="FC9884"/>
    <a:srgbClr val="4859A7"/>
    <a:srgbClr val="0099CC"/>
    <a:srgbClr val="AD2217"/>
    <a:srgbClr val="E7E8FD"/>
    <a:srgbClr val="DBDAF6"/>
    <a:srgbClr val="1D4F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8"/>
          </a:solidFill>
        </a:fill>
      </a:tcStyle>
    </a:wholeTbl>
    <a:band2H>
      <a:tcTxStyle/>
      <a:tcStyle>
        <a:tcBdr/>
        <a:fill>
          <a:solidFill>
            <a:srgbClr val="E6EA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2E7CB"/>
          </a:solidFill>
        </a:fill>
      </a:tcStyle>
    </a:wholeTbl>
    <a:band2H>
      <a:tcTxStyle/>
      <a:tcStyle>
        <a:tcBdr/>
        <a:fill>
          <a:solidFill>
            <a:srgbClr val="F8F4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CDDE"/>
          </a:solidFill>
        </a:fill>
      </a:tcStyle>
    </a:wholeTbl>
    <a:band2H>
      <a:tcTxStyle/>
      <a:tcStyle>
        <a:tcBdr/>
        <a:fill>
          <a:solidFill>
            <a:srgbClr val="EBE8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6261" autoAdjust="0"/>
  </p:normalViewPr>
  <p:slideViewPr>
    <p:cSldViewPr snapToGrid="0">
      <p:cViewPr varScale="1">
        <p:scale>
          <a:sx n="29" d="100"/>
          <a:sy n="29" d="100"/>
        </p:scale>
        <p:origin x="162" y="138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 мес. 2019 г.</c:v>
                </c:pt>
              </c:strCache>
            </c:strRef>
          </c:tx>
          <c:spPr>
            <a:solidFill>
              <a:srgbClr val="4859A7"/>
            </a:solidFill>
            <a:ln w="63500">
              <a:solidFill>
                <a:srgbClr val="4758A7"/>
              </a:solidFill>
              <a:miter lim="800000"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CC00"/>
              </a:solidFill>
              <a:ln w="63500">
                <a:solidFill>
                  <a:srgbClr val="FFCC00"/>
                </a:solidFill>
                <a:miter lim="800000"/>
              </a:ln>
              <a:effectLst/>
            </c:spPr>
          </c:dPt>
          <c:dLbls>
            <c:dLbl>
              <c:idx val="0"/>
              <c:layout>
                <c:manualLayout>
                  <c:x val="-1.2500000512631254E-2"/>
                  <c:y val="0.2194667284457931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FF9-4619-860C-47B2CC6039B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spPr>
                <a:solidFill>
                  <a:srgbClr val="7030A0">
                    <a:alpha val="30000"/>
                  </a:srgbClr>
                </a:solidFill>
                <a:ln>
                  <a:solidFill>
                    <a:srgbClr val="7030A0">
                      <a:alpha val="0"/>
                    </a:srgbClr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FFFFFF">
                  <a:alpha val="30000"/>
                </a:srgbClr>
              </a:solidFill>
              <a:ln>
                <a:solidFill>
                  <a:srgbClr val="FFFFFF">
                    <a:alpha val="0"/>
                  </a:srgbClr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Лист1!$A$3:$A$4</c:f>
              <c:strCache>
                <c:ptCount val="2"/>
                <c:pt idx="0">
                  <c:v>СЗФО (без Спб)</c:v>
                </c:pt>
                <c:pt idx="1">
                  <c:v>Санкт-Петербург</c:v>
                </c:pt>
              </c:strCache>
            </c:strRef>
          </c:cat>
          <c:val>
            <c:numRef>
              <c:f>Лист1!$B$3:$B$4</c:f>
              <c:numCache>
                <c:formatCode>General</c:formatCode>
                <c:ptCount val="2"/>
                <c:pt idx="0">
                  <c:v>3.9</c:v>
                </c:pt>
                <c:pt idx="1">
                  <c:v>1.2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790-4F16-A63B-7B6D9E431D7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 мес. 2020 г.</c:v>
                </c:pt>
              </c:strCache>
            </c:strRef>
          </c:tx>
          <c:spPr>
            <a:solidFill>
              <a:srgbClr val="DF202C"/>
            </a:solidFill>
            <a:ln w="63500">
              <a:solidFill>
                <a:srgbClr val="DF202C"/>
              </a:solidFill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030A0"/>
              </a:solidFill>
              <a:ln w="63500">
                <a:solidFill>
                  <a:srgbClr val="7030A0"/>
                </a:solidFill>
              </a:ln>
              <a:effectLst/>
            </c:spPr>
          </c:dPt>
          <c:dLbls>
            <c:spPr>
              <a:solidFill>
                <a:srgbClr val="FFFFFF">
                  <a:alpha val="30000"/>
                </a:srgbClr>
              </a:solidFill>
              <a:ln>
                <a:solidFill>
                  <a:srgbClr val="FFFFFF">
                    <a:alpha val="0"/>
                  </a:srgbClr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Лист1!$A$3:$A$4</c:f>
              <c:strCache>
                <c:ptCount val="2"/>
                <c:pt idx="0">
                  <c:v>СЗФО (без Спб)</c:v>
                </c:pt>
                <c:pt idx="1">
                  <c:v>Санкт-Петербург</c:v>
                </c:pt>
              </c:strCache>
            </c:strRef>
          </c:cat>
          <c:val>
            <c:numRef>
              <c:f>Лист1!$C$3:$C$4</c:f>
              <c:numCache>
                <c:formatCode>General</c:formatCode>
                <c:ptCount val="2"/>
                <c:pt idx="0">
                  <c:v>4.0999999999999996</c:v>
                </c:pt>
                <c:pt idx="1">
                  <c:v>1.5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790-4F16-A63B-7B6D9E431D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7827344"/>
        <c:axId val="228831128"/>
      </c:barChart>
      <c:catAx>
        <c:axId val="2278273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in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500" b="0" i="0" u="none" strike="noStrike" kern="1200" baseline="0">
                <a:solidFill>
                  <a:srgbClr val="002060"/>
                </a:solidFill>
                <a:latin typeface="Georgia" panose="02040502050405020303" pitchFamily="18" charset="0"/>
                <a:ea typeface="+mn-ea"/>
                <a:cs typeface="+mn-cs"/>
              </a:defRPr>
            </a:pPr>
            <a:endParaRPr lang="ru-RU"/>
          </a:p>
        </c:txPr>
        <c:crossAx val="228831128"/>
        <c:crosses val="autoZero"/>
        <c:auto val="1"/>
        <c:lblAlgn val="ctr"/>
        <c:lblOffset val="100"/>
        <c:noMultiLvlLbl val="1"/>
      </c:catAx>
      <c:valAx>
        <c:axId val="2288311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0"/>
          <a:lstStyle/>
          <a:p>
            <a:pPr>
              <a:defRPr sz="26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7827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2645624886323996E-2"/>
          <c:y val="0.91208198526594164"/>
          <c:w val="0.90685460034435761"/>
          <c:h val="7.75082455071668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053119864008084E-2"/>
          <c:y val="1.9565567977401884E-2"/>
          <c:w val="0.94165030217519541"/>
          <c:h val="0.910022510693154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 мес. 2020</c:v>
                </c:pt>
              </c:strCache>
            </c:strRef>
          </c:tx>
          <c:spPr>
            <a:solidFill>
              <a:srgbClr val="4758A7"/>
            </a:solidFill>
            <a:ln>
              <a:solidFill>
                <a:srgbClr val="4758A7"/>
              </a:solidFill>
            </a:ln>
            <a:effectLst>
              <a:innerShdw blurRad="114300">
                <a:schemeClr val="accent1">
                  <a:shade val="50000"/>
                </a:schemeClr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600" b="0" i="0" u="none" strike="noStrike" kern="1200" baseline="0">
                    <a:solidFill>
                      <a:schemeClr val="tx1"/>
                    </a:solidFill>
                    <a:latin typeface="Georgia" panose="02040502050405020303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  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594-4A7C-B833-57EE1BED106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>
              <a:innerShdw blurRad="114300">
                <a:schemeClr val="accent1">
                  <a:shade val="70000"/>
                </a:schemeClr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600" b="0" i="0" u="none" strike="noStrike" kern="1200" baseline="0">
                    <a:solidFill>
                      <a:schemeClr val="tx1"/>
                    </a:solidFill>
                    <a:latin typeface="Georgia" panose="02040502050405020303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  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594-4A7C-B833-57EE1BED106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>
              <a:innerShdw blurRad="114300">
                <a:schemeClr val="accent1">
                  <a:shade val="90000"/>
                </a:schemeClr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600" b="0" i="0" u="none" strike="noStrike" kern="1200" baseline="0">
                    <a:solidFill>
                      <a:schemeClr val="tx1"/>
                    </a:solidFill>
                    <a:latin typeface="Georgia" panose="02040502050405020303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  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3.2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EE1-40D8-9EEC-7FAE9C2A8C8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>
              <a:innerShdw blurRad="114300">
                <a:schemeClr val="accent1">
                  <a:tint val="90000"/>
                </a:schemeClr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600" b="0" i="0" u="none" strike="noStrike" kern="1200" baseline="0">
                    <a:solidFill>
                      <a:schemeClr val="tx1"/>
                    </a:solidFill>
                    <a:latin typeface="Georgia" panose="02040502050405020303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  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2.1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EE1-40D8-9EEC-7FAE9C2A8C8F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>
              <a:innerShdw blurRad="114300">
                <a:schemeClr val="accent1">
                  <a:tint val="70000"/>
                </a:schemeClr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600" b="0" i="0" u="none" strike="noStrike" kern="1200" baseline="0">
                    <a:solidFill>
                      <a:schemeClr val="tx1"/>
                    </a:solidFill>
                    <a:latin typeface="Georgia" panose="02040502050405020303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  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0.75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EE1-40D8-9EEC-7FAE9C2A8C8F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2025 и позднее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>
              <a:innerShdw blurRad="114300">
                <a:schemeClr val="accent1">
                  <a:tint val="50000"/>
                </a:schemeClr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600" b="0" i="0" u="none" strike="noStrike" kern="1200" baseline="0">
                    <a:solidFill>
                      <a:schemeClr val="tx1"/>
                    </a:solidFill>
                    <a:latin typeface="Georgia" panose="02040502050405020303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  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0.95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EE1-40D8-9EEC-7FAE9C2A8C8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488811472"/>
        <c:axId val="488812256"/>
      </c:barChart>
      <c:catAx>
        <c:axId val="488811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4758A7"/>
                </a:solidFill>
                <a:latin typeface="Georgia" panose="02040502050405020303" pitchFamily="18" charset="0"/>
                <a:ea typeface="+mn-ea"/>
                <a:cs typeface="+mn-cs"/>
              </a:defRPr>
            </a:pPr>
            <a:endParaRPr lang="ru-RU"/>
          </a:p>
        </c:txPr>
        <c:crossAx val="488812256"/>
        <c:crosses val="autoZero"/>
        <c:auto val="1"/>
        <c:lblAlgn val="ctr"/>
        <c:lblOffset val="100"/>
        <c:noMultiLvlLbl val="1"/>
      </c:catAx>
      <c:valAx>
        <c:axId val="4888122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pPr>
            <a:endParaRPr lang="ru-RU"/>
          </a:p>
        </c:txPr>
        <c:crossAx val="488811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7.5016182995345043E-2"/>
          <c:y val="0.94177747394993272"/>
          <c:w val="0.92326488064952916"/>
          <c:h val="4.50543385006263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Georgia" panose="02040502050405020303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4758A7"/>
          </a:solidFill>
          <a:latin typeface="Georgia" panose="02040502050405020303" pitchFamily="18" charset="0"/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24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6351715046387055E-3"/>
          <c:y val="6.4127782183375878E-2"/>
          <c:w val="0.58082771878825146"/>
          <c:h val="0.7503196544607820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4758A7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0DE-4C4E-8242-56E20C77C16D}"/>
              </c:ext>
            </c:extLst>
          </c:dPt>
          <c:dPt>
            <c:idx val="1"/>
            <c:bubble3D val="0"/>
            <c:spPr>
              <a:solidFill>
                <a:srgbClr val="0099CC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0DE-4C4E-8242-56E20C77C16D}"/>
              </c:ext>
            </c:extLst>
          </c:dPt>
          <c:dPt>
            <c:idx val="2"/>
            <c:bubble3D val="0"/>
            <c:spPr>
              <a:solidFill>
                <a:srgbClr val="DF202C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0DE-4C4E-8242-56E20C77C16D}"/>
              </c:ext>
            </c:extLst>
          </c:dPt>
          <c:dPt>
            <c:idx val="3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0DE-4C4E-8242-56E20C77C16D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C0DE-4C4E-8242-56E20C77C16D}"/>
              </c:ext>
            </c:extLst>
          </c:dPt>
          <c:dPt>
            <c:idx val="5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0DE-4C4E-8242-56E20C77C16D}"/>
              </c:ext>
            </c:extLst>
          </c:dPt>
          <c:cat>
            <c:strRef>
              <c:f>Лист1!$A$2:$A$4</c:f>
              <c:strCache>
                <c:ptCount val="3"/>
                <c:pt idx="0">
                  <c:v>По старым правилам</c:v>
                </c:pt>
                <c:pt idx="1">
                  <c:v>Проектное финансирование</c:v>
                </c:pt>
                <c:pt idx="2">
                  <c:v>Иные источники финансирования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7.6</c:v>
                </c:pt>
                <c:pt idx="1">
                  <c:v>3.6</c:v>
                </c:pt>
                <c:pt idx="2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C0DE-4C4E-8242-56E20C77C1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2836493030895124"/>
          <c:y val="0.13395881585379399"/>
          <c:w val="0.32312805286105023"/>
          <c:h val="0.500528023254146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rgbClr val="4758A7"/>
              </a:solidFill>
              <a:latin typeface="Georgia" panose="02040502050405020303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00478713490271E-2"/>
          <c:y val="4.4734572135270517E-2"/>
          <c:w val="0.54085245126303672"/>
          <c:h val="0.9048147339832193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50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0DE-4C4E-8242-56E20C77C16D}"/>
              </c:ext>
            </c:extLst>
          </c:dPt>
          <c:dPt>
            <c:idx val="1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50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0DE-4C4E-8242-56E20C77C16D}"/>
              </c:ext>
            </c:extLst>
          </c:dPt>
          <c:dPt>
            <c:idx val="2"/>
            <c:bubble3D val="0"/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50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0DE-4C4E-8242-56E20C77C16D}"/>
              </c:ext>
            </c:extLst>
          </c:dPt>
          <c:dPt>
            <c:idx val="3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50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0DE-4C4E-8242-56E20C77C16D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50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C0DE-4C4E-8242-56E20C77C16D}"/>
              </c:ext>
            </c:extLst>
          </c:dPt>
          <c:dPt>
            <c:idx val="5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50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0DE-4C4E-8242-56E20C77C16D}"/>
              </c:ext>
            </c:extLst>
          </c:dPt>
          <c:dLbls>
            <c:dLbl>
              <c:idx val="0"/>
              <c:layout>
                <c:manualLayout>
                  <c:x val="4.6703418250189185E-2"/>
                  <c:y val="-0.1487955039966402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478459891100673E-3"/>
                  <c:y val="9.708207276092728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Лист1!$A$2:$A$4</c:f>
              <c:strCache>
                <c:ptCount val="3"/>
                <c:pt idx="0">
                  <c:v>По старым правилам</c:v>
                </c:pt>
                <c:pt idx="1">
                  <c:v>Проектное финансирование</c:v>
                </c:pt>
                <c:pt idx="2">
                  <c:v>Иные источники финансирования</c:v>
                </c:pt>
              </c:strCache>
            </c:strRef>
          </c:cat>
          <c:val>
            <c:numRef>
              <c:f>Лист1!$B$2:$B$4</c:f>
              <c:numCache>
                <c:formatCode>0.00</c:formatCode>
                <c:ptCount val="3"/>
                <c:pt idx="0">
                  <c:v>10986</c:v>
                </c:pt>
                <c:pt idx="1">
                  <c:v>1500</c:v>
                </c:pt>
                <c:pt idx="2">
                  <c:v>1126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C0DE-4C4E-8242-56E20C77C16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1119510349209971"/>
          <c:y val="0.23341579614907729"/>
          <c:w val="0.33163494180908581"/>
          <c:h val="0.533168170853164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Gotham Pro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7260805738512379E-2"/>
          <c:y val="0.10506548202236315"/>
          <c:w val="0.43098737015573296"/>
          <c:h val="0.7899074390258171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50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EB5-4360-B5D4-E2227A3D0A6C}"/>
              </c:ext>
            </c:extLst>
          </c:dPt>
          <c:dPt>
            <c:idx val="1"/>
            <c:bubble3D val="0"/>
            <c:spPr>
              <a:solidFill>
                <a:srgbClr val="FFCC00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50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EB5-4360-B5D4-E2227A3D0A6C}"/>
              </c:ext>
            </c:extLst>
          </c:dPt>
          <c:dPt>
            <c:idx val="2"/>
            <c:bubble3D val="0"/>
            <c:spPr>
              <a:solidFill>
                <a:srgbClr val="002060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50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EB5-4360-B5D4-E2227A3D0A6C}"/>
              </c:ext>
            </c:extLst>
          </c:dPt>
          <c:dPt>
            <c:idx val="3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50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EB5-4360-B5D4-E2227A3D0A6C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50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4EB5-4360-B5D4-E2227A3D0A6C}"/>
              </c:ext>
            </c:extLst>
          </c:dPt>
          <c:dPt>
            <c:idx val="5"/>
            <c:bubble3D val="0"/>
            <c:spPr>
              <a:solidFill>
                <a:srgbClr val="AD2217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50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4EB5-4360-B5D4-E2227A3D0A6C}"/>
              </c:ext>
            </c:extLst>
          </c:dPt>
          <c:dPt>
            <c:idx val="6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50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ED25-4D7A-96D9-41A28A036612}"/>
              </c:ext>
            </c:extLst>
          </c:dPt>
          <c:dPt>
            <c:idx val="7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50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ED25-4D7A-96D9-41A28A036612}"/>
              </c:ext>
            </c:extLst>
          </c:dPt>
          <c:dPt>
            <c:idx val="8"/>
            <c:bubble3D val="0"/>
            <c:spPr>
              <a:solidFill>
                <a:srgbClr val="006620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50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ED25-4D7A-96D9-41A28A036612}"/>
              </c:ext>
            </c:extLst>
          </c:dPt>
          <c:dPt>
            <c:idx val="9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50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ED25-4D7A-96D9-41A28A036612}"/>
              </c:ext>
            </c:extLst>
          </c:dPt>
          <c:dPt>
            <c:idx val="10"/>
            <c:bubble3D val="0"/>
            <c:spPr>
              <a:solidFill>
                <a:srgbClr val="DA3221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50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ED25-4D7A-96D9-41A28A036612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400" b="0" i="0" u="none" strike="noStrike" kern="1200" baseline="0">
                      <a:solidFill>
                        <a:schemeClr val="bg1"/>
                      </a:solidFill>
                      <a:latin typeface="Georgia" panose="02040502050405020303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400" b="0" i="0" u="none" strike="noStrike" kern="1200" baseline="0">
                      <a:solidFill>
                        <a:schemeClr val="bg1"/>
                      </a:solidFill>
                      <a:latin typeface="Georgia" panose="02040502050405020303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400" b="0" i="0" u="none" strike="noStrike" kern="1200" baseline="0">
                      <a:solidFill>
                        <a:schemeClr val="bg1"/>
                      </a:solidFill>
                      <a:latin typeface="Georgia" panose="02040502050405020303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400" b="0" i="0" u="none" strike="noStrike" kern="1200" baseline="0">
                      <a:solidFill>
                        <a:schemeClr val="bg1"/>
                      </a:solidFill>
                      <a:latin typeface="Georgia" panose="02040502050405020303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"/>
                  <c:y val="-5.66391863034695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4EB5-4360-B5D4-E2227A3D0A6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5758499829835023E-4"/>
                  <c:y val="-1.3814586914089142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4EB5-4360-B5D4-E2227A3D0A6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9.2843865330290707E-4"/>
                  <c:y val="1.5521775542311409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ED25-4D7A-96D9-41A28A03661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Georgia" panose="02040502050405020303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Лист1!$A$2:$A$10</c:f>
              <c:strCache>
                <c:ptCount val="9"/>
                <c:pt idx="0">
                  <c:v>Сбербанк: 1097 тыс.кв.м</c:v>
                </c:pt>
                <c:pt idx="1">
                  <c:v>Россельхозбанк: 975 тыс.кв.м</c:v>
                </c:pt>
                <c:pt idx="2">
                  <c:v>Газпромбанк: 484 тыс.кв.м</c:v>
                </c:pt>
                <c:pt idx="3">
                  <c:v>Банк.Дом.рф: 475 тыс.кв.м</c:v>
                </c:pt>
                <c:pt idx="4">
                  <c:v>ВТБ: 241 тыс.кв.м</c:v>
                </c:pt>
                <c:pt idx="5">
                  <c:v>Банк Санкт-Петербург: 236 тыс.кв.м</c:v>
                </c:pt>
                <c:pt idx="6">
                  <c:v>Альфа-Банк: 86 тыс.кв.м</c:v>
                </c:pt>
                <c:pt idx="7">
                  <c:v>Открытие: 15 тыс.кв.м</c:v>
                </c:pt>
                <c:pt idx="8">
                  <c:v>Промсвязьбанк: 3 тыс.кв.м</c:v>
                </c:pt>
              </c:strCache>
            </c:strRef>
          </c:cat>
          <c:val>
            <c:numRef>
              <c:f>Лист1!$B$2:$B$10</c:f>
              <c:numCache>
                <c:formatCode>#,##0</c:formatCode>
                <c:ptCount val="9"/>
                <c:pt idx="0">
                  <c:v>1097</c:v>
                </c:pt>
                <c:pt idx="1">
                  <c:v>975</c:v>
                </c:pt>
                <c:pt idx="2">
                  <c:v>484</c:v>
                </c:pt>
                <c:pt idx="3">
                  <c:v>475</c:v>
                </c:pt>
                <c:pt idx="4">
                  <c:v>241</c:v>
                </c:pt>
                <c:pt idx="5">
                  <c:v>236</c:v>
                </c:pt>
                <c:pt idx="6">
                  <c:v>86</c:v>
                </c:pt>
                <c:pt idx="7">
                  <c:v>15</c:v>
                </c:pt>
                <c:pt idx="8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4EB5-4360-B5D4-E2227A3D0A6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1916189891797582"/>
          <c:y val="7.9066601851369614E-2"/>
          <c:w val="0.42484367589490157"/>
          <c:h val="0.851053785949134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Georgia" panose="02040502050405020303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Georgia" panose="02040502050405020303" pitchFamily="18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2029E5-3B61-45F0-A622-F4D55AD5F2C3}" type="doc">
      <dgm:prSet loTypeId="urn:microsoft.com/office/officeart/2005/8/layout/hProcess9" loCatId="process" qsTypeId="urn:microsoft.com/office/officeart/2005/8/quickstyle/simple2" qsCatId="simple" csTypeId="urn:microsoft.com/office/officeart/2005/8/colors/accent1_2" csCatId="accent1" phldr="1"/>
      <dgm:spPr/>
    </dgm:pt>
    <dgm:pt modelId="{F001E6C3-FF74-478A-A0C5-296C1401184D}">
      <dgm:prSet phldrT="[Текст]"/>
      <dgm:spPr>
        <a:solidFill>
          <a:srgbClr val="4758A7"/>
        </a:solidFill>
        <a:ln>
          <a:solidFill>
            <a:srgbClr val="4758A7"/>
          </a:solidFill>
        </a:ln>
      </dgm:spPr>
      <dgm:t>
        <a:bodyPr/>
        <a:lstStyle/>
        <a:p>
          <a:r>
            <a:rPr lang="ru-RU" b="1" dirty="0">
              <a:latin typeface="Georgia" panose="02040502050405020303" pitchFamily="18" charset="0"/>
            </a:rPr>
            <a:t>Сбор данных</a:t>
          </a:r>
        </a:p>
      </dgm:t>
    </dgm:pt>
    <dgm:pt modelId="{E980E437-3BA3-447B-8896-EEA212A55458}" type="parTrans" cxnId="{81176697-90ED-4572-AED9-2E5BD8DE4545}">
      <dgm:prSet/>
      <dgm:spPr/>
      <dgm:t>
        <a:bodyPr/>
        <a:lstStyle/>
        <a:p>
          <a:endParaRPr lang="ru-RU" b="1"/>
        </a:p>
      </dgm:t>
    </dgm:pt>
    <dgm:pt modelId="{6AEC320A-14BC-4405-A42A-980F9EFBC6A1}" type="sibTrans" cxnId="{81176697-90ED-4572-AED9-2E5BD8DE4545}">
      <dgm:prSet/>
      <dgm:spPr/>
      <dgm:t>
        <a:bodyPr/>
        <a:lstStyle/>
        <a:p>
          <a:endParaRPr lang="ru-RU" b="1"/>
        </a:p>
      </dgm:t>
    </dgm:pt>
    <dgm:pt modelId="{1BC5CB52-09C9-4AF0-9D0F-7D1E3CBAAC8C}">
      <dgm:prSet phldrT="[Текст]"/>
      <dgm:spPr>
        <a:solidFill>
          <a:srgbClr val="4758A7"/>
        </a:solidFill>
        <a:ln>
          <a:solidFill>
            <a:srgbClr val="4758A7"/>
          </a:solidFill>
        </a:ln>
      </dgm:spPr>
      <dgm:t>
        <a:bodyPr/>
        <a:lstStyle/>
        <a:p>
          <a:r>
            <a:rPr lang="ru-RU" b="1" dirty="0">
              <a:latin typeface="Georgia" panose="02040502050405020303" pitchFamily="18" charset="0"/>
            </a:rPr>
            <a:t>Мониторинг / Опросы</a:t>
          </a:r>
        </a:p>
      </dgm:t>
    </dgm:pt>
    <dgm:pt modelId="{18FC7768-EA0C-41CD-92B3-DE38BFD64609}" type="parTrans" cxnId="{5B1E6FA2-C2B9-4C49-88A0-A2B0CF6329CC}">
      <dgm:prSet/>
      <dgm:spPr/>
      <dgm:t>
        <a:bodyPr/>
        <a:lstStyle/>
        <a:p>
          <a:endParaRPr lang="ru-RU" b="1"/>
        </a:p>
      </dgm:t>
    </dgm:pt>
    <dgm:pt modelId="{273F737D-35FF-480B-AD05-88F92E6C0A22}" type="sibTrans" cxnId="{5B1E6FA2-C2B9-4C49-88A0-A2B0CF6329CC}">
      <dgm:prSet/>
      <dgm:spPr/>
      <dgm:t>
        <a:bodyPr/>
        <a:lstStyle/>
        <a:p>
          <a:endParaRPr lang="ru-RU" b="1"/>
        </a:p>
      </dgm:t>
    </dgm:pt>
    <dgm:pt modelId="{C4790E08-B42B-4379-ADA9-4A9B810E7E67}">
      <dgm:prSet phldrT="[Текст]"/>
      <dgm:spPr>
        <a:solidFill>
          <a:srgbClr val="4758A7"/>
        </a:solidFill>
        <a:ln>
          <a:solidFill>
            <a:srgbClr val="4758A7"/>
          </a:solidFill>
        </a:ln>
      </dgm:spPr>
      <dgm:t>
        <a:bodyPr/>
        <a:lstStyle/>
        <a:p>
          <a:r>
            <a:rPr lang="ru-RU" b="1" dirty="0">
              <a:latin typeface="Georgia" panose="02040502050405020303" pitchFamily="18" charset="0"/>
            </a:rPr>
            <a:t>Выявление проблем</a:t>
          </a:r>
        </a:p>
      </dgm:t>
    </dgm:pt>
    <dgm:pt modelId="{4F58E3C4-5C2F-4211-8231-236CF8C4CA46}" type="parTrans" cxnId="{B5B8A1C1-C0BA-44B0-A077-F037820E2E1F}">
      <dgm:prSet/>
      <dgm:spPr/>
      <dgm:t>
        <a:bodyPr/>
        <a:lstStyle/>
        <a:p>
          <a:endParaRPr lang="ru-RU" b="1"/>
        </a:p>
      </dgm:t>
    </dgm:pt>
    <dgm:pt modelId="{A1919D11-CF4C-4205-BD86-6A27AAFC5C63}" type="sibTrans" cxnId="{B5B8A1C1-C0BA-44B0-A077-F037820E2E1F}">
      <dgm:prSet/>
      <dgm:spPr/>
      <dgm:t>
        <a:bodyPr/>
        <a:lstStyle/>
        <a:p>
          <a:endParaRPr lang="ru-RU" b="1"/>
        </a:p>
      </dgm:t>
    </dgm:pt>
    <dgm:pt modelId="{5CC36C4F-970C-4E7C-9A0C-355FCCC341BD}">
      <dgm:prSet phldrT="[Текст]"/>
      <dgm:spPr>
        <a:solidFill>
          <a:srgbClr val="4758A7"/>
        </a:solidFill>
        <a:ln>
          <a:solidFill>
            <a:srgbClr val="4758A7"/>
          </a:solidFill>
        </a:ln>
      </dgm:spPr>
      <dgm:t>
        <a:bodyPr/>
        <a:lstStyle/>
        <a:p>
          <a:r>
            <a:rPr lang="ru-RU" b="1" dirty="0">
              <a:latin typeface="Georgia" panose="02040502050405020303" pitchFamily="18" charset="0"/>
            </a:rPr>
            <a:t>Разработка предложений</a:t>
          </a:r>
        </a:p>
      </dgm:t>
    </dgm:pt>
    <dgm:pt modelId="{B7DF8DC7-BF58-4B6E-AAF9-5A0F4AD216C8}" type="parTrans" cxnId="{795501E6-779C-4E8E-8A25-AD841C5E9384}">
      <dgm:prSet/>
      <dgm:spPr/>
      <dgm:t>
        <a:bodyPr/>
        <a:lstStyle/>
        <a:p>
          <a:endParaRPr lang="ru-RU" b="1"/>
        </a:p>
      </dgm:t>
    </dgm:pt>
    <dgm:pt modelId="{EBCC0068-A949-41DC-94C5-687FB6A0EB11}" type="sibTrans" cxnId="{795501E6-779C-4E8E-8A25-AD841C5E9384}">
      <dgm:prSet/>
      <dgm:spPr/>
      <dgm:t>
        <a:bodyPr/>
        <a:lstStyle/>
        <a:p>
          <a:endParaRPr lang="ru-RU" b="1"/>
        </a:p>
      </dgm:t>
    </dgm:pt>
    <dgm:pt modelId="{C3DBD82D-4FFA-412E-AF64-5B856E210F51}">
      <dgm:prSet phldrT="[Текст]"/>
      <dgm:spPr>
        <a:solidFill>
          <a:srgbClr val="4758A7"/>
        </a:solidFill>
        <a:ln>
          <a:solidFill>
            <a:srgbClr val="4758A7"/>
          </a:solidFill>
        </a:ln>
      </dgm:spPr>
      <dgm:t>
        <a:bodyPr/>
        <a:lstStyle/>
        <a:p>
          <a:r>
            <a:rPr lang="ru-RU" b="1" dirty="0">
              <a:latin typeface="Georgia" panose="02040502050405020303" pitchFamily="18" charset="0"/>
            </a:rPr>
            <a:t>Заседания, совещания, слушания </a:t>
          </a:r>
        </a:p>
      </dgm:t>
    </dgm:pt>
    <dgm:pt modelId="{7F4D04EB-37C8-4945-A482-974A1CC6FF7E}" type="parTrans" cxnId="{CDF77D68-84E4-484E-AA64-5434E61E0692}">
      <dgm:prSet/>
      <dgm:spPr/>
      <dgm:t>
        <a:bodyPr/>
        <a:lstStyle/>
        <a:p>
          <a:endParaRPr lang="ru-RU" b="1"/>
        </a:p>
      </dgm:t>
    </dgm:pt>
    <dgm:pt modelId="{C725E797-F3B3-4A0A-B988-78265A5700A4}" type="sibTrans" cxnId="{CDF77D68-84E4-484E-AA64-5434E61E0692}">
      <dgm:prSet/>
      <dgm:spPr/>
      <dgm:t>
        <a:bodyPr/>
        <a:lstStyle/>
        <a:p>
          <a:endParaRPr lang="ru-RU" b="1"/>
        </a:p>
      </dgm:t>
    </dgm:pt>
    <dgm:pt modelId="{49CF4CC2-C12C-4DE4-8E49-60120E1F999F}">
      <dgm:prSet phldrT="[Текст]"/>
      <dgm:spPr>
        <a:solidFill>
          <a:srgbClr val="4758A7"/>
        </a:solidFill>
        <a:ln>
          <a:solidFill>
            <a:srgbClr val="4758A7"/>
          </a:solidFill>
        </a:ln>
      </dgm:spPr>
      <dgm:t>
        <a:bodyPr/>
        <a:lstStyle/>
        <a:p>
          <a:r>
            <a:rPr lang="ru-RU" b="1" dirty="0">
              <a:latin typeface="Georgia" panose="02040502050405020303" pitchFamily="18" charset="0"/>
            </a:rPr>
            <a:t>Поручения</a:t>
          </a:r>
        </a:p>
      </dgm:t>
    </dgm:pt>
    <dgm:pt modelId="{2D6D29C6-E92E-4AA6-AADB-E15D9974048A}" type="parTrans" cxnId="{5C330C9B-EA92-4369-A233-C229163224A5}">
      <dgm:prSet/>
      <dgm:spPr/>
      <dgm:t>
        <a:bodyPr/>
        <a:lstStyle/>
        <a:p>
          <a:endParaRPr lang="ru-RU" b="1"/>
        </a:p>
      </dgm:t>
    </dgm:pt>
    <dgm:pt modelId="{E3A8E897-3DFB-4F90-BC2D-69CEF67E20C3}" type="sibTrans" cxnId="{5C330C9B-EA92-4369-A233-C229163224A5}">
      <dgm:prSet/>
      <dgm:spPr/>
      <dgm:t>
        <a:bodyPr/>
        <a:lstStyle/>
        <a:p>
          <a:endParaRPr lang="ru-RU" b="1"/>
        </a:p>
      </dgm:t>
    </dgm:pt>
    <dgm:pt modelId="{9276BFAB-DFD1-4E43-9F1E-29A85269536B}">
      <dgm:prSet phldrT="[Текст]"/>
      <dgm:spPr>
        <a:solidFill>
          <a:srgbClr val="4758A7"/>
        </a:solidFill>
        <a:ln>
          <a:solidFill>
            <a:srgbClr val="4758A7"/>
          </a:solidFill>
        </a:ln>
      </dgm:spPr>
      <dgm:t>
        <a:bodyPr/>
        <a:lstStyle/>
        <a:p>
          <a:r>
            <a:rPr lang="ru-RU" b="1" dirty="0">
              <a:latin typeface="Georgia" panose="02040502050405020303" pitchFamily="18" charset="0"/>
            </a:rPr>
            <a:t>Контроль исполнения</a:t>
          </a:r>
        </a:p>
      </dgm:t>
    </dgm:pt>
    <dgm:pt modelId="{BE673E47-0F22-4E80-ABEF-62E50FB563C5}" type="parTrans" cxnId="{C85B82D5-F6AB-42D5-9443-8AA5C96FAE88}">
      <dgm:prSet/>
      <dgm:spPr/>
      <dgm:t>
        <a:bodyPr/>
        <a:lstStyle/>
        <a:p>
          <a:endParaRPr lang="ru-RU" b="1"/>
        </a:p>
      </dgm:t>
    </dgm:pt>
    <dgm:pt modelId="{C6905463-F1EF-4545-AB58-A32FE558EBE6}" type="sibTrans" cxnId="{C85B82D5-F6AB-42D5-9443-8AA5C96FAE88}">
      <dgm:prSet/>
      <dgm:spPr/>
      <dgm:t>
        <a:bodyPr/>
        <a:lstStyle/>
        <a:p>
          <a:endParaRPr lang="ru-RU" b="1"/>
        </a:p>
      </dgm:t>
    </dgm:pt>
    <dgm:pt modelId="{44330319-C3A2-4C57-96C5-A8D1A517EC3B}" type="pres">
      <dgm:prSet presAssocID="{DD2029E5-3B61-45F0-A622-F4D55AD5F2C3}" presName="CompostProcess" presStyleCnt="0">
        <dgm:presLayoutVars>
          <dgm:dir/>
          <dgm:resizeHandles val="exact"/>
        </dgm:presLayoutVars>
      </dgm:prSet>
      <dgm:spPr/>
    </dgm:pt>
    <dgm:pt modelId="{1785200D-FD47-419A-A80E-7E687E3323AA}" type="pres">
      <dgm:prSet presAssocID="{DD2029E5-3B61-45F0-A622-F4D55AD5F2C3}" presName="arrow" presStyleLbl="bgShp" presStyleIdx="0" presStyleCnt="1"/>
      <dgm:spPr>
        <a:solidFill>
          <a:schemeClr val="bg1">
            <a:lumMod val="95000"/>
          </a:schemeClr>
        </a:solidFill>
        <a:ln>
          <a:solidFill>
            <a:srgbClr val="4758A7"/>
          </a:solidFill>
        </a:ln>
      </dgm:spPr>
    </dgm:pt>
    <dgm:pt modelId="{41809293-7DE9-40B6-83FB-3F1D9F702BD7}" type="pres">
      <dgm:prSet presAssocID="{DD2029E5-3B61-45F0-A622-F4D55AD5F2C3}" presName="linearProcess" presStyleCnt="0"/>
      <dgm:spPr/>
    </dgm:pt>
    <dgm:pt modelId="{6886DE44-2FD6-43EA-871E-D683845EE75A}" type="pres">
      <dgm:prSet presAssocID="{F001E6C3-FF74-478A-A0C5-296C1401184D}" presName="text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959478-F7D4-4751-8042-28FD97EDBCF4}" type="pres">
      <dgm:prSet presAssocID="{6AEC320A-14BC-4405-A42A-980F9EFBC6A1}" presName="sibTrans" presStyleCnt="0"/>
      <dgm:spPr/>
    </dgm:pt>
    <dgm:pt modelId="{D8EDBC70-A783-47C4-BF49-F558A1FC5D61}" type="pres">
      <dgm:prSet presAssocID="{1BC5CB52-09C9-4AF0-9D0F-7D1E3CBAAC8C}" presName="text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68A697-D7E5-441F-A01E-1F0BB15F1205}" type="pres">
      <dgm:prSet presAssocID="{273F737D-35FF-480B-AD05-88F92E6C0A22}" presName="sibTrans" presStyleCnt="0"/>
      <dgm:spPr/>
    </dgm:pt>
    <dgm:pt modelId="{6F4CBC13-04CF-447C-A8A7-022C075B9750}" type="pres">
      <dgm:prSet presAssocID="{C4790E08-B42B-4379-ADA9-4A9B810E7E67}" presName="text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3F5BAB-757F-4EFD-9937-AB094E565D3C}" type="pres">
      <dgm:prSet presAssocID="{A1919D11-CF4C-4205-BD86-6A27AAFC5C63}" presName="sibTrans" presStyleCnt="0"/>
      <dgm:spPr/>
    </dgm:pt>
    <dgm:pt modelId="{0A833754-3095-4A77-8EA2-8FAA985BA311}" type="pres">
      <dgm:prSet presAssocID="{5CC36C4F-970C-4E7C-9A0C-355FCCC341BD}" presName="text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CFE051-B886-471B-BFAF-69EBD233EFB9}" type="pres">
      <dgm:prSet presAssocID="{EBCC0068-A949-41DC-94C5-687FB6A0EB11}" presName="sibTrans" presStyleCnt="0"/>
      <dgm:spPr/>
    </dgm:pt>
    <dgm:pt modelId="{9EB2E83C-5F9B-40D6-85DD-980A0D3D3463}" type="pres">
      <dgm:prSet presAssocID="{C3DBD82D-4FFA-412E-AF64-5B856E210F51}" presName="text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84B118-BD81-4401-A1B1-123080F8D8D1}" type="pres">
      <dgm:prSet presAssocID="{C725E797-F3B3-4A0A-B988-78265A5700A4}" presName="sibTrans" presStyleCnt="0"/>
      <dgm:spPr/>
    </dgm:pt>
    <dgm:pt modelId="{436E3981-B6AD-488D-AAAB-155562BF68C4}" type="pres">
      <dgm:prSet presAssocID="{49CF4CC2-C12C-4DE4-8E49-60120E1F999F}" presName="text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A8EC7A-5A90-4D64-A978-A9976EA5FB48}" type="pres">
      <dgm:prSet presAssocID="{E3A8E897-3DFB-4F90-BC2D-69CEF67E20C3}" presName="sibTrans" presStyleCnt="0"/>
      <dgm:spPr/>
    </dgm:pt>
    <dgm:pt modelId="{5E08C188-489E-4680-A6AC-6567EF2CE76E}" type="pres">
      <dgm:prSet presAssocID="{9276BFAB-DFD1-4E43-9F1E-29A85269536B}" presName="text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100DFB-32D2-4C02-B078-25B1C6380581}" type="presOf" srcId="{9276BFAB-DFD1-4E43-9F1E-29A85269536B}" destId="{5E08C188-489E-4680-A6AC-6567EF2CE76E}" srcOrd="0" destOrd="0" presId="urn:microsoft.com/office/officeart/2005/8/layout/hProcess9"/>
    <dgm:cxn modelId="{C85B82D5-F6AB-42D5-9443-8AA5C96FAE88}" srcId="{DD2029E5-3B61-45F0-A622-F4D55AD5F2C3}" destId="{9276BFAB-DFD1-4E43-9F1E-29A85269536B}" srcOrd="6" destOrd="0" parTransId="{BE673E47-0F22-4E80-ABEF-62E50FB563C5}" sibTransId="{C6905463-F1EF-4545-AB58-A32FE558EBE6}"/>
    <dgm:cxn modelId="{81176697-90ED-4572-AED9-2E5BD8DE4545}" srcId="{DD2029E5-3B61-45F0-A622-F4D55AD5F2C3}" destId="{F001E6C3-FF74-478A-A0C5-296C1401184D}" srcOrd="0" destOrd="0" parTransId="{E980E437-3BA3-447B-8896-EEA212A55458}" sibTransId="{6AEC320A-14BC-4405-A42A-980F9EFBC6A1}"/>
    <dgm:cxn modelId="{5B1E6FA2-C2B9-4C49-88A0-A2B0CF6329CC}" srcId="{DD2029E5-3B61-45F0-A622-F4D55AD5F2C3}" destId="{1BC5CB52-09C9-4AF0-9D0F-7D1E3CBAAC8C}" srcOrd="1" destOrd="0" parTransId="{18FC7768-EA0C-41CD-92B3-DE38BFD64609}" sibTransId="{273F737D-35FF-480B-AD05-88F92E6C0A22}"/>
    <dgm:cxn modelId="{5C330C9B-EA92-4369-A233-C229163224A5}" srcId="{DD2029E5-3B61-45F0-A622-F4D55AD5F2C3}" destId="{49CF4CC2-C12C-4DE4-8E49-60120E1F999F}" srcOrd="5" destOrd="0" parTransId="{2D6D29C6-E92E-4AA6-AADB-E15D9974048A}" sibTransId="{E3A8E897-3DFB-4F90-BC2D-69CEF67E20C3}"/>
    <dgm:cxn modelId="{CDF77D68-84E4-484E-AA64-5434E61E0692}" srcId="{DD2029E5-3B61-45F0-A622-F4D55AD5F2C3}" destId="{C3DBD82D-4FFA-412E-AF64-5B856E210F51}" srcOrd="4" destOrd="0" parTransId="{7F4D04EB-37C8-4945-A482-974A1CC6FF7E}" sibTransId="{C725E797-F3B3-4A0A-B988-78265A5700A4}"/>
    <dgm:cxn modelId="{BFC7B510-16E4-4681-A019-4F66CC4ADEE5}" type="presOf" srcId="{DD2029E5-3B61-45F0-A622-F4D55AD5F2C3}" destId="{44330319-C3A2-4C57-96C5-A8D1A517EC3B}" srcOrd="0" destOrd="0" presId="urn:microsoft.com/office/officeart/2005/8/layout/hProcess9"/>
    <dgm:cxn modelId="{D18D7661-572F-4AF7-A6CE-278A62E83A18}" type="presOf" srcId="{F001E6C3-FF74-478A-A0C5-296C1401184D}" destId="{6886DE44-2FD6-43EA-871E-D683845EE75A}" srcOrd="0" destOrd="0" presId="urn:microsoft.com/office/officeart/2005/8/layout/hProcess9"/>
    <dgm:cxn modelId="{2E9BF81B-1E13-48AB-BAA6-B96241A93E0B}" type="presOf" srcId="{5CC36C4F-970C-4E7C-9A0C-355FCCC341BD}" destId="{0A833754-3095-4A77-8EA2-8FAA985BA311}" srcOrd="0" destOrd="0" presId="urn:microsoft.com/office/officeart/2005/8/layout/hProcess9"/>
    <dgm:cxn modelId="{22237167-3569-48F3-A58D-9D695EF01126}" type="presOf" srcId="{1BC5CB52-09C9-4AF0-9D0F-7D1E3CBAAC8C}" destId="{D8EDBC70-A783-47C4-BF49-F558A1FC5D61}" srcOrd="0" destOrd="0" presId="urn:microsoft.com/office/officeart/2005/8/layout/hProcess9"/>
    <dgm:cxn modelId="{1DD1FDDC-7358-45B8-BBF8-2C24078DC4E7}" type="presOf" srcId="{49CF4CC2-C12C-4DE4-8E49-60120E1F999F}" destId="{436E3981-B6AD-488D-AAAB-155562BF68C4}" srcOrd="0" destOrd="0" presId="urn:microsoft.com/office/officeart/2005/8/layout/hProcess9"/>
    <dgm:cxn modelId="{98A9DA40-00DB-41E2-A7B9-6F00D91DD298}" type="presOf" srcId="{C3DBD82D-4FFA-412E-AF64-5B856E210F51}" destId="{9EB2E83C-5F9B-40D6-85DD-980A0D3D3463}" srcOrd="0" destOrd="0" presId="urn:microsoft.com/office/officeart/2005/8/layout/hProcess9"/>
    <dgm:cxn modelId="{795501E6-779C-4E8E-8A25-AD841C5E9384}" srcId="{DD2029E5-3B61-45F0-A622-F4D55AD5F2C3}" destId="{5CC36C4F-970C-4E7C-9A0C-355FCCC341BD}" srcOrd="3" destOrd="0" parTransId="{B7DF8DC7-BF58-4B6E-AAF9-5A0F4AD216C8}" sibTransId="{EBCC0068-A949-41DC-94C5-687FB6A0EB11}"/>
    <dgm:cxn modelId="{B5B8A1C1-C0BA-44B0-A077-F037820E2E1F}" srcId="{DD2029E5-3B61-45F0-A622-F4D55AD5F2C3}" destId="{C4790E08-B42B-4379-ADA9-4A9B810E7E67}" srcOrd="2" destOrd="0" parTransId="{4F58E3C4-5C2F-4211-8231-236CF8C4CA46}" sibTransId="{A1919D11-CF4C-4205-BD86-6A27AAFC5C63}"/>
    <dgm:cxn modelId="{2B508CCE-DF6C-443D-AA7D-3B31632D99EA}" type="presOf" srcId="{C4790E08-B42B-4379-ADA9-4A9B810E7E67}" destId="{6F4CBC13-04CF-447C-A8A7-022C075B9750}" srcOrd="0" destOrd="0" presId="urn:microsoft.com/office/officeart/2005/8/layout/hProcess9"/>
    <dgm:cxn modelId="{45F34ADF-0DCD-4386-97B3-2A4464F53009}" type="presParOf" srcId="{44330319-C3A2-4C57-96C5-A8D1A517EC3B}" destId="{1785200D-FD47-419A-A80E-7E687E3323AA}" srcOrd="0" destOrd="0" presId="urn:microsoft.com/office/officeart/2005/8/layout/hProcess9"/>
    <dgm:cxn modelId="{9CF4C10C-C46C-4CD6-B316-7DC16A222E0C}" type="presParOf" srcId="{44330319-C3A2-4C57-96C5-A8D1A517EC3B}" destId="{41809293-7DE9-40B6-83FB-3F1D9F702BD7}" srcOrd="1" destOrd="0" presId="urn:microsoft.com/office/officeart/2005/8/layout/hProcess9"/>
    <dgm:cxn modelId="{F5A75A98-08C7-48FB-8571-11F9D7B248AD}" type="presParOf" srcId="{41809293-7DE9-40B6-83FB-3F1D9F702BD7}" destId="{6886DE44-2FD6-43EA-871E-D683845EE75A}" srcOrd="0" destOrd="0" presId="urn:microsoft.com/office/officeart/2005/8/layout/hProcess9"/>
    <dgm:cxn modelId="{3F753E17-6CE6-4079-ABE1-2102077C4CC3}" type="presParOf" srcId="{41809293-7DE9-40B6-83FB-3F1D9F702BD7}" destId="{65959478-F7D4-4751-8042-28FD97EDBCF4}" srcOrd="1" destOrd="0" presId="urn:microsoft.com/office/officeart/2005/8/layout/hProcess9"/>
    <dgm:cxn modelId="{4B9831D0-079F-4167-BC2D-7232532B6037}" type="presParOf" srcId="{41809293-7DE9-40B6-83FB-3F1D9F702BD7}" destId="{D8EDBC70-A783-47C4-BF49-F558A1FC5D61}" srcOrd="2" destOrd="0" presId="urn:microsoft.com/office/officeart/2005/8/layout/hProcess9"/>
    <dgm:cxn modelId="{85F6012B-ADFF-4683-ABB5-4B2AD57CE511}" type="presParOf" srcId="{41809293-7DE9-40B6-83FB-3F1D9F702BD7}" destId="{8A68A697-D7E5-441F-A01E-1F0BB15F1205}" srcOrd="3" destOrd="0" presId="urn:microsoft.com/office/officeart/2005/8/layout/hProcess9"/>
    <dgm:cxn modelId="{3ED81A09-80C1-4B40-AEB5-AFDE4A891FDE}" type="presParOf" srcId="{41809293-7DE9-40B6-83FB-3F1D9F702BD7}" destId="{6F4CBC13-04CF-447C-A8A7-022C075B9750}" srcOrd="4" destOrd="0" presId="urn:microsoft.com/office/officeart/2005/8/layout/hProcess9"/>
    <dgm:cxn modelId="{CE757AF5-2ABB-4590-8D23-2EC023D6BE4E}" type="presParOf" srcId="{41809293-7DE9-40B6-83FB-3F1D9F702BD7}" destId="{6D3F5BAB-757F-4EFD-9937-AB094E565D3C}" srcOrd="5" destOrd="0" presId="urn:microsoft.com/office/officeart/2005/8/layout/hProcess9"/>
    <dgm:cxn modelId="{89ED5585-7F09-453C-BB7D-0A69B7FAB802}" type="presParOf" srcId="{41809293-7DE9-40B6-83FB-3F1D9F702BD7}" destId="{0A833754-3095-4A77-8EA2-8FAA985BA311}" srcOrd="6" destOrd="0" presId="urn:microsoft.com/office/officeart/2005/8/layout/hProcess9"/>
    <dgm:cxn modelId="{D77C24E7-7D6A-4F87-B6C7-372166A62B51}" type="presParOf" srcId="{41809293-7DE9-40B6-83FB-3F1D9F702BD7}" destId="{5CCFE051-B886-471B-BFAF-69EBD233EFB9}" srcOrd="7" destOrd="0" presId="urn:microsoft.com/office/officeart/2005/8/layout/hProcess9"/>
    <dgm:cxn modelId="{CB6A95E0-F873-4DB5-9DD0-96D1BE5D22B5}" type="presParOf" srcId="{41809293-7DE9-40B6-83FB-3F1D9F702BD7}" destId="{9EB2E83C-5F9B-40D6-85DD-980A0D3D3463}" srcOrd="8" destOrd="0" presId="urn:microsoft.com/office/officeart/2005/8/layout/hProcess9"/>
    <dgm:cxn modelId="{71631DC2-BB4E-4ABF-88D6-0CC97ACC2A89}" type="presParOf" srcId="{41809293-7DE9-40B6-83FB-3F1D9F702BD7}" destId="{2184B118-BD81-4401-A1B1-123080F8D8D1}" srcOrd="9" destOrd="0" presId="urn:microsoft.com/office/officeart/2005/8/layout/hProcess9"/>
    <dgm:cxn modelId="{446D4834-BF02-42BE-B96A-526F965A23EC}" type="presParOf" srcId="{41809293-7DE9-40B6-83FB-3F1D9F702BD7}" destId="{436E3981-B6AD-488D-AAAB-155562BF68C4}" srcOrd="10" destOrd="0" presId="urn:microsoft.com/office/officeart/2005/8/layout/hProcess9"/>
    <dgm:cxn modelId="{12458B55-DD73-440D-AA95-E561728B8B9F}" type="presParOf" srcId="{41809293-7DE9-40B6-83FB-3F1D9F702BD7}" destId="{E8A8EC7A-5A90-4D64-A978-A9976EA5FB48}" srcOrd="11" destOrd="0" presId="urn:microsoft.com/office/officeart/2005/8/layout/hProcess9"/>
    <dgm:cxn modelId="{E86795A3-BEC1-4CC3-B4F3-A57EBD84544A}" type="presParOf" srcId="{41809293-7DE9-40B6-83FB-3F1D9F702BD7}" destId="{5E08C188-489E-4680-A6AC-6567EF2CE76E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85200D-FD47-419A-A80E-7E687E3323AA}">
      <dsp:nvSpPr>
        <dsp:cNvPr id="0" name=""/>
        <dsp:cNvSpPr/>
      </dsp:nvSpPr>
      <dsp:spPr>
        <a:xfrm>
          <a:off x="1711697" y="0"/>
          <a:ext cx="19399243" cy="7219950"/>
        </a:xfrm>
        <a:prstGeom prst="rightArrow">
          <a:avLst/>
        </a:prstGeom>
        <a:solidFill>
          <a:schemeClr val="bg1">
            <a:lumMod val="95000"/>
          </a:schemeClr>
        </a:solidFill>
        <a:ln>
          <a:solidFill>
            <a:srgbClr val="4758A7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86DE44-2FD6-43EA-871E-D683845EE75A}">
      <dsp:nvSpPr>
        <dsp:cNvPr id="0" name=""/>
        <dsp:cNvSpPr/>
      </dsp:nvSpPr>
      <dsp:spPr>
        <a:xfrm>
          <a:off x="4695" y="2165985"/>
          <a:ext cx="2986806" cy="2887980"/>
        </a:xfrm>
        <a:prstGeom prst="roundRect">
          <a:avLst/>
        </a:prstGeom>
        <a:solidFill>
          <a:srgbClr val="4758A7"/>
        </a:solidFill>
        <a:ln w="19050" cap="flat" cmpd="sng" algn="ctr">
          <a:solidFill>
            <a:srgbClr val="4758A7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>
              <a:latin typeface="Georgia" panose="02040502050405020303" pitchFamily="18" charset="0"/>
            </a:rPr>
            <a:t>Сбор данных</a:t>
          </a:r>
        </a:p>
      </dsp:txBody>
      <dsp:txXfrm>
        <a:off x="145675" y="2306965"/>
        <a:ext cx="2704846" cy="2606020"/>
      </dsp:txXfrm>
    </dsp:sp>
    <dsp:sp modelId="{D8EDBC70-A783-47C4-BF49-F558A1FC5D61}">
      <dsp:nvSpPr>
        <dsp:cNvPr id="0" name=""/>
        <dsp:cNvSpPr/>
      </dsp:nvSpPr>
      <dsp:spPr>
        <a:xfrm>
          <a:off x="3309102" y="2165985"/>
          <a:ext cx="2986806" cy="2887980"/>
        </a:xfrm>
        <a:prstGeom prst="roundRect">
          <a:avLst/>
        </a:prstGeom>
        <a:solidFill>
          <a:srgbClr val="4758A7"/>
        </a:solidFill>
        <a:ln w="19050" cap="flat" cmpd="sng" algn="ctr">
          <a:solidFill>
            <a:srgbClr val="4758A7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>
              <a:latin typeface="Georgia" panose="02040502050405020303" pitchFamily="18" charset="0"/>
            </a:rPr>
            <a:t>Мониторинг / Опросы</a:t>
          </a:r>
        </a:p>
      </dsp:txBody>
      <dsp:txXfrm>
        <a:off x="3450082" y="2306965"/>
        <a:ext cx="2704846" cy="2606020"/>
      </dsp:txXfrm>
    </dsp:sp>
    <dsp:sp modelId="{6F4CBC13-04CF-447C-A8A7-022C075B9750}">
      <dsp:nvSpPr>
        <dsp:cNvPr id="0" name=""/>
        <dsp:cNvSpPr/>
      </dsp:nvSpPr>
      <dsp:spPr>
        <a:xfrm>
          <a:off x="6613509" y="2165985"/>
          <a:ext cx="2986806" cy="2887980"/>
        </a:xfrm>
        <a:prstGeom prst="roundRect">
          <a:avLst/>
        </a:prstGeom>
        <a:solidFill>
          <a:srgbClr val="4758A7"/>
        </a:solidFill>
        <a:ln w="19050" cap="flat" cmpd="sng" algn="ctr">
          <a:solidFill>
            <a:srgbClr val="4758A7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>
              <a:latin typeface="Georgia" panose="02040502050405020303" pitchFamily="18" charset="0"/>
            </a:rPr>
            <a:t>Выявление проблем</a:t>
          </a:r>
        </a:p>
      </dsp:txBody>
      <dsp:txXfrm>
        <a:off x="6754489" y="2306965"/>
        <a:ext cx="2704846" cy="2606020"/>
      </dsp:txXfrm>
    </dsp:sp>
    <dsp:sp modelId="{0A833754-3095-4A77-8EA2-8FAA985BA311}">
      <dsp:nvSpPr>
        <dsp:cNvPr id="0" name=""/>
        <dsp:cNvSpPr/>
      </dsp:nvSpPr>
      <dsp:spPr>
        <a:xfrm>
          <a:off x="9917916" y="2165985"/>
          <a:ext cx="2986806" cy="2887980"/>
        </a:xfrm>
        <a:prstGeom prst="roundRect">
          <a:avLst/>
        </a:prstGeom>
        <a:solidFill>
          <a:srgbClr val="4758A7"/>
        </a:solidFill>
        <a:ln w="19050" cap="flat" cmpd="sng" algn="ctr">
          <a:solidFill>
            <a:srgbClr val="4758A7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>
              <a:latin typeface="Georgia" panose="02040502050405020303" pitchFamily="18" charset="0"/>
            </a:rPr>
            <a:t>Разработка предложений</a:t>
          </a:r>
        </a:p>
      </dsp:txBody>
      <dsp:txXfrm>
        <a:off x="10058896" y="2306965"/>
        <a:ext cx="2704846" cy="2606020"/>
      </dsp:txXfrm>
    </dsp:sp>
    <dsp:sp modelId="{9EB2E83C-5F9B-40D6-85DD-980A0D3D3463}">
      <dsp:nvSpPr>
        <dsp:cNvPr id="0" name=""/>
        <dsp:cNvSpPr/>
      </dsp:nvSpPr>
      <dsp:spPr>
        <a:xfrm>
          <a:off x="13222322" y="2165985"/>
          <a:ext cx="2986806" cy="2887980"/>
        </a:xfrm>
        <a:prstGeom prst="roundRect">
          <a:avLst/>
        </a:prstGeom>
        <a:solidFill>
          <a:srgbClr val="4758A7"/>
        </a:solidFill>
        <a:ln w="19050" cap="flat" cmpd="sng" algn="ctr">
          <a:solidFill>
            <a:srgbClr val="4758A7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>
              <a:latin typeface="Georgia" panose="02040502050405020303" pitchFamily="18" charset="0"/>
            </a:rPr>
            <a:t>Заседания, совещания, слушания </a:t>
          </a:r>
        </a:p>
      </dsp:txBody>
      <dsp:txXfrm>
        <a:off x="13363302" y="2306965"/>
        <a:ext cx="2704846" cy="2606020"/>
      </dsp:txXfrm>
    </dsp:sp>
    <dsp:sp modelId="{436E3981-B6AD-488D-AAAB-155562BF68C4}">
      <dsp:nvSpPr>
        <dsp:cNvPr id="0" name=""/>
        <dsp:cNvSpPr/>
      </dsp:nvSpPr>
      <dsp:spPr>
        <a:xfrm>
          <a:off x="16526729" y="2165985"/>
          <a:ext cx="2986806" cy="2887980"/>
        </a:xfrm>
        <a:prstGeom prst="roundRect">
          <a:avLst/>
        </a:prstGeom>
        <a:solidFill>
          <a:srgbClr val="4758A7"/>
        </a:solidFill>
        <a:ln w="19050" cap="flat" cmpd="sng" algn="ctr">
          <a:solidFill>
            <a:srgbClr val="4758A7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>
              <a:latin typeface="Georgia" panose="02040502050405020303" pitchFamily="18" charset="0"/>
            </a:rPr>
            <a:t>Поручения</a:t>
          </a:r>
        </a:p>
      </dsp:txBody>
      <dsp:txXfrm>
        <a:off x="16667709" y="2306965"/>
        <a:ext cx="2704846" cy="2606020"/>
      </dsp:txXfrm>
    </dsp:sp>
    <dsp:sp modelId="{5E08C188-489E-4680-A6AC-6567EF2CE76E}">
      <dsp:nvSpPr>
        <dsp:cNvPr id="0" name=""/>
        <dsp:cNvSpPr/>
      </dsp:nvSpPr>
      <dsp:spPr>
        <a:xfrm>
          <a:off x="19831136" y="2165985"/>
          <a:ext cx="2986806" cy="2887980"/>
        </a:xfrm>
        <a:prstGeom prst="roundRect">
          <a:avLst/>
        </a:prstGeom>
        <a:solidFill>
          <a:srgbClr val="4758A7"/>
        </a:solidFill>
        <a:ln w="19050" cap="flat" cmpd="sng" algn="ctr">
          <a:solidFill>
            <a:srgbClr val="4758A7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>
              <a:latin typeface="Georgia" panose="02040502050405020303" pitchFamily="18" charset="0"/>
            </a:rPr>
            <a:t>Контроль исполнения</a:t>
          </a:r>
        </a:p>
      </dsp:txBody>
      <dsp:txXfrm>
        <a:off x="19972116" y="2306965"/>
        <a:ext cx="2704846" cy="26060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0.23524</cdr:x>
      <cdr:y>0.0283</cdr:y>
    </cdr:from>
    <cdr:to>
      <cdr:x>0.41569</cdr:x>
      <cdr:y>0.10065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2215875" y="219770"/>
          <a:ext cx="1699824" cy="561756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>
            <a:alpha val="0"/>
          </a:srgbClr>
        </a:solidFill>
        <a:ln xmlns:a="http://schemas.openxmlformats.org/drawingml/2006/main" w="25400" cap="flat">
          <a:solidFill>
            <a:schemeClr val="accent1">
              <a:alpha val="0"/>
            </a:schemeClr>
          </a:solidFill>
          <a:prstDash val="solid"/>
          <a:round/>
        </a:ln>
        <a:effectLst xmlns:a="http://schemas.openxmlformats.org/drawingml/2006/main">
          <a:outerShdw blurRad="50800" dist="25400" dir="5400000" rotWithShape="0">
            <a:srgbClr val="000000">
              <a:alpha val="50000"/>
            </a:srgbClr>
          </a:outerShdw>
        </a:effectLst>
        <a:sp3d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none"/>
      </cdr:style>
      <cdr:txBody>
        <a:bodyPr xmlns:a="http://schemas.openxmlformats.org/drawingml/2006/main" rot="0" spcFirstLastPara="1" vertOverflow="overflow" horzOverflow="overflow" vert="horz" wrap="square" lIns="71435" tIns="71435" rIns="71435" bIns="71435" numCol="1" spcCol="38100" rtlCol="0" anchor="ctr">
          <a:spAutoFit/>
        </a:bodyPr>
        <a:lstStyle xmlns:a="http://schemas.openxmlformats.org/drawingml/2006/main"/>
        <a:p xmlns:a="http://schemas.openxmlformats.org/drawingml/2006/main">
          <a:r>
            <a:rPr lang="ru-RU" sz="4000" dirty="0"/>
            <a:t>+</a:t>
          </a:r>
          <a:r>
            <a:rPr lang="ru-RU" sz="4000" dirty="0" smtClean="0"/>
            <a:t>2%</a:t>
          </a:r>
          <a:endParaRPr lang="ru-RU" sz="4000" dirty="0"/>
        </a:p>
      </cdr:txBody>
    </cdr:sp>
  </cdr:relSizeAnchor>
  <cdr:relSizeAnchor xmlns:cdr="http://schemas.openxmlformats.org/drawingml/2006/chartDrawing">
    <cdr:from>
      <cdr:x>0.69143</cdr:x>
      <cdr:y>0.46382</cdr:y>
    </cdr:from>
    <cdr:to>
      <cdr:x>0.86855</cdr:x>
      <cdr:y>0.53617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6513062" y="3601339"/>
          <a:ext cx="1668393" cy="561757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>
            <a:alpha val="0"/>
          </a:srgbClr>
        </a:solidFill>
        <a:ln xmlns:a="http://schemas.openxmlformats.org/drawingml/2006/main" w="25400" cap="flat">
          <a:solidFill>
            <a:schemeClr val="accent1">
              <a:alpha val="0"/>
            </a:schemeClr>
          </a:solidFill>
          <a:prstDash val="solid"/>
          <a:round/>
        </a:ln>
        <a:effectLst xmlns:a="http://schemas.openxmlformats.org/drawingml/2006/main">
          <a:outerShdw blurRad="50800" dist="25400" dir="5400000" rotWithShape="0">
            <a:srgbClr val="000000">
              <a:alpha val="50000"/>
            </a:srgbClr>
          </a:outerShdw>
        </a:effectLst>
        <a:sp3d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none"/>
      </cdr:style>
      <cdr:txBody>
        <a:bodyPr xmlns:a="http://schemas.openxmlformats.org/drawingml/2006/main" rot="0" spcFirstLastPara="1" vert="horz" wrap="square" lIns="71435" tIns="71435" rIns="71435" bIns="71435" numCol="1" spcCol="38100" rtlCol="0" anchor="ctr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4000" dirty="0" smtClean="0"/>
            <a:t>+20%</a:t>
          </a:r>
          <a:endParaRPr lang="ru-RU" sz="40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0.4335</cdr:x>
      <cdr:y>0.37746</cdr:y>
    </cdr:from>
    <cdr:to>
      <cdr:x>0.5665</cdr:x>
      <cdr:y>0.44099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904923" y="3395166"/>
          <a:ext cx="1504950" cy="571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3600" dirty="0">
              <a:solidFill>
                <a:schemeClr val="bg1"/>
              </a:solidFill>
              <a:latin typeface="Georgia" panose="02040502050405020303" pitchFamily="18" charset="0"/>
            </a:rPr>
            <a:t>70%</a:t>
          </a:r>
        </a:p>
      </cdr:txBody>
    </cdr:sp>
  </cdr:relSizeAnchor>
  <cdr:relSizeAnchor xmlns:cdr="http://schemas.openxmlformats.org/drawingml/2006/chartDrawing">
    <cdr:from>
      <cdr:x>0.25475</cdr:x>
      <cdr:y>0.09264</cdr:y>
    </cdr:from>
    <cdr:to>
      <cdr:x>0.36323</cdr:x>
      <cdr:y>0.15618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882499" y="833240"/>
          <a:ext cx="1227429" cy="5715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3600" dirty="0">
              <a:solidFill>
                <a:schemeClr val="tx1"/>
              </a:solidFill>
              <a:latin typeface="Georgia" panose="02040502050405020303" pitchFamily="18" charset="0"/>
            </a:rPr>
            <a:t>0,5%</a:t>
          </a:r>
        </a:p>
      </cdr:txBody>
    </cdr:sp>
  </cdr:relSizeAnchor>
  <cdr:relSizeAnchor xmlns:cdr="http://schemas.openxmlformats.org/drawingml/2006/chartDrawing">
    <cdr:from>
      <cdr:x>0.06232</cdr:x>
      <cdr:y>0.39835</cdr:y>
    </cdr:from>
    <cdr:to>
      <cdr:x>0.19533</cdr:x>
      <cdr:y>0.46189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705135" y="3583091"/>
          <a:ext cx="1504981" cy="5715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3600" dirty="0">
              <a:solidFill>
                <a:schemeClr val="bg1"/>
              </a:solidFill>
              <a:latin typeface="Georgia" panose="02040502050405020303" pitchFamily="18" charset="0"/>
            </a:rPr>
            <a:t>29,5%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  <a:prstGeom prst="rect">
            <a:avLst/>
          </a:prstGeom>
        </p:spPr>
        <p:txBody>
          <a:bodyPr lIns="91442" tIns="45721" rIns="91442" bIns="45721"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06357" y="4715910"/>
            <a:ext cx="4984962" cy="4467701"/>
          </a:xfrm>
          <a:prstGeom prst="rect">
            <a:avLst/>
          </a:prstGeom>
        </p:spPr>
        <p:txBody>
          <a:bodyPr lIns="91442" tIns="45721" rIns="91442" bIns="45721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9851821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488" y="74453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BB81501-9CAE-4AE1-88B4-AC5D50F07DF2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763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6508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0985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71060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37348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15633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59140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4269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48000" y="2244726"/>
            <a:ext cx="18288000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48000" y="7204076"/>
            <a:ext cx="1828800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DAC87-9A17-42D6-9D15-3CEF731B09EF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68548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DAC87-9A17-42D6-9D15-3CEF731B09EF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74805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6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468600" cy="11623676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DAC87-9A17-42D6-9D15-3CEF731B09EF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480093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xfrm>
            <a:off x="4387453" y="3661171"/>
            <a:ext cx="15609094" cy="8840394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6650658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defTabSz="1828800" hangingPunct="1">
              <a:defRPr/>
            </a:pPr>
            <a:fld id="{F58CB28B-4934-46B4-88B5-CD6937A097C1}" type="datetime1">
              <a:rPr lang="ru-RU" sz="2400" kern="1200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algn="l" defTabSz="1828800" hangingPunct="1">
                <a:defRPr/>
              </a:pPr>
              <a:t>01.12.2020</a:t>
            </a:fld>
            <a:endParaRPr lang="ru-RU" sz="2400" kern="1200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828800" hangingPunct="1">
              <a:defRPr/>
            </a:pPr>
            <a:r>
              <a:rPr lang="ru-RU" sz="2400" kern="1200">
                <a:solidFill>
                  <a:prstClr val="black">
                    <a:tint val="75000"/>
                  </a:prstClr>
                </a:solidFill>
                <a:latin typeface="Calibri"/>
              </a:rPr>
              <a:t>                                                                                                        XIX Всероссийский съезд саморегулируемых организаций, основанных на                                  членстве лиц, осуществляющих строительство, реконструкцию, капитальный                                                        ремонт, снос объектов капитального строительства </a:t>
            </a:r>
            <a:endParaRPr lang="ru-RU" sz="2400" kern="1200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defTabSz="1828800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3F0793D0-044A-4426-A322-8DB53B79142D}" type="slidenum">
              <a:rPr lang="ru-RU" kern="1200" smtClean="0">
                <a:solidFill>
                  <a:srgbClr val="898989"/>
                </a:solidFill>
                <a:latin typeface="Calibri" pitchFamily="34" charset="0"/>
                <a:ea typeface="+mn-ea"/>
                <a:cs typeface="Arial" charset="0"/>
              </a:rPr>
              <a:pPr algn="r" defTabSz="1828800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kern="1200" dirty="0">
              <a:solidFill>
                <a:srgbClr val="898989"/>
              </a:solidFill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975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3700" y="3419477"/>
            <a:ext cx="21031200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63700" y="9178927"/>
            <a:ext cx="21031200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DAC87-9A17-42D6-9D15-3CEF731B09EF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99074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DAC87-9A17-42D6-9D15-3CEF731B09EF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73139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9576" y="730251"/>
            <a:ext cx="21031200" cy="2651126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79577" y="3362326"/>
            <a:ext cx="10315574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4" cy="73691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2344400" y="3362326"/>
            <a:ext cx="1036637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6" cy="73691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DAC87-9A17-42D6-9D15-3CEF731B09EF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351373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DAC87-9A17-42D6-9D15-3CEF731B09EF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716638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00E7-101C-45B8-A5A8-2AF839012D78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FC98-5D13-4CF5-BA4F-72C4837BDB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525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DAC87-9A17-42D6-9D15-3CEF731B09EF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04643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DAC87-9A17-42D6-9D15-3CEF731B09EF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66458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DAC87-9A17-42D6-9D15-3CEF731B09EF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299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</p:sldLayoutIdLst>
  <p:hf sldNum="0" hdr="0" ftr="0" dt="0"/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10" Type="http://schemas.openxmlformats.org/officeDocument/2006/relationships/image" Target="../media/image4.jpg"/><Relationship Id="rId4" Type="http://schemas.openxmlformats.org/officeDocument/2006/relationships/diagramData" Target="../diagrams/data1.xml"/><Relationship Id="rId9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2.xml"/><Relationship Id="rId5" Type="http://schemas.openxmlformats.org/officeDocument/2006/relationships/image" Target="../media/image3.png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5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hyperlink" Target="http://www.nostroy.ru/" TargetMode="External"/><Relationship Id="rId10" Type="http://schemas.openxmlformats.org/officeDocument/2006/relationships/image" Target="../media/image3.png"/><Relationship Id="rId4" Type="http://schemas.openxmlformats.org/officeDocument/2006/relationships/hyperlink" Target="mailto:info@nostroy.ru" TargetMode="External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39" b="10526"/>
          <a:stretch/>
        </p:blipFill>
        <p:spPr>
          <a:xfrm flipH="1">
            <a:off x="11861800" y="2366098"/>
            <a:ext cx="6578600" cy="11324504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26"/>
          <a:stretch/>
        </p:blipFill>
        <p:spPr>
          <a:xfrm>
            <a:off x="0" y="2366098"/>
            <a:ext cx="11861800" cy="11324504"/>
          </a:xfrm>
          <a:prstGeom prst="rect">
            <a:avLst/>
          </a:prstGeom>
        </p:spPr>
      </p:pic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10608868" y="12041984"/>
            <a:ext cx="316625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1828800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600" kern="1200" dirty="0" smtClean="0">
                <a:solidFill>
                  <a:srgbClr val="4859A7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Декабрь </a:t>
            </a:r>
            <a:r>
              <a:rPr lang="ru-RU" sz="3600" kern="1200" dirty="0">
                <a:solidFill>
                  <a:srgbClr val="4859A7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2020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50611" y="5315480"/>
            <a:ext cx="2188276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7200" b="1" dirty="0">
                <a:solidFill>
                  <a:srgbClr val="4758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cs typeface="Times New Roman" panose="02020603050405020304" pitchFamily="18" charset="0"/>
              </a:rPr>
              <a:t>Жилищное строительство </a:t>
            </a:r>
          </a:p>
          <a:p>
            <a:pPr lvl="0" algn="ctr">
              <a:defRPr/>
            </a:pPr>
            <a:r>
              <a:rPr lang="ru-RU" sz="7200" b="1" dirty="0">
                <a:solidFill>
                  <a:srgbClr val="4758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cs typeface="Times New Roman" panose="02020603050405020304" pitchFamily="18" charset="0"/>
              </a:rPr>
              <a:t>в </a:t>
            </a:r>
            <a:r>
              <a:rPr lang="ru-RU" sz="7200" b="1" dirty="0" smtClean="0">
                <a:solidFill>
                  <a:srgbClr val="4758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cs typeface="Times New Roman" panose="02020603050405020304" pitchFamily="18" charset="0"/>
              </a:rPr>
              <a:t>г. Санкт-Петербурге</a:t>
            </a:r>
            <a:endParaRPr lang="ru-RU" sz="6800" b="1" dirty="0">
              <a:solidFill>
                <a:srgbClr val="4758A7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2876" y="726864"/>
            <a:ext cx="4258236" cy="2810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08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2"/>
    </mc:Choice>
    <mc:Fallback xmlns="">
      <p:transition spd="slow" advTm="382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26"/>
          <a:stretch/>
        </p:blipFill>
        <p:spPr>
          <a:xfrm flipH="1">
            <a:off x="21227142" y="10702139"/>
            <a:ext cx="3156857" cy="3013862"/>
          </a:xfrm>
          <a:prstGeom prst="rect">
            <a:avLst/>
          </a:prstGeom>
        </p:spPr>
      </p:pic>
      <p:sp>
        <p:nvSpPr>
          <p:cNvPr id="20" name="Shape 183"/>
          <p:cNvSpPr/>
          <p:nvPr/>
        </p:nvSpPr>
        <p:spPr>
          <a:xfrm>
            <a:off x="1984074" y="1288677"/>
            <a:ext cx="17909988" cy="11414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71435" tIns="71435" rIns="71435" bIns="71435" anchor="ctr">
            <a:spAutoFit/>
          </a:bodyPr>
          <a:lstStyle>
            <a:lvl1pPr algn="l" defTabSz="914400">
              <a:lnSpc>
                <a:spcPct val="120000"/>
              </a:lnSpc>
              <a:defRPr sz="2200">
                <a:latin typeface="Gotham Pro Light Regular"/>
                <a:ea typeface="Gotham Pro Light Regular"/>
                <a:cs typeface="Gotham Pro Light Regular"/>
                <a:sym typeface="Gotham Pro Light Regular"/>
              </a:defRPr>
            </a:lvl1pPr>
          </a:lstStyle>
          <a:p>
            <a:r>
              <a:rPr lang="ru-RU" sz="5400" b="1" dirty="0">
                <a:solidFill>
                  <a:schemeClr val="bg1"/>
                </a:solidFill>
                <a:latin typeface="Gotham Pro"/>
              </a:rPr>
              <a:t>Процесс</a:t>
            </a:r>
            <a:r>
              <a:rPr lang="en-US" sz="5400" b="1" dirty="0">
                <a:solidFill>
                  <a:schemeClr val="bg1"/>
                </a:solidFill>
                <a:latin typeface="Gotham Pro"/>
              </a:rPr>
              <a:t> </a:t>
            </a:r>
            <a:r>
              <a:rPr lang="ru-RU" sz="5400" b="1" dirty="0">
                <a:solidFill>
                  <a:schemeClr val="bg1"/>
                </a:solidFill>
                <a:latin typeface="Gotham Pro"/>
              </a:rPr>
              <a:t>проведения мониторинга 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74769F3B-5566-49B9-A6FD-7953D715ECA3}"/>
              </a:ext>
            </a:extLst>
          </p:cNvPr>
          <p:cNvSpPr/>
          <p:nvPr/>
        </p:nvSpPr>
        <p:spPr>
          <a:xfrm>
            <a:off x="20737668" y="12795019"/>
            <a:ext cx="97894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4400" dirty="0">
                <a:solidFill>
                  <a:srgbClr val="002060"/>
                </a:solidFill>
                <a:latin typeface="Georgia" panose="02040502050405020303" pitchFamily="18" charset="0"/>
              </a:rPr>
              <a:t>2</a:t>
            </a:r>
          </a:p>
        </p:txBody>
      </p:sp>
      <p:graphicFrame>
        <p:nvGraphicFramePr>
          <p:cNvPr id="2" name="Схема 1"/>
          <p:cNvGraphicFramePr/>
          <p:nvPr>
            <p:extLst/>
          </p:nvPr>
        </p:nvGraphicFramePr>
        <p:xfrm>
          <a:off x="613863" y="5924550"/>
          <a:ext cx="22822639" cy="7219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348099" y="207050"/>
            <a:ext cx="21810133" cy="1129146"/>
          </a:xfrm>
        </p:spPr>
        <p:txBody>
          <a:bodyPr>
            <a:normAutofit/>
          </a:bodyPr>
          <a:lstStyle/>
          <a:p>
            <a:r>
              <a:rPr lang="ru-RU" sz="5400" b="1" dirty="0">
                <a:solidFill>
                  <a:srgbClr val="DF20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Формы проведения общественного мониторинга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0378" y="12058650"/>
            <a:ext cx="2303238" cy="1472738"/>
          </a:xfrm>
          <a:prstGeom prst="rect">
            <a:avLst/>
          </a:prstGeom>
        </p:spPr>
      </p:pic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4458950" y="1409252"/>
            <a:ext cx="9426051" cy="4442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l">
              <a:spcBef>
                <a:spcPts val="200"/>
              </a:spcBef>
              <a:spcAft>
                <a:spcPts val="600"/>
              </a:spcAft>
              <a:buClr>
                <a:srgbClr val="4758A7"/>
              </a:buClr>
              <a:buFont typeface="Wingdings" panose="05000000000000000000" pitchFamily="2" charset="2"/>
              <a:buChar char="q"/>
              <a:defRPr/>
            </a:pPr>
            <a:r>
              <a:rPr lang="ru-RU" sz="3200" dirty="0">
                <a:latin typeface="Georgia" panose="02040502050405020303" pitchFamily="18" charset="0"/>
                <a:cs typeface="Times New Roman" panose="02020603050405020304" pitchFamily="18" charset="0"/>
              </a:rPr>
              <a:t>Форумы устойчивого развития</a:t>
            </a:r>
          </a:p>
          <a:p>
            <a:pPr marL="457200" indent="-457200" algn="l">
              <a:spcBef>
                <a:spcPts val="200"/>
              </a:spcBef>
              <a:spcAft>
                <a:spcPts val="600"/>
              </a:spcAft>
              <a:buClr>
                <a:srgbClr val="4758A7"/>
              </a:buClr>
              <a:buFont typeface="Wingdings" panose="05000000000000000000" pitchFamily="2" charset="2"/>
              <a:buChar char="q"/>
              <a:defRPr/>
            </a:pPr>
            <a:r>
              <a:rPr lang="ru-RU" sz="3200" dirty="0">
                <a:latin typeface="Georgia" panose="02040502050405020303" pitchFamily="18" charset="0"/>
                <a:cs typeface="Times New Roman" panose="02020603050405020304" pitchFamily="18" charset="0"/>
              </a:rPr>
              <a:t>Конференции, круглые столы</a:t>
            </a:r>
          </a:p>
          <a:p>
            <a:pPr marL="457200" indent="-457200" algn="l">
              <a:spcBef>
                <a:spcPts val="200"/>
              </a:spcBef>
              <a:spcAft>
                <a:spcPts val="600"/>
              </a:spcAft>
              <a:buClr>
                <a:srgbClr val="4758A7"/>
              </a:buClr>
              <a:buFont typeface="Wingdings" panose="05000000000000000000" pitchFamily="2" charset="2"/>
              <a:buChar char="q"/>
              <a:defRPr/>
            </a:pPr>
            <a:r>
              <a:rPr lang="ru-RU" sz="3200" dirty="0">
                <a:latin typeface="Georgia" panose="02040502050405020303" pitchFamily="18" charset="0"/>
                <a:cs typeface="Times New Roman" panose="02020603050405020304" pitchFamily="18" charset="0"/>
              </a:rPr>
              <a:t>Совещания с федеральными органами  государственной власти и органами власти субъектов РФ</a:t>
            </a:r>
          </a:p>
          <a:p>
            <a:pPr marL="457200" indent="-457200" algn="l">
              <a:spcBef>
                <a:spcPts val="200"/>
              </a:spcBef>
              <a:spcAft>
                <a:spcPts val="600"/>
              </a:spcAft>
              <a:buClr>
                <a:srgbClr val="4758A7"/>
              </a:buClr>
              <a:buFont typeface="Wingdings" panose="05000000000000000000" pitchFamily="2" charset="2"/>
              <a:buChar char="q"/>
              <a:defRPr/>
            </a:pPr>
            <a:r>
              <a:rPr lang="ru-RU" sz="3200" dirty="0">
                <a:latin typeface="Georgia" panose="02040502050405020303" pitchFamily="18" charset="0"/>
                <a:cs typeface="Times New Roman" panose="02020603050405020304" pitchFamily="18" charset="0"/>
              </a:rPr>
              <a:t>Опросы, исследования мнений участников рынка</a:t>
            </a:r>
          </a:p>
          <a:p>
            <a:pPr marL="457200" indent="-457200" algn="l">
              <a:spcBef>
                <a:spcPts val="200"/>
              </a:spcBef>
              <a:spcAft>
                <a:spcPts val="600"/>
              </a:spcAft>
              <a:buClr>
                <a:srgbClr val="4758A7"/>
              </a:buClr>
              <a:buFont typeface="Wingdings" panose="05000000000000000000" pitchFamily="2" charset="2"/>
              <a:buChar char="q"/>
              <a:defRPr/>
            </a:pPr>
            <a:r>
              <a:rPr lang="ru-RU" sz="3200" dirty="0">
                <a:latin typeface="Georgia" panose="02040502050405020303" pitchFamily="18" charset="0"/>
                <a:cs typeface="Times New Roman" panose="02020603050405020304" pitchFamily="18" charset="0"/>
              </a:rPr>
              <a:t>Росстат, АО «ДОМ.РФ», ЕРЗ РФ, ЕМИСС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31" b="3721"/>
          <a:stretch/>
        </p:blipFill>
        <p:spPr>
          <a:xfrm>
            <a:off x="4462568" y="2057399"/>
            <a:ext cx="7948488" cy="4628601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04384" y="5575913"/>
            <a:ext cx="1736082" cy="1110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48538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26"/>
          <a:stretch/>
        </p:blipFill>
        <p:spPr>
          <a:xfrm flipH="1">
            <a:off x="21227142" y="10702139"/>
            <a:ext cx="3156857" cy="3013862"/>
          </a:xfrm>
          <a:prstGeom prst="rect">
            <a:avLst/>
          </a:prstGeom>
        </p:spPr>
      </p:pic>
      <p:graphicFrame>
        <p:nvGraphicFramePr>
          <p:cNvPr id="26" name="Диаграмма 25"/>
          <p:cNvGraphicFramePr/>
          <p:nvPr>
            <p:extLst>
              <p:ext uri="{D42A27DB-BD31-4B8C-83A1-F6EECF244321}">
                <p14:modId xmlns:p14="http://schemas.microsoft.com/office/powerpoint/2010/main" val="2899469337"/>
              </p:ext>
            </p:extLst>
          </p:nvPr>
        </p:nvGraphicFramePr>
        <p:xfrm>
          <a:off x="1145687" y="3919819"/>
          <a:ext cx="8131663" cy="73200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485626" y="12968803"/>
            <a:ext cx="14160774" cy="5751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5" tIns="71435" rIns="71435" bIns="71435" numCol="1" spcCol="38100" rtlCol="0" anchor="ctr">
            <a:spAutoFit/>
          </a:bodyPr>
          <a:lstStyle/>
          <a:p>
            <a:pPr marL="0" marR="0" indent="0" algn="ctr" defTabSz="82152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spc="0" normalizeH="0" baseline="0" dirty="0">
                <a:ln>
                  <a:noFill/>
                </a:ln>
                <a:solidFill>
                  <a:srgbClr val="4758A7"/>
                </a:solidFill>
                <a:effectLst/>
                <a:uFillTx/>
                <a:latin typeface="Georgia" panose="02040502050405020303" pitchFamily="18" charset="0"/>
                <a:sym typeface="Helvetica"/>
              </a:rPr>
              <a:t>Источник: </a:t>
            </a:r>
            <a:r>
              <a:rPr lang="ru-RU" sz="2800" i="1" dirty="0" smtClean="0">
                <a:solidFill>
                  <a:srgbClr val="4758A7"/>
                </a:solidFill>
                <a:latin typeface="Georgia" panose="02040502050405020303" pitchFamily="18" charset="0"/>
              </a:rPr>
              <a:t>Росстат, Институт развития строительной отрасли</a:t>
            </a:r>
            <a:endParaRPr kumimoji="0" lang="ru-RU" sz="2800" b="0" i="1" u="none" strike="noStrike" cap="none" spc="0" normalizeH="0" baseline="0" dirty="0">
              <a:ln>
                <a:noFill/>
              </a:ln>
              <a:solidFill>
                <a:srgbClr val="4758A7"/>
              </a:solidFill>
              <a:effectLst/>
              <a:uFillTx/>
              <a:latin typeface="Georgia" panose="02040502050405020303" pitchFamily="18" charset="0"/>
              <a:sym typeface="Helvetica"/>
            </a:endParaRPr>
          </a:p>
        </p:txBody>
      </p:sp>
      <p:sp>
        <p:nvSpPr>
          <p:cNvPr id="11" name="Номер слайда 1"/>
          <p:cNvSpPr>
            <a:spLocks noGrp="1"/>
          </p:cNvSpPr>
          <p:nvPr>
            <p:ph type="sldNum" sz="quarter" idx="2"/>
          </p:nvPr>
        </p:nvSpPr>
        <p:spPr>
          <a:xfrm>
            <a:off x="20749210" y="12676517"/>
            <a:ext cx="448837" cy="821374"/>
          </a:xfrm>
        </p:spPr>
        <p:txBody>
          <a:bodyPr/>
          <a:lstStyle/>
          <a:p>
            <a:r>
              <a:rPr lang="ru-RU" sz="4200" dirty="0">
                <a:solidFill>
                  <a:srgbClr val="0365C0">
                    <a:lumMod val="75000"/>
                  </a:srgbClr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3</a:t>
            </a:r>
            <a:endParaRPr lang="ru-RU" sz="4200" dirty="0">
              <a:solidFill>
                <a:srgbClr val="0365C0">
                  <a:lumMod val="75000"/>
                </a:srgbClr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Shape 173"/>
          <p:cNvSpPr/>
          <p:nvPr/>
        </p:nvSpPr>
        <p:spPr>
          <a:xfrm>
            <a:off x="288631" y="173817"/>
            <a:ext cx="23601381" cy="1988224"/>
          </a:xfrm>
          <a:prstGeom prst="rect">
            <a:avLst/>
          </a:prstGeom>
          <a:solidFill>
            <a:srgbClr val="4758A7"/>
          </a:solidFill>
          <a:ln w="12700">
            <a:solidFill>
              <a:srgbClr val="4758A7"/>
            </a:solidFill>
            <a:miter lim="400000"/>
          </a:ln>
        </p:spPr>
        <p:txBody>
          <a:bodyPr lIns="71435" tIns="71435" rIns="71435" bIns="71435" anchor="ctr"/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3200">
              <a:solidFill>
                <a:srgbClr val="FFFFFF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13" name="Shape 183"/>
          <p:cNvSpPr/>
          <p:nvPr/>
        </p:nvSpPr>
        <p:spPr>
          <a:xfrm>
            <a:off x="1485626" y="671064"/>
            <a:ext cx="22004336" cy="9937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71435" tIns="71435" rIns="71435" bIns="71435" anchor="ctr">
            <a:spAutoFit/>
          </a:bodyPr>
          <a:lstStyle>
            <a:lvl1pPr algn="l" defTabSz="914400">
              <a:lnSpc>
                <a:spcPct val="120000"/>
              </a:lnSpc>
              <a:defRPr sz="2200">
                <a:latin typeface="Gotham Pro Light Regular"/>
                <a:ea typeface="Gotham Pro Light Regular"/>
                <a:cs typeface="Gotham Pro Light Regular"/>
                <a:sym typeface="Gotham Pro Light Regular"/>
              </a:defRPr>
            </a:lvl1pPr>
          </a:lstStyle>
          <a:p>
            <a:pPr algn="ctr"/>
            <a:r>
              <a:rPr lang="ru-RU" sz="4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Текущие показатели по вводу жилья</a:t>
            </a:r>
            <a:r>
              <a:rPr lang="ru-RU" sz="4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, </a:t>
            </a:r>
            <a:r>
              <a:rPr lang="ru-RU" sz="4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млн.кв.м</a:t>
            </a:r>
            <a:endParaRPr lang="ru-RU" sz="46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168" y="12145774"/>
            <a:ext cx="2303238" cy="1472738"/>
          </a:xfrm>
          <a:prstGeom prst="rect">
            <a:avLst/>
          </a:prstGeom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10191750" y="2571750"/>
            <a:ext cx="4515" cy="10310393"/>
          </a:xfrm>
          <a:prstGeom prst="line">
            <a:avLst/>
          </a:prstGeom>
          <a:noFill/>
          <a:ln w="76200" cap="flat">
            <a:solidFill>
              <a:srgbClr val="4758A7"/>
            </a:solidFill>
            <a:prstDash val="dash"/>
            <a:round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7" name="Прямоугольник 16"/>
          <p:cNvSpPr/>
          <p:nvPr/>
        </p:nvSpPr>
        <p:spPr>
          <a:xfrm>
            <a:off x="599538" y="2721523"/>
            <a:ext cx="9223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DF202C"/>
                </a:solidFill>
                <a:latin typeface="Georgia" panose="02040502050405020303" pitchFamily="18" charset="0"/>
              </a:rPr>
              <a:t>Ввод жилья</a:t>
            </a:r>
            <a:endParaRPr lang="ru-RU" sz="3200" b="1" dirty="0">
              <a:solidFill>
                <a:srgbClr val="DF202C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18" name="Диаграмма 17"/>
          <p:cNvGraphicFramePr/>
          <p:nvPr>
            <p:extLst>
              <p:ext uri="{D42A27DB-BD31-4B8C-83A1-F6EECF244321}">
                <p14:modId xmlns:p14="http://schemas.microsoft.com/office/powerpoint/2010/main" val="1909861676"/>
              </p:ext>
            </p:extLst>
          </p:nvPr>
        </p:nvGraphicFramePr>
        <p:xfrm>
          <a:off x="11110665" y="3919819"/>
          <a:ext cx="11041411" cy="73200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9" name="TextBox 11"/>
          <p:cNvSpPr txBox="1">
            <a:spLocks noChangeArrowheads="1"/>
          </p:cNvSpPr>
          <p:nvPr/>
        </p:nvSpPr>
        <p:spPr bwMode="auto">
          <a:xfrm>
            <a:off x="11466703" y="2571750"/>
            <a:ext cx="1032933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DF202C"/>
                </a:solidFill>
                <a:latin typeface="Georgia" panose="02040502050405020303" pitchFamily="18" charset="0"/>
              </a:rPr>
              <a:t>Плановые показатели по вводу жилья </a:t>
            </a:r>
            <a:endParaRPr lang="ru-RU" sz="3200" b="1" dirty="0" smtClean="0">
              <a:solidFill>
                <a:srgbClr val="DF202C"/>
              </a:solidFill>
              <a:latin typeface="Georgia" panose="02040502050405020303" pitchFamily="18" charset="0"/>
            </a:endParaRPr>
          </a:p>
          <a:p>
            <a:r>
              <a:rPr lang="ru-RU" sz="3200" b="1" dirty="0" smtClean="0">
                <a:solidFill>
                  <a:srgbClr val="DF202C"/>
                </a:solidFill>
                <a:latin typeface="Georgia" panose="02040502050405020303" pitchFamily="18" charset="0"/>
              </a:rPr>
              <a:t>согласно </a:t>
            </a:r>
            <a:r>
              <a:rPr lang="ru-RU" sz="3200" b="1" dirty="0">
                <a:solidFill>
                  <a:srgbClr val="DF202C"/>
                </a:solidFill>
                <a:latin typeface="Georgia" panose="02040502050405020303" pitchFamily="18" charset="0"/>
              </a:rPr>
              <a:t>действующим </a:t>
            </a:r>
            <a:r>
              <a:rPr lang="ru-RU" sz="3200" b="1" dirty="0" err="1" smtClean="0">
                <a:solidFill>
                  <a:srgbClr val="DF202C"/>
                </a:solidFill>
                <a:latin typeface="Georgia" panose="02040502050405020303" pitchFamily="18" charset="0"/>
              </a:rPr>
              <a:t>РнС</a:t>
            </a:r>
            <a:endParaRPr lang="ru-RU" sz="3200" dirty="0">
              <a:solidFill>
                <a:srgbClr val="DF202C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28944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83"/>
          <p:cNvSpPr/>
          <p:nvPr/>
        </p:nvSpPr>
        <p:spPr>
          <a:xfrm>
            <a:off x="1942426" y="256303"/>
            <a:ext cx="19227986" cy="16215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71435" tIns="71435" rIns="71435" bIns="71435" anchor="ctr">
            <a:spAutoFit/>
          </a:bodyPr>
          <a:lstStyle>
            <a:lvl1pPr algn="l" defTabSz="914400">
              <a:lnSpc>
                <a:spcPct val="120000"/>
              </a:lnSpc>
              <a:defRPr sz="2200">
                <a:latin typeface="Gotham Pro Light Regular"/>
                <a:ea typeface="Gotham Pro Light Regular"/>
                <a:cs typeface="Gotham Pro Light Regular"/>
                <a:sym typeface="Gotham Pro Light Regular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4800" b="1" dirty="0">
                <a:solidFill>
                  <a:srgbClr val="DF202C"/>
                </a:solidFill>
                <a:latin typeface="Georgia" panose="02040502050405020303" pitchFamily="18" charset="0"/>
              </a:rPr>
              <a:t>Обеспечение источниками финансирования жилищного рынка </a:t>
            </a:r>
            <a:r>
              <a:rPr lang="ru-RU" sz="4800" b="1" dirty="0" smtClean="0">
                <a:solidFill>
                  <a:srgbClr val="DF202C"/>
                </a:solidFill>
                <a:latin typeface="Georgia" panose="02040502050405020303" pitchFamily="18" charset="0"/>
              </a:rPr>
              <a:t>на </a:t>
            </a:r>
            <a:r>
              <a:rPr lang="ru-RU" sz="4800" b="1" dirty="0">
                <a:solidFill>
                  <a:srgbClr val="DF202C"/>
                </a:solidFill>
                <a:latin typeface="Georgia" panose="02040502050405020303" pitchFamily="18" charset="0"/>
              </a:rPr>
              <a:t>1 </a:t>
            </a:r>
            <a:r>
              <a:rPr lang="ru-RU" sz="4800" b="1" dirty="0" smtClean="0">
                <a:solidFill>
                  <a:srgbClr val="DF202C"/>
                </a:solidFill>
                <a:latin typeface="Georgia" panose="02040502050405020303" pitchFamily="18" charset="0"/>
              </a:rPr>
              <a:t>декабря </a:t>
            </a:r>
            <a:r>
              <a:rPr lang="ru-RU" sz="4800" b="1" dirty="0">
                <a:solidFill>
                  <a:srgbClr val="DF202C"/>
                </a:solidFill>
                <a:latin typeface="Georgia" panose="02040502050405020303" pitchFamily="18" charset="0"/>
              </a:rPr>
              <a:t>2020 г.</a:t>
            </a:r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543614338"/>
              </p:ext>
            </p:extLst>
          </p:nvPr>
        </p:nvGraphicFramePr>
        <p:xfrm>
          <a:off x="484800" y="2262684"/>
          <a:ext cx="11314796" cy="89948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2325351" y="2810000"/>
            <a:ext cx="11544300" cy="79002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5" tIns="71435" rIns="71435" bIns="71435" numCol="1" spcCol="38100" rtlCol="0" anchor="ctr">
            <a:spAutoFit/>
          </a:bodyPr>
          <a:lstStyle/>
          <a:p>
            <a:pPr algn="l">
              <a:buClr>
                <a:srgbClr val="DA3221"/>
              </a:buClr>
            </a:pPr>
            <a:r>
              <a:rPr lang="ru-RU" sz="3600" b="1" dirty="0" smtClean="0">
                <a:solidFill>
                  <a:srgbClr val="4758A7"/>
                </a:solidFill>
                <a:latin typeface="Georgia" panose="02040502050405020303" pitchFamily="18" charset="0"/>
              </a:rPr>
              <a:t>Текущий объем строительства: </a:t>
            </a:r>
          </a:p>
          <a:p>
            <a:pPr algn="l">
              <a:buClr>
                <a:srgbClr val="DA3221"/>
              </a:buClr>
            </a:pPr>
            <a:r>
              <a:rPr lang="ru-RU" sz="3600" b="1" dirty="0" smtClean="0">
                <a:solidFill>
                  <a:srgbClr val="4758A7"/>
                </a:solidFill>
                <a:latin typeface="Georgia" panose="02040502050405020303" pitchFamily="18" charset="0"/>
              </a:rPr>
              <a:t>       </a:t>
            </a:r>
            <a:r>
              <a:rPr lang="ru-RU" sz="3600" dirty="0" smtClean="0">
                <a:solidFill>
                  <a:schemeClr val="tx1"/>
                </a:solidFill>
                <a:latin typeface="Georgia" panose="02040502050405020303" pitchFamily="18" charset="0"/>
              </a:rPr>
              <a:t>11, 3 </a:t>
            </a:r>
            <a:r>
              <a:rPr lang="ru-RU" sz="3600" dirty="0" err="1" smtClean="0">
                <a:solidFill>
                  <a:schemeClr val="tx1"/>
                </a:solidFill>
                <a:latin typeface="Georgia" panose="02040502050405020303" pitchFamily="18" charset="0"/>
              </a:rPr>
              <a:t>млн.кв.м</a:t>
            </a:r>
            <a:r>
              <a:rPr lang="ru-RU" sz="36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(146 ЮЛ)</a:t>
            </a:r>
          </a:p>
          <a:p>
            <a:pPr algn="l">
              <a:buClr>
                <a:srgbClr val="DA3221"/>
              </a:buClr>
            </a:pPr>
            <a:endParaRPr lang="ru-RU" sz="3600" b="1" dirty="0">
              <a:solidFill>
                <a:srgbClr val="4758A7"/>
              </a:solidFill>
              <a:latin typeface="Georgia" panose="02040502050405020303" pitchFamily="18" charset="0"/>
            </a:endParaRPr>
          </a:p>
          <a:p>
            <a:pPr algn="l">
              <a:buClr>
                <a:srgbClr val="DA3221"/>
              </a:buClr>
            </a:pPr>
            <a:r>
              <a:rPr lang="ru-RU" sz="3600" b="1" dirty="0" smtClean="0">
                <a:solidFill>
                  <a:srgbClr val="4758A7"/>
                </a:solidFill>
                <a:latin typeface="Georgia" panose="02040502050405020303" pitchFamily="18" charset="0"/>
              </a:rPr>
              <a:t>По </a:t>
            </a:r>
            <a:r>
              <a:rPr lang="ru-RU" sz="3600" b="1" dirty="0">
                <a:solidFill>
                  <a:srgbClr val="4758A7"/>
                </a:solidFill>
                <a:latin typeface="Georgia" panose="02040502050405020303" pitchFamily="18" charset="0"/>
              </a:rPr>
              <a:t>старым </a:t>
            </a:r>
            <a:r>
              <a:rPr lang="ru-RU" sz="3600" b="1" dirty="0" smtClean="0">
                <a:solidFill>
                  <a:srgbClr val="4758A7"/>
                </a:solidFill>
                <a:latin typeface="Georgia" panose="02040502050405020303" pitchFamily="18" charset="0"/>
              </a:rPr>
              <a:t>правилам (70%):</a:t>
            </a:r>
            <a:endParaRPr lang="ru-RU" sz="3600" b="1" dirty="0">
              <a:solidFill>
                <a:srgbClr val="4758A7"/>
              </a:solidFill>
              <a:latin typeface="Georgia" panose="02040502050405020303" pitchFamily="18" charset="0"/>
            </a:endParaRPr>
          </a:p>
          <a:p>
            <a:pPr marR="0" algn="l" defTabSz="82152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3221"/>
              </a:buClr>
              <a:buSzTx/>
              <a:tabLst/>
            </a:pPr>
            <a:r>
              <a:rPr lang="ru-RU" sz="3600" dirty="0">
                <a:latin typeface="Georgia" panose="02040502050405020303" pitchFamily="18" charset="0"/>
              </a:rPr>
              <a:t>	</a:t>
            </a:r>
            <a:r>
              <a:rPr lang="ru-RU" sz="3600" dirty="0" smtClean="0">
                <a:latin typeface="Georgia" panose="02040502050405020303" pitchFamily="18" charset="0"/>
              </a:rPr>
              <a:t>7,6 </a:t>
            </a:r>
            <a:r>
              <a:rPr lang="ru-RU" sz="3600" dirty="0" err="1" smtClean="0">
                <a:latin typeface="Georgia" panose="02040502050405020303" pitchFamily="18" charset="0"/>
              </a:rPr>
              <a:t>млн.кв.</a:t>
            </a:r>
            <a:r>
              <a:rPr kumimoji="0" lang="ru-RU" sz="3600" b="0" i="0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Georgia" panose="02040502050405020303" pitchFamily="18" charset="0"/>
                <a:sym typeface="Helvetica"/>
              </a:rPr>
              <a:t>м</a:t>
            </a:r>
            <a:r>
              <a:rPr kumimoji="0" lang="ru-RU" sz="36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Georgia" panose="02040502050405020303" pitchFamily="18" charset="0"/>
                <a:sym typeface="Helvetica"/>
              </a:rPr>
              <a:t>. (99 ЮЛ)</a:t>
            </a:r>
            <a:endParaRPr kumimoji="0" lang="ru-RU" sz="3600" b="0" i="0" u="none" strike="noStrike" cap="none" spc="0" normalizeH="0" dirty="0">
              <a:ln>
                <a:noFill/>
              </a:ln>
              <a:solidFill>
                <a:srgbClr val="000000"/>
              </a:solidFill>
              <a:effectLst/>
              <a:uFillTx/>
              <a:latin typeface="Georgia" panose="02040502050405020303" pitchFamily="18" charset="0"/>
              <a:sym typeface="Helvetica"/>
            </a:endParaRPr>
          </a:p>
          <a:p>
            <a:pPr marR="0" algn="l" defTabSz="82152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3221"/>
              </a:buClr>
              <a:buSzTx/>
              <a:tabLst/>
            </a:pPr>
            <a:endParaRPr lang="ru-RU" sz="3600" dirty="0">
              <a:latin typeface="Georgia" panose="02040502050405020303" pitchFamily="18" charset="0"/>
            </a:endParaRPr>
          </a:p>
          <a:p>
            <a:pPr marR="0" algn="l" defTabSz="82152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3221"/>
              </a:buClr>
              <a:buSzTx/>
              <a:tabLst/>
            </a:pPr>
            <a:r>
              <a:rPr kumimoji="0" lang="ru-RU" sz="3600" b="1" i="0" u="none" strike="noStrike" cap="none" spc="0" normalizeH="0" dirty="0">
                <a:ln>
                  <a:noFill/>
                </a:ln>
                <a:solidFill>
                  <a:srgbClr val="4758A7"/>
                </a:solidFill>
                <a:effectLst/>
                <a:uFillTx/>
                <a:latin typeface="Georgia" panose="02040502050405020303" pitchFamily="18" charset="0"/>
                <a:sym typeface="Helvetica"/>
              </a:rPr>
              <a:t>Проектное финансирование и </a:t>
            </a:r>
            <a:r>
              <a:rPr kumimoji="0" lang="ru-RU" sz="3600" b="1" i="0" u="none" strike="noStrike" cap="none" spc="0" normalizeH="0" dirty="0" smtClean="0">
                <a:ln>
                  <a:noFill/>
                </a:ln>
                <a:solidFill>
                  <a:srgbClr val="4758A7"/>
                </a:solidFill>
                <a:effectLst/>
                <a:uFillTx/>
                <a:latin typeface="Georgia" panose="02040502050405020303" pitchFamily="18" charset="0"/>
                <a:sym typeface="Helvetica"/>
              </a:rPr>
              <a:t>эскроу (29,5%):</a:t>
            </a:r>
            <a:endParaRPr kumimoji="0" lang="ru-RU" sz="3600" b="1" i="0" u="none" strike="noStrike" cap="none" spc="0" normalizeH="0" dirty="0">
              <a:ln>
                <a:noFill/>
              </a:ln>
              <a:solidFill>
                <a:srgbClr val="4758A7"/>
              </a:solidFill>
              <a:effectLst/>
              <a:uFillTx/>
              <a:latin typeface="Georgia" panose="02040502050405020303" pitchFamily="18" charset="0"/>
              <a:sym typeface="Helvetica"/>
            </a:endParaRPr>
          </a:p>
          <a:p>
            <a:pPr marR="0" algn="l" defTabSz="82152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3221"/>
              </a:buClr>
              <a:buSzTx/>
              <a:tabLst/>
            </a:pPr>
            <a:r>
              <a:rPr lang="ru-RU" sz="3600" dirty="0">
                <a:latin typeface="Georgia" panose="02040502050405020303" pitchFamily="18" charset="0"/>
              </a:rPr>
              <a:t>	</a:t>
            </a:r>
            <a:r>
              <a:rPr lang="ru-RU" sz="3600" dirty="0" smtClean="0">
                <a:latin typeface="Georgia" panose="02040502050405020303" pitchFamily="18" charset="0"/>
              </a:rPr>
              <a:t>3,6 </a:t>
            </a:r>
            <a:r>
              <a:rPr lang="ru-RU" sz="3600" dirty="0" err="1" smtClean="0">
                <a:latin typeface="Georgia" panose="02040502050405020303" pitchFamily="18" charset="0"/>
              </a:rPr>
              <a:t>млн.кв</a:t>
            </a:r>
            <a:r>
              <a:rPr lang="ru-RU" sz="3600" dirty="0">
                <a:latin typeface="Georgia" panose="02040502050405020303" pitchFamily="18" charset="0"/>
              </a:rPr>
              <a:t>. м. </a:t>
            </a:r>
            <a:r>
              <a:rPr lang="ru-RU" sz="3600" dirty="0" smtClean="0">
                <a:latin typeface="Georgia" panose="02040502050405020303" pitchFamily="18" charset="0"/>
              </a:rPr>
              <a:t>(55 ЮЛ)</a:t>
            </a:r>
            <a:endParaRPr lang="ru-RU" sz="3600" dirty="0">
              <a:latin typeface="Georgia" panose="02040502050405020303" pitchFamily="18" charset="0"/>
            </a:endParaRPr>
          </a:p>
          <a:p>
            <a:pPr marR="0" algn="l" defTabSz="82152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3221"/>
              </a:buClr>
              <a:buSzTx/>
              <a:tabLst/>
            </a:pPr>
            <a:endParaRPr lang="ru-RU" sz="3600" dirty="0">
              <a:solidFill>
                <a:srgbClr val="4758A7"/>
              </a:solidFill>
              <a:latin typeface="Georgia" panose="02040502050405020303" pitchFamily="18" charset="0"/>
            </a:endParaRPr>
          </a:p>
          <a:p>
            <a:pPr marR="0" algn="l" defTabSz="82152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3221"/>
              </a:buClr>
              <a:buSzTx/>
              <a:tabLst/>
            </a:pPr>
            <a:r>
              <a:rPr lang="ru-RU" sz="3600" b="1" dirty="0">
                <a:solidFill>
                  <a:srgbClr val="4758A7"/>
                </a:solidFill>
                <a:latin typeface="Georgia" panose="02040502050405020303" pitchFamily="18" charset="0"/>
              </a:rPr>
              <a:t>Без долевого участия (0,5%): </a:t>
            </a:r>
          </a:p>
          <a:p>
            <a:pPr marR="0" algn="l" defTabSz="82152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3221"/>
              </a:buClr>
              <a:buSzTx/>
              <a:tabLst/>
            </a:pPr>
            <a:r>
              <a:rPr lang="ru-RU" sz="3600" dirty="0">
                <a:latin typeface="Georgia" panose="02040502050405020303" pitchFamily="18" charset="0"/>
              </a:rPr>
              <a:t>	</a:t>
            </a:r>
            <a:r>
              <a:rPr lang="ru-RU" sz="3600" dirty="0" smtClean="0">
                <a:latin typeface="Georgia" panose="02040502050405020303" pitchFamily="18" charset="0"/>
              </a:rPr>
              <a:t>0,1 </a:t>
            </a:r>
            <a:r>
              <a:rPr lang="ru-RU" sz="3600" dirty="0" err="1" smtClean="0">
                <a:latin typeface="Georgia" panose="02040502050405020303" pitchFamily="18" charset="0"/>
              </a:rPr>
              <a:t>млн</a:t>
            </a:r>
            <a:r>
              <a:rPr kumimoji="0" lang="ru-RU" sz="3600" b="0" i="0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Georgia" panose="02040502050405020303" pitchFamily="18" charset="0"/>
                <a:sym typeface="Helvetica"/>
              </a:rPr>
              <a:t>.кв</a:t>
            </a:r>
            <a:r>
              <a:rPr kumimoji="0" lang="ru-RU" sz="3600" b="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Georgia" panose="02040502050405020303" pitchFamily="18" charset="0"/>
                <a:sym typeface="Helvetica"/>
              </a:rPr>
              <a:t>. м.: </a:t>
            </a:r>
          </a:p>
          <a:p>
            <a:pPr marR="0" algn="l" defTabSz="82152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3221"/>
              </a:buClr>
              <a:buSzTx/>
              <a:tabLst/>
            </a:pPr>
            <a:r>
              <a:rPr lang="ru-RU" sz="3600" dirty="0">
                <a:latin typeface="Georgia" panose="02040502050405020303" pitchFamily="18" charset="0"/>
              </a:rPr>
              <a:t>	</a:t>
            </a:r>
            <a:r>
              <a:rPr kumimoji="0" lang="ru-RU" sz="3600" b="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Georgia" panose="02040502050405020303" pitchFamily="18" charset="0"/>
                <a:sym typeface="Helvetica"/>
              </a:rPr>
              <a:t>собственные средства застройщиков/</a:t>
            </a:r>
          </a:p>
          <a:p>
            <a:pPr marR="0" algn="l" defTabSz="82152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3221"/>
              </a:buClr>
              <a:buSzTx/>
              <a:tabLst/>
            </a:pPr>
            <a:r>
              <a:rPr lang="ru-RU" sz="3600" dirty="0">
                <a:latin typeface="Georgia" panose="02040502050405020303" pitchFamily="18" charset="0"/>
              </a:rPr>
              <a:t>	строительство не начато</a:t>
            </a:r>
          </a:p>
          <a:p>
            <a:pPr marR="0" algn="l" defTabSz="82152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3221"/>
              </a:buClr>
              <a:buSzTx/>
              <a:tabLst/>
            </a:pPr>
            <a:r>
              <a:rPr kumimoji="0" lang="ru-RU" sz="3600" b="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Georgia" panose="02040502050405020303" pitchFamily="18" charset="0"/>
                <a:sym typeface="Helvetica"/>
              </a:rPr>
              <a:t>	</a:t>
            </a:r>
          </a:p>
        </p:txBody>
      </p:sp>
      <p:sp>
        <p:nvSpPr>
          <p:cNvPr id="10" name="Shape 139"/>
          <p:cNvSpPr/>
          <p:nvPr/>
        </p:nvSpPr>
        <p:spPr>
          <a:xfrm>
            <a:off x="20564482" y="12488258"/>
            <a:ext cx="448836" cy="9198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71435" tIns="71435" rIns="71435" bIns="71435" anchor="ctr">
            <a:spAutoFit/>
          </a:bodyPr>
          <a:lstStyle>
            <a:lvl1pPr algn="l">
              <a:lnSpc>
                <a:spcPct val="120000"/>
              </a:lnSpc>
              <a:defRPr sz="4200">
                <a:latin typeface="Gotham Pro Light Regular"/>
                <a:ea typeface="Gotham Pro Light Regular"/>
                <a:cs typeface="Gotham Pro Light Regular"/>
                <a:sym typeface="Gotham Pro Light Regular"/>
              </a:defRPr>
            </a:lvl1pPr>
          </a:lstStyle>
          <a:p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</a:rPr>
              <a:t>4</a:t>
            </a:r>
            <a:endParaRPr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26"/>
          <a:stretch/>
        </p:blipFill>
        <p:spPr>
          <a:xfrm flipH="1">
            <a:off x="21227143" y="10683185"/>
            <a:ext cx="3156857" cy="3013862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2211820"/>
            <a:ext cx="2303238" cy="1472738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4627B716-45A6-411A-9616-A14629638E93}"/>
              </a:ext>
            </a:extLst>
          </p:cNvPr>
          <p:cNvSpPr/>
          <p:nvPr/>
        </p:nvSpPr>
        <p:spPr>
          <a:xfrm>
            <a:off x="15714106" y="13047114"/>
            <a:ext cx="58173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i="1" dirty="0">
                <a:solidFill>
                  <a:schemeClr val="tx1"/>
                </a:solidFill>
                <a:latin typeface="Georgia" panose="02040502050405020303" pitchFamily="18" charset="0"/>
              </a:rPr>
              <a:t>*Источник: </a:t>
            </a:r>
            <a:r>
              <a:rPr lang="en-US" sz="2400" i="1" dirty="0">
                <a:solidFill>
                  <a:schemeClr val="tx1"/>
                </a:solidFill>
                <a:latin typeface="Georgia" panose="02040502050405020303" pitchFamily="18" charset="0"/>
              </a:rPr>
              <a:t>www.</a:t>
            </a:r>
            <a:r>
              <a:rPr lang="ru-RU" sz="2400" i="1" dirty="0" err="1">
                <a:solidFill>
                  <a:schemeClr val="tx1"/>
                </a:solidFill>
                <a:latin typeface="Georgia" panose="02040502050405020303" pitchFamily="18" charset="0"/>
              </a:rPr>
              <a:t>наш.дом.рф</a:t>
            </a:r>
            <a:endParaRPr lang="ru-RU" sz="2400" i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4063914395"/>
              </p:ext>
            </p:extLst>
          </p:nvPr>
        </p:nvGraphicFramePr>
        <p:xfrm>
          <a:off x="3613426" y="9934888"/>
          <a:ext cx="7820434" cy="3343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6998890" y="9554979"/>
            <a:ext cx="3291834" cy="759818"/>
          </a:xfrm>
          <a:prstGeom prst="rect">
            <a:avLst/>
          </a:prstGeom>
          <a:solidFill>
            <a:srgbClr val="FFFFFF">
              <a:alpha val="0"/>
            </a:srgbClr>
          </a:solidFill>
          <a:ln w="25400" cap="flat">
            <a:solidFill>
              <a:schemeClr val="accent1">
                <a:alpha val="0"/>
              </a:schemeClr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71435" tIns="71435" rIns="71435" bIns="71435" numCol="1" spcCol="38100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b="1" i="1" dirty="0" smtClean="0"/>
              <a:t>01.12.2019</a:t>
            </a:r>
            <a:endParaRPr lang="ru-RU" sz="4000" b="1" i="1" dirty="0"/>
          </a:p>
        </p:txBody>
      </p:sp>
    </p:spTree>
    <p:extLst>
      <p:ext uri="{BB962C8B-B14F-4D97-AF65-F5344CB8AC3E}">
        <p14:creationId xmlns:p14="http://schemas.microsoft.com/office/powerpoint/2010/main" val="3368926809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83"/>
          <p:cNvSpPr/>
          <p:nvPr/>
        </p:nvSpPr>
        <p:spPr>
          <a:xfrm>
            <a:off x="1790026" y="195943"/>
            <a:ext cx="21015545" cy="236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71435" tIns="71435" rIns="71435" bIns="71435" anchor="ctr">
            <a:spAutoFit/>
          </a:bodyPr>
          <a:lstStyle>
            <a:lvl1pPr algn="l" defTabSz="914400">
              <a:lnSpc>
                <a:spcPct val="120000"/>
              </a:lnSpc>
              <a:defRPr sz="2200">
                <a:latin typeface="Gotham Pro Light Regular"/>
                <a:ea typeface="Gotham Pro Light Regular"/>
                <a:cs typeface="Gotham Pro Light Regular"/>
                <a:sym typeface="Gotham Pro Light Regular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4800" b="1" dirty="0">
                <a:solidFill>
                  <a:srgbClr val="DF202C"/>
                </a:solidFill>
                <a:latin typeface="Georgia" panose="02040502050405020303" pitchFamily="18" charset="0"/>
              </a:rPr>
              <a:t>Обеспечение источниками финансирования жилищного рынка </a:t>
            </a:r>
            <a:r>
              <a:rPr lang="ru-RU" sz="4800" b="1" dirty="0" smtClean="0">
                <a:solidFill>
                  <a:srgbClr val="DF202C"/>
                </a:solidFill>
                <a:latin typeface="Georgia" panose="02040502050405020303" pitchFamily="18" charset="0"/>
              </a:rPr>
              <a:t>на </a:t>
            </a:r>
            <a:r>
              <a:rPr lang="ru-RU" sz="4800" b="1" dirty="0">
                <a:solidFill>
                  <a:srgbClr val="DF202C"/>
                </a:solidFill>
                <a:latin typeface="Georgia" panose="02040502050405020303" pitchFamily="18" charset="0"/>
              </a:rPr>
              <a:t>1 </a:t>
            </a:r>
            <a:r>
              <a:rPr lang="ru-RU" sz="4800" b="1" dirty="0" smtClean="0">
                <a:solidFill>
                  <a:srgbClr val="DF202C"/>
                </a:solidFill>
                <a:latin typeface="Georgia" panose="02040502050405020303" pitchFamily="18" charset="0"/>
              </a:rPr>
              <a:t>декабря </a:t>
            </a:r>
            <a:r>
              <a:rPr lang="ru-RU" sz="4800" b="1" dirty="0">
                <a:solidFill>
                  <a:srgbClr val="DF202C"/>
                </a:solidFill>
                <a:latin typeface="Georgia" panose="02040502050405020303" pitchFamily="18" charset="0"/>
              </a:rPr>
              <a:t>2020 г.</a:t>
            </a:r>
          </a:p>
          <a:p>
            <a:pPr algn="ctr">
              <a:lnSpc>
                <a:spcPct val="100000"/>
              </a:lnSpc>
            </a:pPr>
            <a:r>
              <a:rPr lang="ru-RU" sz="4400" b="1" i="1" dirty="0">
                <a:solidFill>
                  <a:srgbClr val="4758A7"/>
                </a:solidFill>
                <a:latin typeface="Georgia" panose="02040502050405020303" pitchFamily="18" charset="0"/>
              </a:rPr>
              <a:t>(рынок проектного финансирования)</a:t>
            </a:r>
          </a:p>
        </p:txBody>
      </p:sp>
      <p:sp>
        <p:nvSpPr>
          <p:cNvPr id="10" name="Shape 139"/>
          <p:cNvSpPr/>
          <p:nvPr/>
        </p:nvSpPr>
        <p:spPr>
          <a:xfrm>
            <a:off x="20564482" y="12522850"/>
            <a:ext cx="429600" cy="8506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71435" tIns="71435" rIns="71435" bIns="71435" anchor="ctr">
            <a:spAutoFit/>
          </a:bodyPr>
          <a:lstStyle>
            <a:lvl1pPr algn="l">
              <a:lnSpc>
                <a:spcPct val="120000"/>
              </a:lnSpc>
              <a:defRPr sz="4200">
                <a:latin typeface="Gotham Pro Light Regular"/>
                <a:ea typeface="Gotham Pro Light Regular"/>
                <a:cs typeface="Gotham Pro Light Regular"/>
                <a:sym typeface="Gotham Pro Light Regular"/>
              </a:defRPr>
            </a:lvl1pPr>
          </a:lstStyle>
          <a:p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</a:rPr>
              <a:t>5</a:t>
            </a:r>
            <a:endParaRPr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26"/>
          <a:stretch/>
        </p:blipFill>
        <p:spPr>
          <a:xfrm flipH="1">
            <a:off x="21227143" y="10683185"/>
            <a:ext cx="3156857" cy="3013862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2211820"/>
            <a:ext cx="2303238" cy="1472738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4627B716-45A6-411A-9616-A14629638E93}"/>
              </a:ext>
            </a:extLst>
          </p:cNvPr>
          <p:cNvSpPr/>
          <p:nvPr/>
        </p:nvSpPr>
        <p:spPr>
          <a:xfrm>
            <a:off x="2613840" y="13047115"/>
            <a:ext cx="79589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i="1" dirty="0">
                <a:solidFill>
                  <a:schemeClr val="tx1"/>
                </a:solidFill>
                <a:latin typeface="Georgia" panose="02040502050405020303" pitchFamily="18" charset="0"/>
              </a:rPr>
              <a:t>*Источник: </a:t>
            </a:r>
            <a:r>
              <a:rPr lang="ru-RU" sz="2400" i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Банк России, АО «ДОМ.РФ»</a:t>
            </a:r>
            <a:endParaRPr lang="ru-RU" sz="2400" i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xmlns="" id="{0A99444E-C045-453F-8CFD-87925B52A1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948189"/>
              </p:ext>
            </p:extLst>
          </p:nvPr>
        </p:nvGraphicFramePr>
        <p:xfrm>
          <a:off x="868784" y="3789149"/>
          <a:ext cx="11666116" cy="7189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220701" y="3191100"/>
            <a:ext cx="10572749" cy="90082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5" tIns="71435" rIns="71435" bIns="71435" numCol="1" spcCol="38100" rtlCol="0" anchor="ctr">
            <a:spAutoFit/>
          </a:bodyPr>
          <a:lstStyle/>
          <a:p>
            <a:pPr algn="l">
              <a:buClr>
                <a:srgbClr val="DA3221"/>
              </a:buClr>
            </a:pPr>
            <a:r>
              <a:rPr lang="ru-RU" sz="3200" b="1" dirty="0" smtClean="0">
                <a:solidFill>
                  <a:srgbClr val="4758A7"/>
                </a:solidFill>
                <a:latin typeface="Georgia" panose="02040502050405020303" pitchFamily="18" charset="0"/>
              </a:rPr>
              <a:t>Открыто кредитных линий в рамках ПФ</a:t>
            </a:r>
            <a:r>
              <a:rPr lang="ru-RU" sz="3200" b="1" dirty="0" smtClean="0">
                <a:solidFill>
                  <a:srgbClr val="4758A7"/>
                </a:solidFill>
                <a:latin typeface="Georgia" panose="02040502050405020303" pitchFamily="18" charset="0"/>
              </a:rPr>
              <a:t>: </a:t>
            </a:r>
          </a:p>
          <a:p>
            <a:pPr algn="l">
              <a:buClr>
                <a:srgbClr val="DA3221"/>
              </a:buClr>
            </a:pPr>
            <a:r>
              <a:rPr lang="ru-RU" sz="3200" b="1" dirty="0" smtClean="0">
                <a:solidFill>
                  <a:srgbClr val="4758A7"/>
                </a:solidFill>
                <a:latin typeface="Georgia" panose="02040502050405020303" pitchFamily="18" charset="0"/>
              </a:rPr>
              <a:t>       </a:t>
            </a:r>
            <a:r>
              <a:rPr lang="ru-RU" sz="32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144 </a:t>
            </a:r>
            <a:r>
              <a:rPr lang="ru-RU" sz="3200" b="1" dirty="0" err="1" smtClean="0">
                <a:solidFill>
                  <a:schemeClr val="tx1"/>
                </a:solidFill>
                <a:latin typeface="Georgia" panose="02040502050405020303" pitchFamily="18" charset="0"/>
              </a:rPr>
              <a:t>млрд.руб</a:t>
            </a:r>
            <a:r>
              <a:rPr lang="ru-RU" sz="32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.</a:t>
            </a:r>
            <a:r>
              <a:rPr lang="ru-RU" sz="32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ru-RU" sz="2800" i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(СЗФО без СПб 55 </a:t>
            </a:r>
            <a:r>
              <a:rPr lang="ru-RU" sz="2800" i="1" dirty="0" err="1" smtClean="0">
                <a:solidFill>
                  <a:schemeClr val="tx1"/>
                </a:solidFill>
                <a:latin typeface="Georgia" panose="02040502050405020303" pitchFamily="18" charset="0"/>
              </a:rPr>
              <a:t>млрд.руб</a:t>
            </a:r>
            <a:r>
              <a:rPr lang="ru-RU" sz="2800" i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. )</a:t>
            </a:r>
          </a:p>
          <a:p>
            <a:pPr algn="l">
              <a:buClr>
                <a:srgbClr val="DA3221"/>
              </a:buClr>
            </a:pPr>
            <a:endParaRPr lang="ru-RU" sz="3200" b="1" dirty="0">
              <a:solidFill>
                <a:srgbClr val="4758A7"/>
              </a:solidFill>
              <a:latin typeface="Georgia" panose="02040502050405020303" pitchFamily="18" charset="0"/>
            </a:endParaRPr>
          </a:p>
          <a:p>
            <a:pPr algn="l">
              <a:buClr>
                <a:srgbClr val="DA3221"/>
              </a:buClr>
            </a:pPr>
            <a:r>
              <a:rPr lang="ru-RU" sz="3200" b="1" dirty="0" smtClean="0">
                <a:solidFill>
                  <a:srgbClr val="4758A7"/>
                </a:solidFill>
                <a:latin typeface="Georgia" panose="02040502050405020303" pitchFamily="18" charset="0"/>
              </a:rPr>
              <a:t>Размещено на счетах </a:t>
            </a:r>
            <a:r>
              <a:rPr lang="ru-RU" sz="3200" b="1" dirty="0" err="1" smtClean="0">
                <a:solidFill>
                  <a:srgbClr val="4758A7"/>
                </a:solidFill>
                <a:latin typeface="Georgia" panose="02040502050405020303" pitchFamily="18" charset="0"/>
              </a:rPr>
              <a:t>эксроу</a:t>
            </a:r>
            <a:r>
              <a:rPr lang="ru-RU" sz="3200" b="1" dirty="0" smtClean="0">
                <a:solidFill>
                  <a:srgbClr val="4758A7"/>
                </a:solidFill>
                <a:latin typeface="Georgia" panose="02040502050405020303" pitchFamily="18" charset="0"/>
              </a:rPr>
              <a:t>:</a:t>
            </a:r>
            <a:endParaRPr lang="ru-RU" sz="3200" b="1" dirty="0">
              <a:solidFill>
                <a:srgbClr val="4758A7"/>
              </a:solidFill>
              <a:latin typeface="Georgia" panose="02040502050405020303" pitchFamily="18" charset="0"/>
            </a:endParaRPr>
          </a:p>
          <a:p>
            <a:pPr marR="0" algn="l" defTabSz="82152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3221"/>
              </a:buClr>
              <a:buSzTx/>
              <a:tabLst/>
            </a:pPr>
            <a:r>
              <a:rPr lang="ru-RU" sz="3200" dirty="0">
                <a:latin typeface="Georgia" panose="02040502050405020303" pitchFamily="18" charset="0"/>
              </a:rPr>
              <a:t>	</a:t>
            </a:r>
            <a:r>
              <a:rPr lang="ru-RU" sz="3200" b="1" dirty="0" smtClean="0">
                <a:latin typeface="Georgia" panose="02040502050405020303" pitchFamily="18" charset="0"/>
              </a:rPr>
              <a:t>26,3 </a:t>
            </a:r>
            <a:r>
              <a:rPr lang="ru-RU" sz="3200" b="1" dirty="0" err="1" smtClean="0">
                <a:latin typeface="Georgia" panose="02040502050405020303" pitchFamily="18" charset="0"/>
              </a:rPr>
              <a:t>млрд.руб</a:t>
            </a:r>
            <a:r>
              <a:rPr kumimoji="0" lang="ru-RU" sz="32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Georgia" panose="02040502050405020303" pitchFamily="18" charset="0"/>
                <a:sym typeface="Helvetica"/>
              </a:rPr>
              <a:t>.</a:t>
            </a:r>
            <a:r>
              <a:rPr kumimoji="0" lang="ru-RU" sz="32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Georgia" panose="02040502050405020303" pitchFamily="18" charset="0"/>
                <a:sym typeface="Helvetica"/>
              </a:rPr>
              <a:t> </a:t>
            </a:r>
            <a:r>
              <a:rPr kumimoji="0" lang="ru-RU" sz="2800" b="0" i="1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Georgia" panose="02040502050405020303" pitchFamily="18" charset="0"/>
                <a:sym typeface="Helvetica"/>
              </a:rPr>
              <a:t>(СЗФО без СПб 27,5 </a:t>
            </a:r>
            <a:r>
              <a:rPr kumimoji="0" lang="ru-RU" sz="2800" b="0" i="1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Georgia" panose="02040502050405020303" pitchFamily="18" charset="0"/>
                <a:sym typeface="Helvetica"/>
              </a:rPr>
              <a:t>млрд.руб</a:t>
            </a:r>
            <a:r>
              <a:rPr kumimoji="0" lang="ru-RU" sz="2800" b="0" i="1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Georgia" panose="02040502050405020303" pitchFamily="18" charset="0"/>
                <a:sym typeface="Helvetica"/>
              </a:rPr>
              <a:t>.)</a:t>
            </a:r>
            <a:endParaRPr kumimoji="0" lang="ru-RU" sz="2800" b="0" i="1" u="none" strike="noStrike" cap="none" spc="0" normalizeH="0" dirty="0">
              <a:ln>
                <a:noFill/>
              </a:ln>
              <a:solidFill>
                <a:srgbClr val="000000"/>
              </a:solidFill>
              <a:effectLst/>
              <a:uFillTx/>
              <a:latin typeface="Georgia" panose="02040502050405020303" pitchFamily="18" charset="0"/>
              <a:sym typeface="Helvetica"/>
            </a:endParaRPr>
          </a:p>
          <a:p>
            <a:pPr marR="0" algn="l" defTabSz="82152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3221"/>
              </a:buClr>
              <a:buSzTx/>
              <a:tabLst/>
            </a:pPr>
            <a:endParaRPr lang="ru-RU" sz="3200" dirty="0">
              <a:latin typeface="Georgia" panose="02040502050405020303" pitchFamily="18" charset="0"/>
            </a:endParaRPr>
          </a:p>
          <a:p>
            <a:pPr marR="0" algn="l" defTabSz="82152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3221"/>
              </a:buClr>
              <a:buSzTx/>
              <a:tabLst/>
            </a:pPr>
            <a:r>
              <a:rPr kumimoji="0" lang="ru-RU" sz="3200" b="1" i="0" u="none" strike="noStrike" cap="none" spc="0" normalizeH="0" dirty="0" smtClean="0">
                <a:ln>
                  <a:noFill/>
                </a:ln>
                <a:solidFill>
                  <a:srgbClr val="4758A7"/>
                </a:solidFill>
                <a:effectLst/>
                <a:uFillTx/>
                <a:latin typeface="Georgia" panose="02040502050405020303" pitchFamily="18" charset="0"/>
                <a:sym typeface="Helvetica"/>
              </a:rPr>
              <a:t>Раскрыты счета эскроу:</a:t>
            </a:r>
            <a:endParaRPr kumimoji="0" lang="ru-RU" sz="3200" b="1" i="0" u="none" strike="noStrike" cap="none" spc="0" normalizeH="0" dirty="0">
              <a:ln>
                <a:noFill/>
              </a:ln>
              <a:solidFill>
                <a:srgbClr val="4758A7"/>
              </a:solidFill>
              <a:effectLst/>
              <a:uFillTx/>
              <a:latin typeface="Georgia" panose="02040502050405020303" pitchFamily="18" charset="0"/>
              <a:sym typeface="Helvetica"/>
            </a:endParaRPr>
          </a:p>
          <a:p>
            <a:pPr algn="l">
              <a:buClr>
                <a:srgbClr val="DA3221"/>
              </a:buClr>
            </a:pPr>
            <a:r>
              <a:rPr lang="ru-RU" sz="3200" dirty="0">
                <a:latin typeface="Georgia" panose="02040502050405020303" pitchFamily="18" charset="0"/>
              </a:rPr>
              <a:t>	</a:t>
            </a:r>
            <a:r>
              <a:rPr lang="ru-RU" sz="3200" b="1" dirty="0" smtClean="0">
                <a:latin typeface="Georgia" panose="02040502050405020303" pitchFamily="18" charset="0"/>
              </a:rPr>
              <a:t>0,0 </a:t>
            </a:r>
            <a:r>
              <a:rPr lang="ru-RU" sz="3200" b="1" dirty="0" err="1">
                <a:latin typeface="Georgia" panose="02040502050405020303" pitchFamily="18" charset="0"/>
              </a:rPr>
              <a:t>млрд.руб</a:t>
            </a:r>
            <a:r>
              <a:rPr lang="ru-RU" sz="3200" b="1" dirty="0" smtClean="0">
                <a:latin typeface="Georgia" panose="02040502050405020303" pitchFamily="18" charset="0"/>
              </a:rPr>
              <a:t>. </a:t>
            </a:r>
            <a:r>
              <a:rPr lang="ru-RU" sz="2800" i="1" dirty="0">
                <a:latin typeface="Georgia" panose="02040502050405020303" pitchFamily="18" charset="0"/>
              </a:rPr>
              <a:t>(СЗФО без СПб </a:t>
            </a:r>
            <a:r>
              <a:rPr lang="ru-RU" sz="2800" i="1" dirty="0" smtClean="0">
                <a:latin typeface="Georgia" panose="02040502050405020303" pitchFamily="18" charset="0"/>
              </a:rPr>
              <a:t>3,6 </a:t>
            </a:r>
            <a:r>
              <a:rPr lang="ru-RU" sz="2800" i="1" dirty="0" err="1" smtClean="0">
                <a:latin typeface="Georgia" panose="02040502050405020303" pitchFamily="18" charset="0"/>
              </a:rPr>
              <a:t>млрд.руб</a:t>
            </a:r>
            <a:r>
              <a:rPr lang="ru-RU" sz="2800" i="1" dirty="0" smtClean="0">
                <a:latin typeface="Georgia" panose="02040502050405020303" pitchFamily="18" charset="0"/>
              </a:rPr>
              <a:t>.)</a:t>
            </a:r>
            <a:endParaRPr lang="ru-RU" sz="2800" dirty="0">
              <a:latin typeface="Georgia" panose="02040502050405020303" pitchFamily="18" charset="0"/>
            </a:endParaRPr>
          </a:p>
          <a:p>
            <a:pPr marR="0" algn="l" defTabSz="82152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3221"/>
              </a:buClr>
              <a:buSzTx/>
              <a:tabLst/>
            </a:pPr>
            <a:endParaRPr lang="ru-RU" sz="3200" dirty="0">
              <a:solidFill>
                <a:srgbClr val="4758A7"/>
              </a:solidFill>
              <a:latin typeface="Georgia" panose="02040502050405020303" pitchFamily="18" charset="0"/>
            </a:endParaRPr>
          </a:p>
          <a:p>
            <a:pPr marR="0" algn="l" defTabSz="82152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3221"/>
              </a:buClr>
              <a:buSzTx/>
              <a:tabLst/>
            </a:pPr>
            <a:r>
              <a:rPr lang="ru-RU" sz="3200" b="1" dirty="0" smtClean="0">
                <a:solidFill>
                  <a:srgbClr val="4758A7"/>
                </a:solidFill>
                <a:latin typeface="Georgia" panose="02040502050405020303" pitchFamily="18" charset="0"/>
              </a:rPr>
              <a:t>Средняя ставка по ПФ (по СЗФО): </a:t>
            </a:r>
            <a:endParaRPr lang="ru-RU" sz="3200" b="1" dirty="0">
              <a:solidFill>
                <a:srgbClr val="4758A7"/>
              </a:solidFill>
              <a:latin typeface="Georgia" panose="02040502050405020303" pitchFamily="18" charset="0"/>
            </a:endParaRPr>
          </a:p>
          <a:p>
            <a:pPr marR="0" algn="l" defTabSz="82152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3221"/>
              </a:buClr>
              <a:buSzTx/>
              <a:tabLst/>
            </a:pPr>
            <a:r>
              <a:rPr lang="ru-RU" sz="3200" dirty="0">
                <a:latin typeface="Georgia" panose="02040502050405020303" pitchFamily="18" charset="0"/>
              </a:rPr>
              <a:t>	</a:t>
            </a:r>
            <a:r>
              <a:rPr lang="ru-RU" sz="3200" b="1" dirty="0" smtClean="0">
                <a:latin typeface="Georgia" panose="02040502050405020303" pitchFamily="18" charset="0"/>
              </a:rPr>
              <a:t>4,54 %</a:t>
            </a:r>
            <a:endParaRPr lang="ru-RU" sz="3200" b="1" dirty="0">
              <a:latin typeface="Georgia" panose="02040502050405020303" pitchFamily="18" charset="0"/>
            </a:endParaRPr>
          </a:p>
          <a:p>
            <a:pPr algn="l">
              <a:buClr>
                <a:srgbClr val="DA3221"/>
              </a:buClr>
            </a:pPr>
            <a:endParaRPr lang="ru-RU" sz="3200" b="1" dirty="0" smtClean="0">
              <a:solidFill>
                <a:srgbClr val="4758A7"/>
              </a:solidFill>
              <a:latin typeface="Georgia" panose="02040502050405020303" pitchFamily="18" charset="0"/>
            </a:endParaRPr>
          </a:p>
          <a:p>
            <a:pPr algn="l">
              <a:buClr>
                <a:srgbClr val="DA3221"/>
              </a:buClr>
            </a:pPr>
            <a:r>
              <a:rPr lang="ru-RU" sz="3200" b="1" dirty="0" smtClean="0">
                <a:solidFill>
                  <a:srgbClr val="4758A7"/>
                </a:solidFill>
                <a:latin typeface="Georgia" panose="02040502050405020303" pitchFamily="18" charset="0"/>
              </a:rPr>
              <a:t>Средняя </a:t>
            </a:r>
            <a:r>
              <a:rPr lang="ru-RU" sz="3200" b="1" dirty="0">
                <a:solidFill>
                  <a:srgbClr val="4758A7"/>
                </a:solidFill>
                <a:latin typeface="Georgia" panose="02040502050405020303" pitchFamily="18" charset="0"/>
              </a:rPr>
              <a:t>ставка по </a:t>
            </a:r>
            <a:r>
              <a:rPr lang="ru-RU" sz="3200" b="1" dirty="0" smtClean="0">
                <a:solidFill>
                  <a:srgbClr val="4758A7"/>
                </a:solidFill>
                <a:latin typeface="Georgia" panose="02040502050405020303" pitchFamily="18" charset="0"/>
              </a:rPr>
              <a:t>ипотеке: </a:t>
            </a:r>
            <a:endParaRPr lang="ru-RU" sz="3200" b="1" dirty="0">
              <a:solidFill>
                <a:srgbClr val="4758A7"/>
              </a:solidFill>
              <a:latin typeface="Georgia" panose="02040502050405020303" pitchFamily="18" charset="0"/>
            </a:endParaRPr>
          </a:p>
          <a:p>
            <a:pPr algn="l">
              <a:buClr>
                <a:srgbClr val="DA3221"/>
              </a:buClr>
            </a:pPr>
            <a:r>
              <a:rPr lang="ru-RU" sz="3200" dirty="0">
                <a:latin typeface="Georgia" panose="02040502050405020303" pitchFamily="18" charset="0"/>
              </a:rPr>
              <a:t>	</a:t>
            </a:r>
            <a:r>
              <a:rPr lang="ru-RU" sz="3200" b="1" dirty="0" smtClean="0">
                <a:latin typeface="Georgia" panose="02040502050405020303" pitchFamily="18" charset="0"/>
              </a:rPr>
              <a:t>7,4 %</a:t>
            </a:r>
            <a:endParaRPr lang="ru-RU" sz="3200" b="1" dirty="0">
              <a:latin typeface="Georgia" panose="02040502050405020303" pitchFamily="18" charset="0"/>
            </a:endParaRPr>
          </a:p>
          <a:p>
            <a:pPr algn="l">
              <a:buClr>
                <a:srgbClr val="DA3221"/>
              </a:buClr>
            </a:pPr>
            <a:endParaRPr lang="ru-RU" sz="3200" b="1" dirty="0" smtClean="0">
              <a:solidFill>
                <a:srgbClr val="4758A7"/>
              </a:solidFill>
              <a:latin typeface="Georgia" panose="02040502050405020303" pitchFamily="18" charset="0"/>
            </a:endParaRPr>
          </a:p>
          <a:p>
            <a:pPr algn="l">
              <a:buClr>
                <a:srgbClr val="DA3221"/>
              </a:buClr>
            </a:pPr>
            <a:r>
              <a:rPr lang="ru-RU" sz="3200" b="1" dirty="0" smtClean="0">
                <a:solidFill>
                  <a:srgbClr val="4758A7"/>
                </a:solidFill>
                <a:latin typeface="Georgia" panose="02040502050405020303" pitchFamily="18" charset="0"/>
              </a:rPr>
              <a:t>Цена </a:t>
            </a:r>
            <a:r>
              <a:rPr lang="ru-RU" sz="3200" b="1" dirty="0" err="1" smtClean="0">
                <a:solidFill>
                  <a:srgbClr val="4758A7"/>
                </a:solidFill>
                <a:latin typeface="Georgia" panose="02040502050405020303" pitchFamily="18" charset="0"/>
              </a:rPr>
              <a:t>кв.м</a:t>
            </a:r>
            <a:r>
              <a:rPr lang="ru-RU" sz="3200" b="1" dirty="0" smtClean="0">
                <a:solidFill>
                  <a:srgbClr val="4758A7"/>
                </a:solidFill>
                <a:latin typeface="Georgia" panose="02040502050405020303" pitchFamily="18" charset="0"/>
              </a:rPr>
              <a:t>. на первичном рынке: </a:t>
            </a:r>
            <a:endParaRPr lang="ru-RU" sz="3200" b="1" dirty="0">
              <a:solidFill>
                <a:srgbClr val="4758A7"/>
              </a:solidFill>
              <a:latin typeface="Georgia" panose="02040502050405020303" pitchFamily="18" charset="0"/>
            </a:endParaRPr>
          </a:p>
          <a:p>
            <a:pPr algn="l">
              <a:buClr>
                <a:srgbClr val="DA3221"/>
              </a:buClr>
            </a:pPr>
            <a:r>
              <a:rPr lang="ru-RU" sz="3200" dirty="0">
                <a:latin typeface="Georgia" panose="02040502050405020303" pitchFamily="18" charset="0"/>
              </a:rPr>
              <a:t>	</a:t>
            </a:r>
            <a:r>
              <a:rPr lang="ru-RU" sz="3200" b="1" dirty="0" smtClean="0">
                <a:latin typeface="Georgia" panose="02040502050405020303" pitchFamily="18" charset="0"/>
              </a:rPr>
              <a:t>111,3 </a:t>
            </a:r>
            <a:r>
              <a:rPr lang="ru-RU" sz="3200" b="1" dirty="0" err="1" smtClean="0">
                <a:latin typeface="Georgia" panose="02040502050405020303" pitchFamily="18" charset="0"/>
              </a:rPr>
              <a:t>тыс.руб</a:t>
            </a:r>
            <a:r>
              <a:rPr lang="ru-RU" sz="3200" b="1" dirty="0" smtClean="0">
                <a:latin typeface="Georgia" panose="02040502050405020303" pitchFamily="18" charset="0"/>
              </a:rPr>
              <a:t>. </a:t>
            </a:r>
            <a:r>
              <a:rPr lang="ru-RU" sz="3200" i="1" dirty="0" smtClean="0">
                <a:latin typeface="Georgia" panose="02040502050405020303" pitchFamily="18" charset="0"/>
              </a:rPr>
              <a:t>(в 2019: 85 </a:t>
            </a:r>
            <a:r>
              <a:rPr lang="ru-RU" sz="3200" i="1" dirty="0" err="1" smtClean="0">
                <a:latin typeface="Georgia" panose="02040502050405020303" pitchFamily="18" charset="0"/>
              </a:rPr>
              <a:t>тыс.руб</a:t>
            </a:r>
            <a:r>
              <a:rPr lang="ru-RU" sz="3200" i="1" dirty="0" smtClean="0">
                <a:latin typeface="Georgia" panose="02040502050405020303" pitchFamily="18" charset="0"/>
              </a:rPr>
              <a:t>.)</a:t>
            </a:r>
            <a:endParaRPr lang="ru-RU" sz="3200" dirty="0">
              <a:latin typeface="Georgia" panose="02040502050405020303" pitchFamily="18" charset="0"/>
            </a:endParaRPr>
          </a:p>
          <a:p>
            <a:pPr marR="0" algn="l" defTabSz="82152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3221"/>
              </a:buClr>
              <a:buSzTx/>
              <a:tabLst/>
            </a:pPr>
            <a:endParaRPr kumimoji="0" lang="ru-RU" sz="3200" b="0" i="0" u="none" strike="noStrike" cap="none" spc="0" normalizeH="0" dirty="0">
              <a:ln>
                <a:noFill/>
              </a:ln>
              <a:solidFill>
                <a:srgbClr val="000000"/>
              </a:solidFill>
              <a:effectLst/>
              <a:uFillTx/>
              <a:latin typeface="Georgia" panose="02040502050405020303" pitchFamily="18" charset="0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4285020213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26"/>
          <a:stretch/>
        </p:blipFill>
        <p:spPr>
          <a:xfrm flipH="1">
            <a:off x="21227143" y="10683185"/>
            <a:ext cx="3156857" cy="3013862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841477" y="1774452"/>
            <a:ext cx="23028173" cy="1211942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5" tIns="71435" rIns="71435" bIns="71435" numCol="1" spcCol="38100" rtlCol="0" anchor="ctr">
            <a:noAutofit/>
          </a:bodyPr>
          <a:lstStyle/>
          <a:p>
            <a:pPr algn="l"/>
            <a:r>
              <a:rPr lang="ru-RU" sz="3600" b="1" dirty="0">
                <a:solidFill>
                  <a:srgbClr val="4758A7"/>
                </a:solidFill>
                <a:latin typeface="Georgia" panose="02040502050405020303" pitchFamily="18" charset="0"/>
              </a:rPr>
              <a:t>В части совершенствования института долевого строительства </a:t>
            </a:r>
          </a:p>
          <a:p>
            <a:pPr algn="l"/>
            <a:r>
              <a:rPr lang="ru-RU" sz="3600" b="1" dirty="0">
                <a:solidFill>
                  <a:srgbClr val="4758A7"/>
                </a:solidFill>
                <a:latin typeface="Georgia" panose="02040502050405020303" pitchFamily="18" charset="0"/>
              </a:rPr>
              <a:t>и проектного финансирования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841477" y="3236088"/>
            <a:ext cx="23028170" cy="8476343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5" tIns="71435" rIns="71435" bIns="71435" numCol="1" spcCol="38100" rtlCol="0" anchor="ctr">
            <a:noAutofit/>
          </a:bodyPr>
          <a:lstStyle/>
          <a:p>
            <a:pPr marL="744538" lvl="0" indent="-457200" algn="just">
              <a:buClr>
                <a:srgbClr val="4758A7"/>
              </a:buClr>
              <a:buFont typeface="Wingdings" panose="05000000000000000000" pitchFamily="2" charset="2"/>
              <a:buChar char="q"/>
            </a:pPr>
            <a:r>
              <a:rPr lang="ru-RU" sz="2800" dirty="0" smtClean="0">
                <a:latin typeface="Georgia" panose="02040502050405020303" pitchFamily="18" charset="0"/>
              </a:rPr>
              <a:t>Корректировка критериев уровня кредитоспособности застройщиков, предусмотренных в Положении Банка России от 28 июня 2017 года № 590-П «О порядке формирования кредитными организациями резервов на возможные потери по ссудам, ссудной и приравненной к ней задолженности».</a:t>
            </a:r>
          </a:p>
          <a:p>
            <a:pPr marL="744538" lvl="0" indent="-457200" algn="just">
              <a:buClr>
                <a:srgbClr val="4758A7"/>
              </a:buClr>
              <a:buFont typeface="Wingdings" panose="05000000000000000000" pitchFamily="2" charset="2"/>
              <a:buChar char="q"/>
            </a:pPr>
            <a:endParaRPr lang="ru-RU" sz="2800" dirty="0" smtClean="0">
              <a:latin typeface="Georgia" panose="02040502050405020303" pitchFamily="18" charset="0"/>
            </a:endParaRPr>
          </a:p>
          <a:p>
            <a:pPr marL="744538" indent="-457200" algn="just">
              <a:buClr>
                <a:srgbClr val="4758A7"/>
              </a:buClr>
              <a:buFont typeface="Wingdings" panose="05000000000000000000" pitchFamily="2" charset="2"/>
              <a:buChar char="q"/>
            </a:pPr>
            <a:r>
              <a:rPr lang="ru-RU" sz="2800" dirty="0" smtClean="0">
                <a:latin typeface="Georgia" panose="02040502050405020303" pitchFamily="18" charset="0"/>
              </a:rPr>
              <a:t>Законодательное урегулирование правоотношений застройщика с кредитной организацией, установив при этом:</a:t>
            </a:r>
          </a:p>
          <a:p>
            <a:pPr marL="709613" algn="just">
              <a:buClr>
                <a:srgbClr val="4758A7"/>
              </a:buClr>
            </a:pPr>
            <a:r>
              <a:rPr lang="ru-RU" sz="2800" dirty="0" smtClean="0">
                <a:latin typeface="Georgia" panose="02040502050405020303" pitchFamily="18" charset="0"/>
              </a:rPr>
              <a:t>-исключение дополнительных банковских комиссий и иных платежей, учет всех рисков в размере процентной ставки по кредиту;</a:t>
            </a:r>
          </a:p>
          <a:p>
            <a:pPr marL="709613" algn="just">
              <a:buClr>
                <a:srgbClr val="4758A7"/>
              </a:buClr>
            </a:pPr>
            <a:r>
              <a:rPr lang="ru-RU" sz="2800" dirty="0" smtClean="0">
                <a:latin typeface="Georgia" panose="02040502050405020303" pitchFamily="18" charset="0"/>
              </a:rPr>
              <a:t>-запрет на увеличение кредитной ставки в ходе строительства по любым причинам;</a:t>
            </a:r>
          </a:p>
          <a:p>
            <a:pPr marL="709613" algn="just">
              <a:buClr>
                <a:srgbClr val="4758A7"/>
              </a:buClr>
            </a:pPr>
            <a:r>
              <a:rPr lang="ru-RU" sz="2800" dirty="0" smtClean="0">
                <a:latin typeface="Georgia" panose="02040502050405020303" pitchFamily="18" charset="0"/>
              </a:rPr>
              <a:t>-запрет «навязывания» застройщику дополнительных услуг «инжиниринговых компаний», страховых организаций и т.д.;</a:t>
            </a:r>
          </a:p>
          <a:p>
            <a:pPr marL="744538" indent="-457200" algn="just">
              <a:buClr>
                <a:srgbClr val="4758A7"/>
              </a:buClr>
              <a:buFont typeface="Wingdings" panose="05000000000000000000" pitchFamily="2" charset="2"/>
              <a:buChar char="q"/>
            </a:pPr>
            <a:endParaRPr lang="ru-RU" sz="2800" dirty="0" smtClean="0">
              <a:latin typeface="Georgia" panose="02040502050405020303" pitchFamily="18" charset="0"/>
            </a:endParaRPr>
          </a:p>
          <a:p>
            <a:pPr marL="744538" indent="-457200" algn="just">
              <a:buClr>
                <a:srgbClr val="4758A7"/>
              </a:buClr>
              <a:buFont typeface="Wingdings" panose="05000000000000000000" pitchFamily="2" charset="2"/>
              <a:buChar char="q"/>
            </a:pPr>
            <a:r>
              <a:rPr lang="ru-RU" sz="2800" dirty="0" smtClean="0">
                <a:latin typeface="Georgia" panose="02040502050405020303" pitchFamily="18" charset="0"/>
              </a:rPr>
              <a:t>Предоставление застройщикам возможности поэтапного погашения проектного финансирования за счет средств на счетах эскроу при достижении определенной степени строительной готовности объекта недвижимости.</a:t>
            </a:r>
          </a:p>
          <a:p>
            <a:pPr marL="744538" indent="-457200" algn="just">
              <a:buClr>
                <a:srgbClr val="4758A7"/>
              </a:buClr>
              <a:buFont typeface="Wingdings" panose="05000000000000000000" pitchFamily="2" charset="2"/>
              <a:buChar char="q"/>
            </a:pPr>
            <a:endParaRPr lang="ru-RU" sz="2800" dirty="0" smtClean="0">
              <a:latin typeface="Georgia" panose="02040502050405020303" pitchFamily="18" charset="0"/>
            </a:endParaRPr>
          </a:p>
          <a:p>
            <a:pPr marL="744538" indent="-457200" algn="just">
              <a:buClr>
                <a:srgbClr val="4758A7"/>
              </a:buClr>
              <a:buFont typeface="Wingdings" panose="05000000000000000000" pitchFamily="2" charset="2"/>
              <a:buChar char="q"/>
            </a:pPr>
            <a:r>
              <a:rPr lang="ru-RU" sz="2800" dirty="0">
                <a:latin typeface="Georgia" panose="02040502050405020303" pitchFamily="18" charset="0"/>
              </a:rPr>
              <a:t>Утверждение программы возмещения кредитным организациям недополученных доходов по кредитам, выданным застройщикам в рамках проектного финансирования по проектам строительства (создания) многоквартирных домов и иных объектов недвижимости</a:t>
            </a:r>
            <a:r>
              <a:rPr lang="ru-RU" sz="2800" dirty="0" smtClean="0">
                <a:latin typeface="Georgia" panose="02040502050405020303" pitchFamily="18" charset="0"/>
              </a:rPr>
              <a:t>;</a:t>
            </a:r>
          </a:p>
          <a:p>
            <a:pPr marL="744538" indent="-457200" algn="just">
              <a:buClr>
                <a:srgbClr val="4758A7"/>
              </a:buClr>
              <a:buFont typeface="Wingdings" panose="05000000000000000000" pitchFamily="2" charset="2"/>
              <a:buChar char="q"/>
            </a:pPr>
            <a:endParaRPr lang="ru-RU" sz="2800" dirty="0" smtClean="0">
              <a:latin typeface="Georgia" panose="02040502050405020303" pitchFamily="18" charset="0"/>
            </a:endParaRPr>
          </a:p>
          <a:p>
            <a:pPr marL="744538" indent="-457200" algn="just">
              <a:buClr>
                <a:srgbClr val="4758A7"/>
              </a:buClr>
              <a:buFont typeface="Wingdings" panose="05000000000000000000" pitchFamily="2" charset="2"/>
              <a:buChar char="q"/>
            </a:pPr>
            <a:r>
              <a:rPr lang="ru-RU" sz="2800" dirty="0" smtClean="0">
                <a:latin typeface="Georgia" panose="02040502050405020303" pitchFamily="18" charset="0"/>
              </a:rPr>
              <a:t>Оптимизация налоговой нагрузки на застройщиков при реализации проектов жилищного строительства.</a:t>
            </a:r>
            <a:endParaRPr lang="ru-RU" sz="2200" dirty="0" smtClean="0">
              <a:latin typeface="Georgia" panose="02040502050405020303" pitchFamily="18" charset="0"/>
            </a:endParaRPr>
          </a:p>
          <a:p>
            <a:pPr marL="744538" indent="-457200" algn="just">
              <a:buClr>
                <a:srgbClr val="4758A7"/>
              </a:buClr>
              <a:buFont typeface="Wingdings" panose="05000000000000000000" pitchFamily="2" charset="2"/>
              <a:buChar char="q"/>
            </a:pPr>
            <a:endParaRPr lang="ru-RU" sz="2700" dirty="0">
              <a:latin typeface="Georgia" panose="02040502050405020303" pitchFamily="18" charset="0"/>
            </a:endParaRPr>
          </a:p>
        </p:txBody>
      </p:sp>
      <p:sp>
        <p:nvSpPr>
          <p:cNvPr id="17" name="Shape 139"/>
          <p:cNvSpPr/>
          <p:nvPr/>
        </p:nvSpPr>
        <p:spPr>
          <a:xfrm>
            <a:off x="20357371" y="12657383"/>
            <a:ext cx="1168602" cy="874775"/>
          </a:xfrm>
          <a:prstGeom prst="rect">
            <a:avLst/>
          </a:prstGeom>
          <a:ln w="12700"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71435" tIns="71435" rIns="71435" bIns="71435" anchor="ctr">
            <a:noAutofit/>
          </a:bodyPr>
          <a:lstStyle>
            <a:lvl1pPr algn="l">
              <a:lnSpc>
                <a:spcPct val="120000"/>
              </a:lnSpc>
              <a:defRPr sz="4200">
                <a:latin typeface="Gotham Pro Light Regular"/>
                <a:ea typeface="Gotham Pro Light Regular"/>
                <a:cs typeface="Gotham Pro Light Regular"/>
                <a:sym typeface="Gotham Pro Light Regular"/>
              </a:defRPr>
            </a:lvl1pPr>
          </a:lstStyle>
          <a:p>
            <a:r>
              <a:rPr lang="ru-RU" dirty="0" smtClean="0">
                <a:solidFill>
                  <a:srgbClr val="4758A7"/>
                </a:solidFill>
                <a:latin typeface="Georgia" panose="02040502050405020303" pitchFamily="18" charset="0"/>
              </a:rPr>
              <a:t>6</a:t>
            </a:r>
            <a:endParaRPr dirty="0">
              <a:solidFill>
                <a:srgbClr val="4758A7"/>
              </a:solidFill>
              <a:latin typeface="Georgia" panose="02040502050405020303" pitchFamily="18" charset="0"/>
            </a:endParaRPr>
          </a:p>
        </p:txBody>
      </p:sp>
      <p:sp>
        <p:nvSpPr>
          <p:cNvPr id="10" name="TextBox 11"/>
          <p:cNvSpPr txBox="1">
            <a:spLocks noChangeArrowheads="1"/>
          </p:cNvSpPr>
          <p:nvPr/>
        </p:nvSpPr>
        <p:spPr bwMode="auto">
          <a:xfrm>
            <a:off x="841477" y="278262"/>
            <a:ext cx="2199392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ru-RU" sz="4800" b="1" dirty="0">
                <a:solidFill>
                  <a:srgbClr val="DF202C"/>
                </a:solidFill>
                <a:latin typeface="Georgia" panose="02040502050405020303" pitchFamily="18" charset="0"/>
              </a:rPr>
              <a:t>Предложения по изменению законодательства</a:t>
            </a:r>
            <a:endParaRPr lang="ru-RU" sz="4800" dirty="0">
              <a:solidFill>
                <a:srgbClr val="DF202C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2211820"/>
            <a:ext cx="2303238" cy="1472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46678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26"/>
          <a:stretch/>
        </p:blipFill>
        <p:spPr>
          <a:xfrm flipH="1">
            <a:off x="21227143" y="10683185"/>
            <a:ext cx="3156857" cy="3013862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984477" y="3714699"/>
            <a:ext cx="21199373" cy="6968486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5" tIns="71435" rIns="71435" bIns="71435" numCol="1" spcCol="38100" rtlCol="0" anchor="ctr">
            <a:noAutofit/>
          </a:bodyPr>
          <a:lstStyle/>
          <a:p>
            <a:pPr marL="571500" indent="-571500" algn="l">
              <a:spcAft>
                <a:spcPts val="1800"/>
              </a:spcAft>
              <a:buClr>
                <a:srgbClr val="DF202C"/>
              </a:buClr>
              <a:buFont typeface="Wingdings" panose="05000000000000000000" pitchFamily="2" charset="2"/>
              <a:buChar char="v"/>
            </a:pPr>
            <a:r>
              <a:rPr lang="ru-RU" sz="3600" b="1" dirty="0">
                <a:solidFill>
                  <a:srgbClr val="4758A7"/>
                </a:solidFill>
                <a:latin typeface="Georgia" panose="02040502050405020303" pitchFamily="18" charset="0"/>
              </a:rPr>
              <a:t>В части вовлечения в оборот земельных участков для строительства </a:t>
            </a:r>
          </a:p>
          <a:p>
            <a:pPr marL="571500" indent="-571500" algn="l">
              <a:spcAft>
                <a:spcPts val="1800"/>
              </a:spcAft>
              <a:buClr>
                <a:srgbClr val="DF202C"/>
              </a:buClr>
              <a:buFont typeface="Wingdings" panose="05000000000000000000" pitchFamily="2" charset="2"/>
              <a:buChar char="v"/>
            </a:pPr>
            <a:r>
              <a:rPr lang="ru-RU" sz="3600" b="1" dirty="0">
                <a:solidFill>
                  <a:srgbClr val="4758A7"/>
                </a:solidFill>
                <a:latin typeface="Georgia" panose="02040502050405020303" pitchFamily="18" charset="0"/>
              </a:rPr>
              <a:t>и их обеспечение объектами </a:t>
            </a:r>
            <a:r>
              <a:rPr lang="ru-RU" sz="3600" b="1" dirty="0" smtClean="0">
                <a:solidFill>
                  <a:srgbClr val="4758A7"/>
                </a:solidFill>
                <a:latin typeface="Georgia" panose="02040502050405020303" pitchFamily="18" charset="0"/>
              </a:rPr>
              <a:t>инфраструктуры; </a:t>
            </a:r>
          </a:p>
          <a:p>
            <a:pPr marL="571500" indent="-571500" algn="l">
              <a:spcAft>
                <a:spcPts val="1800"/>
              </a:spcAft>
              <a:buClr>
                <a:srgbClr val="DF202C"/>
              </a:buClr>
              <a:buFont typeface="Wingdings" panose="05000000000000000000" pitchFamily="2" charset="2"/>
              <a:buChar char="v"/>
            </a:pPr>
            <a:r>
              <a:rPr lang="ru-RU" sz="3600" b="1" dirty="0" smtClean="0">
                <a:solidFill>
                  <a:srgbClr val="4758A7"/>
                </a:solidFill>
                <a:latin typeface="Georgia" panose="02040502050405020303" pitchFamily="18" charset="0"/>
              </a:rPr>
              <a:t>В части сокращения количества и сроков прохождения административных процедур; </a:t>
            </a:r>
            <a:endParaRPr lang="ru-RU" sz="3600" b="1" dirty="0" smtClean="0">
              <a:solidFill>
                <a:srgbClr val="4758A7"/>
              </a:solidFill>
              <a:latin typeface="Georgia" panose="02040502050405020303" pitchFamily="18" charset="0"/>
            </a:endParaRPr>
          </a:p>
          <a:p>
            <a:pPr marL="571500" indent="-571500" algn="l">
              <a:spcAft>
                <a:spcPts val="1800"/>
              </a:spcAft>
              <a:buClr>
                <a:srgbClr val="DF202C"/>
              </a:buClr>
              <a:buFont typeface="Wingdings" panose="05000000000000000000" pitchFamily="2" charset="2"/>
              <a:buChar char="v"/>
            </a:pPr>
            <a:r>
              <a:rPr lang="ru-RU" sz="3600" b="1" dirty="0">
                <a:solidFill>
                  <a:srgbClr val="4758A7"/>
                </a:solidFill>
                <a:latin typeface="Georgia" panose="02040502050405020303" pitchFamily="18" charset="0"/>
              </a:rPr>
              <a:t>В сфере подключения к сетям инженерно-технического </a:t>
            </a:r>
            <a:r>
              <a:rPr lang="ru-RU" sz="3600" b="1" dirty="0" smtClean="0">
                <a:solidFill>
                  <a:srgbClr val="4758A7"/>
                </a:solidFill>
                <a:latin typeface="Georgia" panose="02040502050405020303" pitchFamily="18" charset="0"/>
              </a:rPr>
              <a:t>обеспечения; </a:t>
            </a:r>
            <a:endParaRPr lang="ru-RU" sz="3600" b="1" dirty="0">
              <a:solidFill>
                <a:srgbClr val="4758A7"/>
              </a:solidFill>
              <a:latin typeface="Georgia" panose="02040502050405020303" pitchFamily="18" charset="0"/>
            </a:endParaRPr>
          </a:p>
          <a:p>
            <a:pPr marL="571500" indent="-571500" algn="l">
              <a:spcAft>
                <a:spcPts val="1800"/>
              </a:spcAft>
              <a:buClr>
                <a:srgbClr val="DF202C"/>
              </a:buClr>
              <a:buFont typeface="Wingdings" panose="05000000000000000000" pitchFamily="2" charset="2"/>
              <a:buChar char="v"/>
            </a:pPr>
            <a:r>
              <a:rPr lang="ru-RU" sz="3600" b="1" dirty="0">
                <a:solidFill>
                  <a:srgbClr val="4758A7"/>
                </a:solidFill>
                <a:latin typeface="Georgia" panose="02040502050405020303" pitchFamily="18" charset="0"/>
              </a:rPr>
              <a:t>В части развития сегмента </a:t>
            </a:r>
            <a:r>
              <a:rPr lang="ru-RU" sz="3600" b="1" dirty="0" smtClean="0">
                <a:solidFill>
                  <a:srgbClr val="4758A7"/>
                </a:solidFill>
                <a:latin typeface="Georgia" panose="02040502050405020303" pitchFamily="18" charset="0"/>
              </a:rPr>
              <a:t>ИЖС;</a:t>
            </a:r>
          </a:p>
          <a:p>
            <a:pPr marL="571500" indent="-571500" algn="l">
              <a:spcAft>
                <a:spcPts val="1800"/>
              </a:spcAft>
              <a:buClr>
                <a:srgbClr val="DF202C"/>
              </a:buClr>
              <a:buFont typeface="Wingdings" panose="05000000000000000000" pitchFamily="2" charset="2"/>
              <a:buChar char="v"/>
            </a:pPr>
            <a:r>
              <a:rPr lang="ru-RU" sz="3600" b="1" dirty="0" smtClean="0">
                <a:solidFill>
                  <a:srgbClr val="4758A7"/>
                </a:solidFill>
                <a:latin typeface="Georgia" panose="02040502050405020303" pitchFamily="18" charset="0"/>
              </a:rPr>
              <a:t>В части развития сегмента апартаментов;</a:t>
            </a:r>
          </a:p>
          <a:p>
            <a:pPr marL="571500" indent="-571500" algn="l">
              <a:spcAft>
                <a:spcPts val="1800"/>
              </a:spcAft>
              <a:buClr>
                <a:srgbClr val="DF202C"/>
              </a:buClr>
              <a:buFont typeface="Wingdings" panose="05000000000000000000" pitchFamily="2" charset="2"/>
              <a:buChar char="v"/>
            </a:pPr>
            <a:r>
              <a:rPr lang="ru-RU" sz="3600" b="1" dirty="0" smtClean="0">
                <a:solidFill>
                  <a:srgbClr val="4758A7"/>
                </a:solidFill>
                <a:latin typeface="Georgia" panose="02040502050405020303" pitchFamily="18" charset="0"/>
              </a:rPr>
              <a:t>Дополнительный перечень антикризисных мер.</a:t>
            </a:r>
            <a:endParaRPr lang="ru-RU" sz="3600" b="1" dirty="0">
              <a:solidFill>
                <a:srgbClr val="4758A7"/>
              </a:solidFill>
              <a:latin typeface="Georgia" panose="02040502050405020303" pitchFamily="18" charset="0"/>
            </a:endParaRPr>
          </a:p>
          <a:p>
            <a:pPr marL="571500" indent="-571500" algn="l">
              <a:spcAft>
                <a:spcPts val="1800"/>
              </a:spcAft>
              <a:buClr>
                <a:srgbClr val="DF202C"/>
              </a:buClr>
              <a:buFont typeface="Wingdings" panose="05000000000000000000" pitchFamily="2" charset="2"/>
              <a:buChar char="v"/>
            </a:pPr>
            <a:endParaRPr lang="ru-RU" sz="3600" b="1" dirty="0">
              <a:solidFill>
                <a:srgbClr val="4758A7"/>
              </a:solidFill>
              <a:latin typeface="Georgia" panose="02040502050405020303" pitchFamily="18" charset="0"/>
            </a:endParaRPr>
          </a:p>
        </p:txBody>
      </p:sp>
      <p:sp>
        <p:nvSpPr>
          <p:cNvPr id="12" name="Shape 139"/>
          <p:cNvSpPr/>
          <p:nvPr/>
        </p:nvSpPr>
        <p:spPr>
          <a:xfrm>
            <a:off x="20338321" y="12510801"/>
            <a:ext cx="1168602" cy="874775"/>
          </a:xfrm>
          <a:prstGeom prst="rect">
            <a:avLst/>
          </a:prstGeom>
          <a:ln w="12700"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71435" tIns="71435" rIns="71435" bIns="71435" anchor="ctr">
            <a:noAutofit/>
          </a:bodyPr>
          <a:lstStyle>
            <a:lvl1pPr algn="l">
              <a:lnSpc>
                <a:spcPct val="120000"/>
              </a:lnSpc>
              <a:defRPr sz="4200">
                <a:latin typeface="Gotham Pro Light Regular"/>
                <a:ea typeface="Gotham Pro Light Regular"/>
                <a:cs typeface="Gotham Pro Light Regular"/>
                <a:sym typeface="Gotham Pro Light Regular"/>
              </a:defRPr>
            </a:lvl1pPr>
          </a:lstStyle>
          <a:p>
            <a:r>
              <a:rPr lang="ru-RU" dirty="0" smtClean="0">
                <a:solidFill>
                  <a:srgbClr val="4758A7"/>
                </a:solidFill>
                <a:latin typeface="Georgia" panose="02040502050405020303" pitchFamily="18" charset="0"/>
              </a:rPr>
              <a:t>7</a:t>
            </a:r>
            <a:endParaRPr dirty="0">
              <a:solidFill>
                <a:srgbClr val="4758A7"/>
              </a:solidFill>
              <a:latin typeface="Georgia" panose="02040502050405020303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2211820"/>
            <a:ext cx="2303238" cy="1472738"/>
          </a:xfrm>
          <a:prstGeom prst="rect">
            <a:avLst/>
          </a:prstGeom>
        </p:spPr>
      </p:pic>
      <p:sp>
        <p:nvSpPr>
          <p:cNvPr id="9" name="TextBox 11"/>
          <p:cNvSpPr txBox="1">
            <a:spLocks noChangeArrowheads="1"/>
          </p:cNvSpPr>
          <p:nvPr/>
        </p:nvSpPr>
        <p:spPr bwMode="auto">
          <a:xfrm>
            <a:off x="1587202" y="1554396"/>
            <a:ext cx="2199392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800" b="1" dirty="0">
                <a:solidFill>
                  <a:srgbClr val="DF202C"/>
                </a:solidFill>
                <a:latin typeface="Georgia" panose="02040502050405020303" pitchFamily="18" charset="0"/>
              </a:rPr>
              <a:t>Предложения по изменению законодательства</a:t>
            </a:r>
            <a:endParaRPr lang="ru-RU" sz="4800" dirty="0">
              <a:solidFill>
                <a:srgbClr val="DF202C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991584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26"/>
          <a:stretch/>
        </p:blipFill>
        <p:spPr>
          <a:xfrm>
            <a:off x="0" y="2366098"/>
            <a:ext cx="11861800" cy="11324504"/>
          </a:xfrm>
          <a:prstGeom prst="rect">
            <a:avLst/>
          </a:prstGeom>
        </p:spPr>
      </p:pic>
      <p:sp>
        <p:nvSpPr>
          <p:cNvPr id="622" name="Прямоугольник"/>
          <p:cNvSpPr/>
          <p:nvPr/>
        </p:nvSpPr>
        <p:spPr>
          <a:xfrm>
            <a:off x="12077296" y="945300"/>
            <a:ext cx="5382441" cy="4264058"/>
          </a:xfrm>
          <a:prstGeom prst="rect">
            <a:avLst/>
          </a:prstGeom>
          <a:ln w="25400">
            <a:solidFill>
              <a:srgbClr val="697593"/>
            </a:solidFill>
            <a:miter lim="400000"/>
          </a:ln>
        </p:spPr>
        <p:txBody>
          <a:bodyPr lIns="71435" tIns="71435" rIns="71435" bIns="71435" anchor="ctr"/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623" name="123242 Moscow, Russian Federation…"/>
          <p:cNvSpPr txBox="1"/>
          <p:nvPr/>
        </p:nvSpPr>
        <p:spPr>
          <a:xfrm>
            <a:off x="12416556" y="3533741"/>
            <a:ext cx="4999171" cy="8829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71435" tIns="71435" rIns="71435" bIns="71435" anchor="ctr">
            <a:spAutoFit/>
          </a:bodyPr>
          <a:lstStyle/>
          <a:p>
            <a:pPr algn="l" defTabSz="914400">
              <a:lnSpc>
                <a:spcPct val="120000"/>
              </a:lnSpc>
              <a:defRPr sz="2000">
                <a:latin typeface="Gotham Pro Light Regular"/>
                <a:ea typeface="Gotham Pro Light Regular"/>
                <a:cs typeface="Gotham Pro Light Regular"/>
                <a:sym typeface="Gotham Pro Light Regular"/>
              </a:defRPr>
            </a:pPr>
            <a:r>
              <a:rPr dirty="0">
                <a:solidFill>
                  <a:srgbClr val="4758A7"/>
                </a:solidFill>
                <a:latin typeface="Georgia" panose="02040502050405020303" pitchFamily="18" charset="0"/>
              </a:rPr>
              <a:t>123242 </a:t>
            </a:r>
            <a:r>
              <a:rPr lang="ru-RU" dirty="0">
                <a:solidFill>
                  <a:srgbClr val="4758A7"/>
                </a:solidFill>
                <a:latin typeface="Georgia" panose="02040502050405020303" pitchFamily="18" charset="0"/>
              </a:rPr>
              <a:t>Российская Федерация, Москва, ул. Малая Грузинская, д. 3</a:t>
            </a:r>
            <a:endParaRPr dirty="0">
              <a:solidFill>
                <a:srgbClr val="4758A7"/>
              </a:solidFill>
              <a:latin typeface="Georgia" panose="02040502050405020303" pitchFamily="18" charset="0"/>
            </a:endParaRPr>
          </a:p>
        </p:txBody>
      </p:sp>
      <p:sp>
        <p:nvSpPr>
          <p:cNvPr id="624" name="Прямоугольник"/>
          <p:cNvSpPr/>
          <p:nvPr/>
        </p:nvSpPr>
        <p:spPr>
          <a:xfrm>
            <a:off x="18146861" y="945300"/>
            <a:ext cx="5382441" cy="4264058"/>
          </a:xfrm>
          <a:prstGeom prst="rect">
            <a:avLst/>
          </a:prstGeom>
          <a:ln w="25400">
            <a:solidFill>
              <a:srgbClr val="697593"/>
            </a:solidFill>
            <a:miter lim="400000"/>
          </a:ln>
        </p:spPr>
        <p:txBody>
          <a:bodyPr lIns="71435" tIns="71435" rIns="71435" bIns="71435" anchor="ctr"/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625" name="Tel / fax…"/>
          <p:cNvSpPr txBox="1"/>
          <p:nvPr/>
        </p:nvSpPr>
        <p:spPr>
          <a:xfrm>
            <a:off x="18486121" y="3514177"/>
            <a:ext cx="4999174" cy="12522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71435" tIns="71435" rIns="71435" bIns="71435" anchor="ctr">
            <a:spAutoFit/>
          </a:bodyPr>
          <a:lstStyle/>
          <a:p>
            <a:pPr algn="l" defTabSz="914400">
              <a:lnSpc>
                <a:spcPct val="120000"/>
              </a:lnSpc>
              <a:defRPr sz="2000">
                <a:latin typeface="Gotham Pro Light Regular"/>
                <a:ea typeface="Gotham Pro Light Regular"/>
                <a:cs typeface="Gotham Pro Light Regular"/>
                <a:sym typeface="Gotham Pro Light Regular"/>
              </a:defRPr>
            </a:pPr>
            <a:r>
              <a:rPr lang="ru-RU" dirty="0">
                <a:solidFill>
                  <a:srgbClr val="4758A7"/>
                </a:solidFill>
                <a:latin typeface="Georgia" panose="02040502050405020303" pitchFamily="18" charset="0"/>
              </a:rPr>
              <a:t>Тел.</a:t>
            </a:r>
            <a:r>
              <a:rPr lang="en-US" dirty="0">
                <a:solidFill>
                  <a:srgbClr val="4758A7"/>
                </a:solidFill>
                <a:latin typeface="Georgia" panose="02040502050405020303" pitchFamily="18" charset="0"/>
              </a:rPr>
              <a:t>/</a:t>
            </a:r>
            <a:r>
              <a:rPr lang="ru-RU" dirty="0">
                <a:solidFill>
                  <a:srgbClr val="4758A7"/>
                </a:solidFill>
                <a:latin typeface="Georgia" panose="02040502050405020303" pitchFamily="18" charset="0"/>
              </a:rPr>
              <a:t>факс</a:t>
            </a:r>
            <a:endParaRPr dirty="0">
              <a:solidFill>
                <a:srgbClr val="4758A7"/>
              </a:solidFill>
              <a:latin typeface="Georgia" panose="02040502050405020303" pitchFamily="18" charset="0"/>
            </a:endParaRPr>
          </a:p>
          <a:p>
            <a:pPr algn="l" defTabSz="914400">
              <a:lnSpc>
                <a:spcPct val="120000"/>
              </a:lnSpc>
              <a:defRPr sz="2000">
                <a:latin typeface="Gotham Pro Light Regular"/>
                <a:ea typeface="Gotham Pro Light Regular"/>
                <a:cs typeface="Gotham Pro Light Regular"/>
                <a:sym typeface="Gotham Pro Light Regular"/>
              </a:defRPr>
            </a:pPr>
            <a:r>
              <a:rPr dirty="0">
                <a:solidFill>
                  <a:srgbClr val="4758A7"/>
                </a:solidFill>
                <a:latin typeface="Georgia" panose="02040502050405020303" pitchFamily="18" charset="0"/>
              </a:rPr>
              <a:t>+7 (495) 987-31-50</a:t>
            </a:r>
          </a:p>
          <a:p>
            <a:pPr algn="l" defTabSz="914400">
              <a:lnSpc>
                <a:spcPct val="120000"/>
              </a:lnSpc>
              <a:defRPr sz="2000">
                <a:latin typeface="Gotham Pro Light Regular"/>
                <a:ea typeface="Gotham Pro Light Regular"/>
                <a:cs typeface="Gotham Pro Light Regular"/>
                <a:sym typeface="Gotham Pro Light Regular"/>
              </a:defRPr>
            </a:pPr>
            <a:r>
              <a:rPr dirty="0">
                <a:solidFill>
                  <a:srgbClr val="4758A7"/>
                </a:solidFill>
                <a:latin typeface="Georgia" panose="02040502050405020303" pitchFamily="18" charset="0"/>
              </a:rPr>
              <a:t>+7 (495) 987-31-49</a:t>
            </a:r>
          </a:p>
        </p:txBody>
      </p:sp>
      <p:sp>
        <p:nvSpPr>
          <p:cNvPr id="626" name="Прямоугольник"/>
          <p:cNvSpPr/>
          <p:nvPr/>
        </p:nvSpPr>
        <p:spPr>
          <a:xfrm>
            <a:off x="12077296" y="5945171"/>
            <a:ext cx="5382440" cy="4264058"/>
          </a:xfrm>
          <a:prstGeom prst="rect">
            <a:avLst/>
          </a:prstGeom>
          <a:ln w="25400">
            <a:solidFill>
              <a:srgbClr val="697593"/>
            </a:solidFill>
            <a:miter lim="400000"/>
          </a:ln>
        </p:spPr>
        <p:txBody>
          <a:bodyPr lIns="71435" tIns="71435" rIns="71435" bIns="71435" anchor="ctr"/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627" name="E-mail: info@nostroy.ru"/>
          <p:cNvSpPr txBox="1"/>
          <p:nvPr/>
        </p:nvSpPr>
        <p:spPr>
          <a:xfrm>
            <a:off x="12416556" y="8698712"/>
            <a:ext cx="4999174" cy="8829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71435" tIns="71435" rIns="71435" bIns="71435" anchor="ctr">
            <a:spAutoFit/>
          </a:bodyPr>
          <a:lstStyle/>
          <a:p>
            <a:pPr algn="l" defTabSz="914400">
              <a:lnSpc>
                <a:spcPct val="120000"/>
              </a:lnSpc>
              <a:defRPr sz="2000">
                <a:latin typeface="Gotham Pro Light Regular"/>
                <a:ea typeface="Gotham Pro Light Regular"/>
                <a:cs typeface="Gotham Pro Light Regular"/>
                <a:sym typeface="Gotham Pro Light Regular"/>
              </a:defRPr>
            </a:pPr>
            <a:r>
              <a:rPr>
                <a:solidFill>
                  <a:srgbClr val="4758A7"/>
                </a:solidFill>
                <a:latin typeface="Georgia" panose="02040502050405020303" pitchFamily="18" charset="0"/>
              </a:rPr>
              <a:t>E-mail:</a:t>
            </a:r>
            <a:br>
              <a:rPr>
                <a:solidFill>
                  <a:srgbClr val="4758A7"/>
                </a:solidFill>
                <a:latin typeface="Georgia" panose="02040502050405020303" pitchFamily="18" charset="0"/>
              </a:rPr>
            </a:br>
            <a:r>
              <a:rPr u="sng">
                <a:solidFill>
                  <a:srgbClr val="4758A7"/>
                </a:solidFill>
                <a:uFill>
                  <a:solidFill>
                    <a:srgbClr val="0000FF"/>
                  </a:solidFill>
                </a:uFill>
                <a:latin typeface="Georgia" panose="02040502050405020303" pitchFamily="18" charset="0"/>
                <a:hlinkClick r:id="rId4"/>
              </a:rPr>
              <a:t>info@nostroy.ru</a:t>
            </a:r>
          </a:p>
        </p:txBody>
      </p:sp>
      <p:sp>
        <p:nvSpPr>
          <p:cNvPr id="628" name="Прямоугольник"/>
          <p:cNvSpPr/>
          <p:nvPr/>
        </p:nvSpPr>
        <p:spPr>
          <a:xfrm>
            <a:off x="18146861" y="5945171"/>
            <a:ext cx="5382441" cy="4264058"/>
          </a:xfrm>
          <a:prstGeom prst="rect">
            <a:avLst/>
          </a:prstGeom>
          <a:ln w="25400">
            <a:solidFill>
              <a:srgbClr val="697593"/>
            </a:solidFill>
            <a:miter lim="400000"/>
          </a:ln>
        </p:spPr>
        <p:txBody>
          <a:bodyPr lIns="71435" tIns="71435" rIns="71435" bIns="71435" anchor="ctr"/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629" name="www.nostroy.ru"/>
          <p:cNvSpPr txBox="1"/>
          <p:nvPr/>
        </p:nvSpPr>
        <p:spPr>
          <a:xfrm>
            <a:off x="18486121" y="9073878"/>
            <a:ext cx="4999174" cy="5135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71435" tIns="71435" rIns="71435" bIns="71435" anchor="ctr">
            <a:spAutoFit/>
          </a:bodyPr>
          <a:lstStyle>
            <a:lvl1pPr algn="l" defTabSz="914400">
              <a:lnSpc>
                <a:spcPct val="120000"/>
              </a:lnSpc>
              <a:defRPr sz="20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otham Pro Light Regular"/>
                <a:ea typeface="Gotham Pro Light Regular"/>
                <a:cs typeface="Gotham Pro Light Regular"/>
                <a:sym typeface="Gotham Pro Light Regular"/>
                <a:hlinkClick r:id="" action="ppaction://noaction"/>
              </a:defRPr>
            </a:lvl1pPr>
          </a:lstStyle>
          <a:p>
            <a:r>
              <a:rPr>
                <a:solidFill>
                  <a:srgbClr val="4758A7"/>
                </a:solidFill>
                <a:latin typeface="Georgia" panose="02040502050405020303" pitchFamily="18" charset="0"/>
                <a:hlinkClick r:id="rId5"/>
              </a:rPr>
              <a:t>www.nostroy.ru</a:t>
            </a:r>
          </a:p>
        </p:txBody>
      </p:sp>
      <p:pic>
        <p:nvPicPr>
          <p:cNvPr id="630" name="image49.png" descr="image49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414236" y="6286174"/>
            <a:ext cx="971561" cy="971561"/>
          </a:xfrm>
          <a:prstGeom prst="rect">
            <a:avLst/>
          </a:prstGeom>
          <a:ln w="12700">
            <a:miter lim="400000"/>
          </a:ln>
        </p:spPr>
      </p:pic>
      <p:pic>
        <p:nvPicPr>
          <p:cNvPr id="631" name="image50.png" descr="image50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382472" y="1262218"/>
            <a:ext cx="1136691" cy="1136018"/>
          </a:xfrm>
          <a:prstGeom prst="rect">
            <a:avLst/>
          </a:prstGeom>
          <a:ln w="12700">
            <a:miter lim="400000"/>
          </a:ln>
        </p:spPr>
      </p:pic>
      <p:pic>
        <p:nvPicPr>
          <p:cNvPr id="632" name="image51.png" descr="image51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522925" y="1272693"/>
            <a:ext cx="583196" cy="971561"/>
          </a:xfrm>
          <a:prstGeom prst="rect">
            <a:avLst/>
          </a:prstGeom>
          <a:ln w="12700">
            <a:miter lim="400000"/>
          </a:ln>
        </p:spPr>
      </p:pic>
      <p:pic>
        <p:nvPicPr>
          <p:cNvPr id="633" name="image52.png" descr="image52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8482248" y="6328439"/>
            <a:ext cx="1136691" cy="861635"/>
          </a:xfrm>
          <a:prstGeom prst="rect">
            <a:avLst/>
          </a:prstGeom>
          <a:ln w="12700">
            <a:miter lim="400000"/>
          </a:ln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343150" y="1743550"/>
            <a:ext cx="4610828" cy="2948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01673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71435" tIns="71435" rIns="71435" bIns="71435" numCol="1" spcCol="38100" rtlCol="0" anchor="ctr">
        <a:spAutoFit/>
      </a:bodyPr>
      <a:lstStyle>
        <a:defPPr marL="0" marR="0" indent="0" algn="ctr" defTabSz="82152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5" tIns="71435" rIns="71435" bIns="71435" numCol="1" spcCol="38100" rtlCol="0" anchor="ctr">
        <a:spAutoFit/>
      </a:bodyPr>
      <a:lstStyle>
        <a:defPPr marL="0" marR="0" indent="0" algn="ctr" defTabSz="82152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40918</TotalTime>
  <Words>467</Words>
  <Application>Microsoft Office PowerPoint</Application>
  <PresentationFormat>Произвольный</PresentationFormat>
  <Paragraphs>110</Paragraphs>
  <Slides>8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20" baseType="lpstr">
      <vt:lpstr>Arial</vt:lpstr>
      <vt:lpstr>Calibri</vt:lpstr>
      <vt:lpstr>Calibri Light</vt:lpstr>
      <vt:lpstr>Georgia</vt:lpstr>
      <vt:lpstr>Gotham Pro</vt:lpstr>
      <vt:lpstr>Gotham Pro Light Regular</vt:lpstr>
      <vt:lpstr>Helvetica</vt:lpstr>
      <vt:lpstr>Helvetica Light</vt:lpstr>
      <vt:lpstr>Helvetica Neue</vt:lpstr>
      <vt:lpstr>Times New Roman</vt:lpstr>
      <vt:lpstr>Wingdings</vt:lpstr>
      <vt:lpstr>Тема Office</vt:lpstr>
      <vt:lpstr>Презентация PowerPoint</vt:lpstr>
      <vt:lpstr>Формы проведения общественного мониторинга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Барми А.А.</dc:creator>
  <cp:lastModifiedBy>Копылова Ольга Владимировна</cp:lastModifiedBy>
  <cp:revision>958</cp:revision>
  <cp:lastPrinted>2020-09-08T12:46:42Z</cp:lastPrinted>
  <dcterms:modified xsi:type="dcterms:W3CDTF">2020-12-01T09:59:31Z</dcterms:modified>
</cp:coreProperties>
</file>